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63" r:id="rId5"/>
    <p:sldId id="264" r:id="rId6"/>
    <p:sldId id="265" r:id="rId7"/>
    <p:sldId id="266" r:id="rId8"/>
    <p:sldId id="267" r:id="rId9"/>
    <p:sldId id="282" r:id="rId10"/>
    <p:sldId id="283" r:id="rId11"/>
    <p:sldId id="284" r:id="rId12"/>
    <p:sldId id="285" r:id="rId13"/>
    <p:sldId id="286" r:id="rId14"/>
    <p:sldId id="288" r:id="rId15"/>
    <p:sldId id="291" r:id="rId16"/>
    <p:sldId id="293" r:id="rId17"/>
    <p:sldId id="300" r:id="rId18"/>
    <p:sldId id="299" r:id="rId19"/>
    <p:sldId id="298" r:id="rId20"/>
    <p:sldId id="295" r:id="rId21"/>
    <p:sldId id="296"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E31FB3-86BB-75D3-AC52-1F5C49833260}" name="Sarah Moffat" initials="SM" userId="S::sarah.moffat@banzai.org::3e26559e-ea74-4b23-8ebe-cab83c64b201" providerId="AD"/>
  <p188:author id="{00224ED2-7FA6-D68E-20E6-CBCDCCFA3F67}" name="Brittney Cooper" initials="BC" userId="S::brittney@teachbanzai.com::5e9e89a6-9d3f-40e1-897b-d3fe9ddea5a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F0EF"/>
    <a:srgbClr val="0969F7"/>
    <a:srgbClr val="CCE2FD"/>
    <a:srgbClr val="3288F8"/>
    <a:srgbClr val="FFFFFF"/>
    <a:srgbClr val="DAD6D8"/>
    <a:srgbClr val="FFCA3D"/>
    <a:srgbClr val="E5E3E3"/>
    <a:srgbClr val="9AC3FB"/>
    <a:srgbClr val="406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852"/>
    <p:restoredTop sz="73503"/>
  </p:normalViewPr>
  <p:slideViewPr>
    <p:cSldViewPr snapToGrid="0">
      <p:cViewPr varScale="1">
        <p:scale>
          <a:sx n="56" d="100"/>
          <a:sy n="56" d="100"/>
        </p:scale>
        <p:origin x="184" y="1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58F114-97D3-6E44-95E6-6BDB4143F946}" type="datetimeFigureOut">
              <a:rPr lang="en-US" smtClean="0"/>
              <a:t>6/5/26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A708A0-2839-FB47-8575-C89C67BE8DC4}" type="slidenum">
              <a:rPr lang="en-US" smtClean="0"/>
              <a:t>‹#›</a:t>
            </a:fld>
            <a:endParaRPr lang="en-US"/>
          </a:p>
        </p:txBody>
      </p:sp>
    </p:spTree>
    <p:extLst>
      <p:ext uri="{BB962C8B-B14F-4D97-AF65-F5344CB8AC3E}">
        <p14:creationId xmlns:p14="http://schemas.microsoft.com/office/powerpoint/2010/main" val="40984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anzai.org/curriculu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A708A0-2839-FB47-8575-C89C67BE8DC4}" type="slidenum">
              <a:rPr lang="en-US" smtClean="0"/>
              <a:t>1</a:t>
            </a:fld>
            <a:endParaRPr lang="en-US"/>
          </a:p>
        </p:txBody>
      </p:sp>
    </p:spTree>
    <p:extLst>
      <p:ext uri="{BB962C8B-B14F-4D97-AF65-F5344CB8AC3E}">
        <p14:creationId xmlns:p14="http://schemas.microsoft.com/office/powerpoint/2010/main" val="1895989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20A1A-D663-60E6-41D5-151585C6D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BC557-4632-854A-C830-54FE7F47C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03D30-8B1B-E94C-978B-9A358B62EBF0}"/>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Beyond the games, Banzai features a massive Article Library filled with clear, jargon-free explanations.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As a whole, the Banzai curriculum covers essential milestone life categories including retirement, buying a home, taxes, insurance, and managing unexpected life changes.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Banzai helps you teach practical strategies for borrowing and credit, starting a business, and smart living.</a:t>
            </a:r>
          </a:p>
          <a:p>
            <a:endParaRPr lang="en-US" dirty="0"/>
          </a:p>
        </p:txBody>
      </p:sp>
      <p:sp>
        <p:nvSpPr>
          <p:cNvPr id="4" name="Slide Number Placeholder 3">
            <a:extLst>
              <a:ext uri="{FF2B5EF4-FFF2-40B4-BE49-F238E27FC236}">
                <a16:creationId xmlns:a16="http://schemas.microsoft.com/office/drawing/2014/main" id="{57484118-B197-56A8-185D-55212423B071}"/>
              </a:ext>
            </a:extLst>
          </p:cNvPr>
          <p:cNvSpPr>
            <a:spLocks noGrp="1"/>
          </p:cNvSpPr>
          <p:nvPr>
            <p:ph type="sldNum" sz="quarter" idx="5"/>
          </p:nvPr>
        </p:nvSpPr>
        <p:spPr/>
        <p:txBody>
          <a:bodyPr/>
          <a:lstStyle/>
          <a:p>
            <a:fld id="{CEA708A0-2839-FB47-8575-C89C67BE8DC4}" type="slidenum">
              <a:rPr lang="en-US" smtClean="0"/>
              <a:t>10</a:t>
            </a:fld>
            <a:endParaRPr lang="en-US"/>
          </a:p>
        </p:txBody>
      </p:sp>
    </p:spTree>
    <p:extLst>
      <p:ext uri="{BB962C8B-B14F-4D97-AF65-F5344CB8AC3E}">
        <p14:creationId xmlns:p14="http://schemas.microsoft.com/office/powerpoint/2010/main" val="3680497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56067-396D-295A-3A26-523DAD4E8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93434-7668-332D-A327-219671C8E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55A43-35A2-A5C3-6858-64BBCB198897}"/>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Let them know that Banzai offers physical, beautifully printed workbooks to complement the online platform.</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Workbooks are available for Elementary, Middle, and High School Personal Finance, alongside booklets for Digital Citizenship and College and Careers.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Like the software, assure teachers that these are completely paid for and shipped directly to the school at no cost to the teacher.</a:t>
            </a:r>
          </a:p>
          <a:p>
            <a:endParaRPr lang="en-US" dirty="0"/>
          </a:p>
        </p:txBody>
      </p:sp>
      <p:sp>
        <p:nvSpPr>
          <p:cNvPr id="4" name="Slide Number Placeholder 3">
            <a:extLst>
              <a:ext uri="{FF2B5EF4-FFF2-40B4-BE49-F238E27FC236}">
                <a16:creationId xmlns:a16="http://schemas.microsoft.com/office/drawing/2014/main" id="{C95A623C-E494-C6D6-D038-66DEE782B43A}"/>
              </a:ext>
            </a:extLst>
          </p:cNvPr>
          <p:cNvSpPr>
            <a:spLocks noGrp="1"/>
          </p:cNvSpPr>
          <p:nvPr>
            <p:ph type="sldNum" sz="quarter" idx="5"/>
          </p:nvPr>
        </p:nvSpPr>
        <p:spPr/>
        <p:txBody>
          <a:bodyPr/>
          <a:lstStyle/>
          <a:p>
            <a:fld id="{CEA708A0-2839-FB47-8575-C89C67BE8DC4}" type="slidenum">
              <a:rPr lang="en-US" smtClean="0"/>
              <a:t>11</a:t>
            </a:fld>
            <a:endParaRPr lang="en-US"/>
          </a:p>
        </p:txBody>
      </p:sp>
    </p:spTree>
    <p:extLst>
      <p:ext uri="{BB962C8B-B14F-4D97-AF65-F5344CB8AC3E}">
        <p14:creationId xmlns:p14="http://schemas.microsoft.com/office/powerpoint/2010/main" val="1536994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99C1F-C828-41C2-BBFA-E7628C5AE8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5135E-DE99-43F9-FE30-0E5AB014C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5803B-171A-6B10-A3D4-A357B749883B}"/>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Reassure teachers that safety and data compliance are structural priorities for Banzai.</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Banzai platform only collects what is necessary to deliver the Banzai program securely—not personally sensitive student data.</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2B1858D-F408-7DBA-D97C-1F4569B18C16}"/>
              </a:ext>
            </a:extLst>
          </p:cNvPr>
          <p:cNvSpPr>
            <a:spLocks noGrp="1"/>
          </p:cNvSpPr>
          <p:nvPr>
            <p:ph type="sldNum" sz="quarter" idx="5"/>
          </p:nvPr>
        </p:nvSpPr>
        <p:spPr/>
        <p:txBody>
          <a:bodyPr/>
          <a:lstStyle/>
          <a:p>
            <a:fld id="{CEA708A0-2839-FB47-8575-C89C67BE8DC4}" type="slidenum">
              <a:rPr lang="en-US" smtClean="0"/>
              <a:t>12</a:t>
            </a:fld>
            <a:endParaRPr lang="en-US"/>
          </a:p>
        </p:txBody>
      </p:sp>
    </p:spTree>
    <p:extLst>
      <p:ext uri="{BB962C8B-B14F-4D97-AF65-F5344CB8AC3E}">
        <p14:creationId xmlns:p14="http://schemas.microsoft.com/office/powerpoint/2010/main" val="3986033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5587C-9970-3253-4156-3C69E02B3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A82E7-36E1-C8D2-55F6-A3770ABE4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7A966-1195-59CA-6AFE-74135A585910}"/>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Reassure them that signing up takes less than 60 seconds.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Direct them to go to </a:t>
            </a:r>
            <a:r>
              <a:rPr lang="en-US" sz="1200" b="0" i="0" u="none" strike="noStrike" kern="1200" dirty="0" err="1">
                <a:solidFill>
                  <a:schemeClr val="tx1"/>
                </a:solidFill>
                <a:effectLst/>
                <a:latin typeface="+mn-lt"/>
                <a:ea typeface="+mn-ea"/>
                <a:cs typeface="+mn-cs"/>
              </a:rPr>
              <a:t>banzai.org</a:t>
            </a:r>
            <a:r>
              <a:rPr lang="en-US" sz="1200" b="0" i="0" u="none" strike="noStrike" kern="1200" dirty="0">
                <a:solidFill>
                  <a:schemeClr val="tx1"/>
                </a:solidFill>
                <a:effectLst/>
                <a:latin typeface="+mn-lt"/>
                <a:ea typeface="+mn-ea"/>
                <a:cs typeface="+mn-cs"/>
              </a:rPr>
              <a:t>, select "Sign Up", and click "I am a Teacher".</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They can quickly sign up using an existing Google profile or standard email form fill after entering the school they work for.</a:t>
            </a:r>
          </a:p>
          <a:p>
            <a:endParaRPr lang="en-US" dirty="0"/>
          </a:p>
        </p:txBody>
      </p:sp>
      <p:sp>
        <p:nvSpPr>
          <p:cNvPr id="4" name="Slide Number Placeholder 3">
            <a:extLst>
              <a:ext uri="{FF2B5EF4-FFF2-40B4-BE49-F238E27FC236}">
                <a16:creationId xmlns:a16="http://schemas.microsoft.com/office/drawing/2014/main" id="{31E52C36-8D46-A7DB-BFBD-4F7E029F475F}"/>
              </a:ext>
            </a:extLst>
          </p:cNvPr>
          <p:cNvSpPr>
            <a:spLocks noGrp="1"/>
          </p:cNvSpPr>
          <p:nvPr>
            <p:ph type="sldNum" sz="quarter" idx="5"/>
          </p:nvPr>
        </p:nvSpPr>
        <p:spPr/>
        <p:txBody>
          <a:bodyPr/>
          <a:lstStyle/>
          <a:p>
            <a:fld id="{CEA708A0-2839-FB47-8575-C89C67BE8DC4}" type="slidenum">
              <a:rPr lang="en-US" smtClean="0"/>
              <a:t>13</a:t>
            </a:fld>
            <a:endParaRPr lang="en-US"/>
          </a:p>
        </p:txBody>
      </p:sp>
    </p:spTree>
    <p:extLst>
      <p:ext uri="{BB962C8B-B14F-4D97-AF65-F5344CB8AC3E}">
        <p14:creationId xmlns:p14="http://schemas.microsoft.com/office/powerpoint/2010/main" val="2431290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C1919-1059-7781-19E9-D5EE395D1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EF177-5F96-944B-5FCF-56526CEB9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6A64F-3672-F480-65F4-8C28456B2816}"/>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Banzai integrates seamlessly with the primary EdTech tools schools already rely on.</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Full single-sign-on (SSO) and classroom roster compatibility with Google, Clever, and </a:t>
            </a:r>
            <a:r>
              <a:rPr lang="en-US" sz="1200" b="0" i="0" u="none" strike="noStrike" kern="1200" dirty="0" err="1">
                <a:solidFill>
                  <a:schemeClr val="tx1"/>
                </a:solidFill>
                <a:effectLst/>
                <a:latin typeface="+mn-lt"/>
                <a:ea typeface="+mn-ea"/>
                <a:cs typeface="+mn-cs"/>
              </a:rPr>
              <a:t>ClassLink</a:t>
            </a:r>
            <a:r>
              <a:rPr lang="en-US" sz="1200" b="0" i="0" u="none" strike="noStrike" kern="1200" dirty="0">
                <a:solidFill>
                  <a:schemeClr val="tx1"/>
                </a:solidFill>
                <a:effectLst/>
                <a:latin typeface="+mn-lt"/>
                <a:ea typeface="+mn-ea"/>
                <a:cs typeface="+mn-cs"/>
              </a:rPr>
              <a:t>. No extra passwords for students to lose.</a:t>
            </a:r>
          </a:p>
          <a:p>
            <a:endParaRPr lang="en-US" dirty="0"/>
          </a:p>
        </p:txBody>
      </p:sp>
      <p:sp>
        <p:nvSpPr>
          <p:cNvPr id="4" name="Slide Number Placeholder 3">
            <a:extLst>
              <a:ext uri="{FF2B5EF4-FFF2-40B4-BE49-F238E27FC236}">
                <a16:creationId xmlns:a16="http://schemas.microsoft.com/office/drawing/2014/main" id="{BDD8513F-2269-E77B-F928-AC3D07BC1AD7}"/>
              </a:ext>
            </a:extLst>
          </p:cNvPr>
          <p:cNvSpPr>
            <a:spLocks noGrp="1"/>
          </p:cNvSpPr>
          <p:nvPr>
            <p:ph type="sldNum" sz="quarter" idx="5"/>
          </p:nvPr>
        </p:nvSpPr>
        <p:spPr/>
        <p:txBody>
          <a:bodyPr/>
          <a:lstStyle/>
          <a:p>
            <a:fld id="{CEA708A0-2839-FB47-8575-C89C67BE8DC4}" type="slidenum">
              <a:rPr lang="en-US" smtClean="0"/>
              <a:t>14</a:t>
            </a:fld>
            <a:endParaRPr lang="en-US"/>
          </a:p>
        </p:txBody>
      </p:sp>
    </p:spTree>
    <p:extLst>
      <p:ext uri="{BB962C8B-B14F-4D97-AF65-F5344CB8AC3E}">
        <p14:creationId xmlns:p14="http://schemas.microsoft.com/office/powerpoint/2010/main" val="339918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D986D-4EFF-B626-4F6F-23510E578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52D62-7774-79AB-887D-A20C5E9AB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CB8344-2A68-AB0A-8B63-7AA3137EE9C6}"/>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Show off the clean, easy-to-navigate Teacher Dashboard.</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From this home screen, teachers can create new classes in seconds and seamlessly customize their settings.</a:t>
            </a:r>
          </a:p>
          <a:p>
            <a:endParaRPr lang="en-US" dirty="0"/>
          </a:p>
        </p:txBody>
      </p:sp>
      <p:sp>
        <p:nvSpPr>
          <p:cNvPr id="4" name="Slide Number Placeholder 3">
            <a:extLst>
              <a:ext uri="{FF2B5EF4-FFF2-40B4-BE49-F238E27FC236}">
                <a16:creationId xmlns:a16="http://schemas.microsoft.com/office/drawing/2014/main" id="{B2D82FF2-F037-6422-EC06-CA2B55AB11E7}"/>
              </a:ext>
            </a:extLst>
          </p:cNvPr>
          <p:cNvSpPr>
            <a:spLocks noGrp="1"/>
          </p:cNvSpPr>
          <p:nvPr>
            <p:ph type="sldNum" sz="quarter" idx="5"/>
          </p:nvPr>
        </p:nvSpPr>
        <p:spPr/>
        <p:txBody>
          <a:bodyPr/>
          <a:lstStyle/>
          <a:p>
            <a:fld id="{CEA708A0-2839-FB47-8575-C89C67BE8DC4}" type="slidenum">
              <a:rPr lang="en-US" smtClean="0"/>
              <a:t>15</a:t>
            </a:fld>
            <a:endParaRPr lang="en-US"/>
          </a:p>
        </p:txBody>
      </p:sp>
    </p:spTree>
    <p:extLst>
      <p:ext uri="{BB962C8B-B14F-4D97-AF65-F5344CB8AC3E}">
        <p14:creationId xmlns:p14="http://schemas.microsoft.com/office/powerpoint/2010/main" val="3100663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8EFCF-AD77-EA21-FEDC-CFB8BCB97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6E8BF-5B9B-D810-09A0-CB98BF259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674801-6533-3C00-14DD-0F2AAD4F5496}"/>
              </a:ext>
            </a:extLst>
          </p:cNvPr>
          <p:cNvSpPr>
            <a:spLocks noGrp="1"/>
          </p:cNvSpPr>
          <p:nvPr>
            <p:ph type="body" idx="1"/>
          </p:nvPr>
        </p:nvSpPr>
        <p:spPr/>
        <p:txBody>
          <a:bodyPr/>
          <a:lstStyle/>
          <a:p>
            <a:r>
              <a:rPr lang="en-US" dirty="0">
                <a:effectLst/>
              </a:rPr>
              <a:t>There are two ways to bring Banzai activities to your students: through the </a:t>
            </a:r>
            <a:r>
              <a:rPr lang="en-US" b="1" dirty="0">
                <a:effectLst/>
              </a:rPr>
              <a:t>open-access library</a:t>
            </a:r>
            <a:r>
              <a:rPr lang="en-US" dirty="0">
                <a:effectLst/>
              </a:rPr>
              <a:t> or by logging into your </a:t>
            </a:r>
            <a:r>
              <a:rPr lang="en-US" b="1" dirty="0">
                <a:effectLst/>
              </a:rPr>
              <a:t>teacher dashboard</a:t>
            </a:r>
            <a:r>
              <a:rPr lang="en-US" dirty="0">
                <a:effectLst/>
              </a:rPr>
              <a:t>.</a:t>
            </a:r>
            <a:br>
              <a:rPr lang="en-US" dirty="0">
                <a:effectLst/>
              </a:rPr>
            </a:br>
            <a:endParaRPr lang="en-US" dirty="0">
              <a:effectLst/>
            </a:endParaRPr>
          </a:p>
          <a:p>
            <a:pPr marL="171450" indent="-171450">
              <a:buFont typeface="Arial" panose="020B0604020202020204" pitchFamily="34" charset="0"/>
              <a:buChar char="•"/>
            </a:pPr>
            <a:r>
              <a:rPr lang="en-US" dirty="0">
                <a:effectLst/>
              </a:rPr>
              <a:t>By utilizing the teacher dashboard, Banzai takes care of the tedious administrative tasks for you:</a:t>
            </a:r>
          </a:p>
          <a:p>
            <a:pPr marL="171450" indent="-171450">
              <a:buFont typeface="Arial" panose="020B0604020202020204" pitchFamily="34" charset="0"/>
              <a:buChar char="•"/>
            </a:pPr>
            <a:r>
              <a:rPr lang="en-US" b="1" dirty="0">
                <a:effectLst/>
              </a:rPr>
              <a:t>Automated Grading:</a:t>
            </a:r>
            <a:r>
              <a:rPr lang="en-US" dirty="0">
                <a:effectLst/>
              </a:rPr>
              <a:t> The software instantly grades pre- and post-tests so you don't have to.</a:t>
            </a:r>
          </a:p>
          <a:p>
            <a:pPr marL="171450" indent="-171450">
              <a:buFont typeface="Arial" panose="020B0604020202020204" pitchFamily="34" charset="0"/>
              <a:buChar char="•"/>
            </a:pPr>
            <a:r>
              <a:rPr lang="en-US" b="1" dirty="0">
                <a:effectLst/>
              </a:rPr>
              <a:t>Effortless Tracking:</a:t>
            </a:r>
            <a:r>
              <a:rPr lang="en-US" dirty="0">
                <a:effectLst/>
              </a:rPr>
              <a:t> Monitor individual student progress in real time from one central place.</a:t>
            </a:r>
          </a:p>
          <a:p>
            <a:pPr marL="171450" indent="-171450">
              <a:buFont typeface="Arial" panose="020B0604020202020204" pitchFamily="34" charset="0"/>
              <a:buChar char="•"/>
            </a:pPr>
            <a:r>
              <a:rPr lang="en-US" b="1" dirty="0">
                <a:effectLst/>
              </a:rPr>
              <a:t>Actionable Insights:</a:t>
            </a:r>
            <a:r>
              <a:rPr lang="en-US" dirty="0">
                <a:effectLst/>
              </a:rPr>
              <a:t> View specific simulation scores to see exactly where a student is struggling or thriving.</a:t>
            </a:r>
          </a:p>
          <a:p>
            <a:br>
              <a:rPr lang="en-US" dirty="0">
                <a:effectLst/>
              </a:rPr>
            </a:br>
            <a:endParaRPr lang="en-US" dirty="0">
              <a:effectLst/>
            </a:endParaRPr>
          </a:p>
        </p:txBody>
      </p:sp>
      <p:sp>
        <p:nvSpPr>
          <p:cNvPr id="4" name="Slide Number Placeholder 3">
            <a:extLst>
              <a:ext uri="{FF2B5EF4-FFF2-40B4-BE49-F238E27FC236}">
                <a16:creationId xmlns:a16="http://schemas.microsoft.com/office/drawing/2014/main" id="{37859F13-D4BD-CBC0-8D97-438A89A16EBA}"/>
              </a:ext>
            </a:extLst>
          </p:cNvPr>
          <p:cNvSpPr>
            <a:spLocks noGrp="1"/>
          </p:cNvSpPr>
          <p:nvPr>
            <p:ph type="sldNum" sz="quarter" idx="5"/>
          </p:nvPr>
        </p:nvSpPr>
        <p:spPr/>
        <p:txBody>
          <a:bodyPr/>
          <a:lstStyle/>
          <a:p>
            <a:fld id="{CEA708A0-2839-FB47-8575-C89C67BE8DC4}" type="slidenum">
              <a:rPr lang="en-US" smtClean="0"/>
              <a:t>16</a:t>
            </a:fld>
            <a:endParaRPr lang="en-US"/>
          </a:p>
        </p:txBody>
      </p:sp>
    </p:spTree>
    <p:extLst>
      <p:ext uri="{BB962C8B-B14F-4D97-AF65-F5344CB8AC3E}">
        <p14:creationId xmlns:p14="http://schemas.microsoft.com/office/powerpoint/2010/main" val="461440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80BC8-6015-0840-77EB-F3D1C1768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6D366-3E58-AA21-FBF0-AE580A47E7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5F2F5-9838-1D06-83EE-85FEB604CFCD}"/>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Highlighting the deep library of supplemental teaching resources hosted on the dashboard.</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Teachers get access to digital workbook PDFs, comprehensive Teacher’s Guides, ready-to-print worksheets, and complete answer keys. It also functions as a bridge to the full article library.</a:t>
            </a:r>
          </a:p>
          <a:p>
            <a:endParaRPr lang="en-US" dirty="0"/>
          </a:p>
        </p:txBody>
      </p:sp>
      <p:sp>
        <p:nvSpPr>
          <p:cNvPr id="4" name="Slide Number Placeholder 3">
            <a:extLst>
              <a:ext uri="{FF2B5EF4-FFF2-40B4-BE49-F238E27FC236}">
                <a16:creationId xmlns:a16="http://schemas.microsoft.com/office/drawing/2014/main" id="{55AA5BE7-8E5F-01CC-5BF6-DB26B291EC95}"/>
              </a:ext>
            </a:extLst>
          </p:cNvPr>
          <p:cNvSpPr>
            <a:spLocks noGrp="1"/>
          </p:cNvSpPr>
          <p:nvPr>
            <p:ph type="sldNum" sz="quarter" idx="5"/>
          </p:nvPr>
        </p:nvSpPr>
        <p:spPr/>
        <p:txBody>
          <a:bodyPr/>
          <a:lstStyle/>
          <a:p>
            <a:fld id="{CEA708A0-2839-FB47-8575-C89C67BE8DC4}" type="slidenum">
              <a:rPr lang="en-US" smtClean="0"/>
              <a:t>17</a:t>
            </a:fld>
            <a:endParaRPr lang="en-US"/>
          </a:p>
        </p:txBody>
      </p:sp>
    </p:spTree>
    <p:extLst>
      <p:ext uri="{BB962C8B-B14F-4D97-AF65-F5344CB8AC3E}">
        <p14:creationId xmlns:p14="http://schemas.microsoft.com/office/powerpoint/2010/main" val="2963064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3006F-D407-CE33-81CE-E4EFAC6B0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2411E-7455-8ABC-376F-D415B4A88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864D7-403F-93DA-654F-8C244FCA4FD6}"/>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Remind teachers that you are a resource for financial discussions, and that you will even come into the classroom and give financially-driven presentations or workshops.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Teachers can use their dashboard directly with you and/or explicitly request a guest speaker to come to the classroom (either in-person or virtually) to share expert financial insights.</a:t>
            </a:r>
          </a:p>
          <a:p>
            <a:endParaRPr lang="en-US" dirty="0"/>
          </a:p>
        </p:txBody>
      </p:sp>
      <p:sp>
        <p:nvSpPr>
          <p:cNvPr id="4" name="Slide Number Placeholder 3">
            <a:extLst>
              <a:ext uri="{FF2B5EF4-FFF2-40B4-BE49-F238E27FC236}">
                <a16:creationId xmlns:a16="http://schemas.microsoft.com/office/drawing/2014/main" id="{EF552C91-27E0-659E-1F1C-1FB4DC67E5E2}"/>
              </a:ext>
            </a:extLst>
          </p:cNvPr>
          <p:cNvSpPr>
            <a:spLocks noGrp="1"/>
          </p:cNvSpPr>
          <p:nvPr>
            <p:ph type="sldNum" sz="quarter" idx="5"/>
          </p:nvPr>
        </p:nvSpPr>
        <p:spPr/>
        <p:txBody>
          <a:bodyPr/>
          <a:lstStyle/>
          <a:p>
            <a:fld id="{CEA708A0-2839-FB47-8575-C89C67BE8DC4}" type="slidenum">
              <a:rPr lang="en-US" smtClean="0"/>
              <a:t>18</a:t>
            </a:fld>
            <a:endParaRPr lang="en-US"/>
          </a:p>
        </p:txBody>
      </p:sp>
    </p:spTree>
    <p:extLst>
      <p:ext uri="{BB962C8B-B14F-4D97-AF65-F5344CB8AC3E}">
        <p14:creationId xmlns:p14="http://schemas.microsoft.com/office/powerpoint/2010/main" val="2338703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993A3-DC4A-310D-4B59-8D89C67AB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056CD-FEEF-F4E4-F9DE-BF848ECAB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5BABC-F88F-456F-9BC3-3ADBD2BBDF01}"/>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The Admin Checkbox:</a:t>
            </a:r>
            <a:r>
              <a:rPr lang="en-US" sz="1200" b="0" i="0" u="none" strike="noStrike" kern="1200" dirty="0">
                <a:solidFill>
                  <a:schemeClr val="tx1"/>
                </a:solidFill>
                <a:effectLst/>
                <a:latin typeface="+mn-lt"/>
                <a:ea typeface="+mn-ea"/>
                <a:cs typeface="+mn-cs"/>
              </a:rPr>
              <a:t> Administration often requires rigorous credentialing before tools enter the classroom. Banzai has this covered natively.</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0" u="none" strike="noStrike" kern="1200" dirty="0">
                <a:solidFill>
                  <a:schemeClr val="tx1"/>
                </a:solidFill>
                <a:effectLst/>
                <a:latin typeface="+mn-lt"/>
                <a:ea typeface="+mn-ea"/>
                <a:cs typeface="+mn-cs"/>
              </a:rPr>
              <a:t>Gold Standard Compliance:</a:t>
            </a:r>
            <a:r>
              <a:rPr lang="en-US" sz="1200" b="0" i="0" u="none" strike="noStrike" kern="1200" dirty="0">
                <a:solidFill>
                  <a:schemeClr val="tx1"/>
                </a:solidFill>
                <a:effectLst/>
                <a:latin typeface="+mn-lt"/>
                <a:ea typeface="+mn-ea"/>
                <a:cs typeface="+mn-cs"/>
              </a:rPr>
              <a:t> The platform is certified ADA accessible for visually impaired students and is fully COPPA and FERPA compliant for data safety.</a:t>
            </a:r>
            <a:endParaRPr lang="en-US" dirty="0"/>
          </a:p>
        </p:txBody>
      </p:sp>
      <p:sp>
        <p:nvSpPr>
          <p:cNvPr id="4" name="Slide Number Placeholder 3">
            <a:extLst>
              <a:ext uri="{FF2B5EF4-FFF2-40B4-BE49-F238E27FC236}">
                <a16:creationId xmlns:a16="http://schemas.microsoft.com/office/drawing/2014/main" id="{0992874C-C022-8158-FCEE-CFB8CBEFAAFC}"/>
              </a:ext>
            </a:extLst>
          </p:cNvPr>
          <p:cNvSpPr>
            <a:spLocks noGrp="1"/>
          </p:cNvSpPr>
          <p:nvPr>
            <p:ph type="sldNum" sz="quarter" idx="5"/>
          </p:nvPr>
        </p:nvSpPr>
        <p:spPr/>
        <p:txBody>
          <a:bodyPr/>
          <a:lstStyle/>
          <a:p>
            <a:fld id="{CEA708A0-2839-FB47-8575-C89C67BE8DC4}" type="slidenum">
              <a:rPr lang="en-US" smtClean="0"/>
              <a:t>19</a:t>
            </a:fld>
            <a:endParaRPr lang="en-US"/>
          </a:p>
        </p:txBody>
      </p:sp>
    </p:spTree>
    <p:extLst>
      <p:ext uri="{BB962C8B-B14F-4D97-AF65-F5344CB8AC3E}">
        <p14:creationId xmlns:p14="http://schemas.microsoft.com/office/powerpoint/2010/main" val="82355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Explain that Banzai is 100% free for local educators and students because YOU [the presenter] covers the cost. As a proud community partner, YOU [the presenter] funds everything from the online platform and resource library to the physical workbooks. [Feel free to mention another internal reason here for partnering with Banzai and your local schools]</a:t>
            </a:r>
          </a:p>
          <a:p>
            <a:endParaRPr lang="en-US" dirty="0"/>
          </a:p>
        </p:txBody>
      </p:sp>
      <p:sp>
        <p:nvSpPr>
          <p:cNvPr id="4" name="Slide Number Placeholder 3"/>
          <p:cNvSpPr>
            <a:spLocks noGrp="1"/>
          </p:cNvSpPr>
          <p:nvPr>
            <p:ph type="sldNum" sz="quarter" idx="5"/>
          </p:nvPr>
        </p:nvSpPr>
        <p:spPr/>
        <p:txBody>
          <a:bodyPr/>
          <a:lstStyle/>
          <a:p>
            <a:fld id="{CEA708A0-2839-FB47-8575-C89C67BE8DC4}" type="slidenum">
              <a:rPr lang="en-US" smtClean="0"/>
              <a:t>2</a:t>
            </a:fld>
            <a:endParaRPr lang="en-US"/>
          </a:p>
        </p:txBody>
      </p:sp>
    </p:spTree>
    <p:extLst>
      <p:ext uri="{BB962C8B-B14F-4D97-AF65-F5344CB8AC3E}">
        <p14:creationId xmlns:p14="http://schemas.microsoft.com/office/powerpoint/2010/main" val="52667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6C4FF-E8D2-DFB3-2F7D-37E47C4F8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39087-B0BF-9EEE-34F6-178690305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4A1AF8-41A5-10E2-2EFB-D30AF6B43BFF}"/>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a teacher encounters an error, Banzai offers live support via email (</a:t>
            </a:r>
            <a:r>
              <a:rPr lang="en-US" sz="1200" b="0" i="0" u="none" strike="noStrike" kern="1200" dirty="0" err="1">
                <a:solidFill>
                  <a:schemeClr val="tx1"/>
                </a:solidFill>
                <a:effectLst/>
                <a:latin typeface="+mn-lt"/>
                <a:ea typeface="+mn-ea"/>
                <a:cs typeface="+mn-cs"/>
              </a:rPr>
              <a:t>support@banzai.org</a:t>
            </a:r>
            <a:r>
              <a:rPr lang="en-US" sz="1200" b="0" i="0" u="none" strike="noStrike" kern="1200" dirty="0">
                <a:solidFill>
                  <a:schemeClr val="tx1"/>
                </a:solidFill>
                <a:effectLst/>
                <a:latin typeface="+mn-lt"/>
                <a:ea typeface="+mn-ea"/>
                <a:cs typeface="+mn-cs"/>
              </a:rPr>
              <a:t>), or telephone (1-888-822-6924).</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Instruct teachers or coordinators to scan the on-screen QR code to immediately schedule a customized 1-on-1 demo via Calendly.</a:t>
            </a:r>
          </a:p>
          <a:p>
            <a:endParaRPr lang="en-US" dirty="0"/>
          </a:p>
        </p:txBody>
      </p:sp>
      <p:sp>
        <p:nvSpPr>
          <p:cNvPr id="4" name="Slide Number Placeholder 3">
            <a:extLst>
              <a:ext uri="{FF2B5EF4-FFF2-40B4-BE49-F238E27FC236}">
                <a16:creationId xmlns:a16="http://schemas.microsoft.com/office/drawing/2014/main" id="{3A20581F-3267-0802-845E-AD170CE75D8A}"/>
              </a:ext>
            </a:extLst>
          </p:cNvPr>
          <p:cNvSpPr>
            <a:spLocks noGrp="1"/>
          </p:cNvSpPr>
          <p:nvPr>
            <p:ph type="sldNum" sz="quarter" idx="5"/>
          </p:nvPr>
        </p:nvSpPr>
        <p:spPr/>
        <p:txBody>
          <a:bodyPr/>
          <a:lstStyle/>
          <a:p>
            <a:fld id="{CEA708A0-2839-FB47-8575-C89C67BE8DC4}" type="slidenum">
              <a:rPr lang="en-US" smtClean="0"/>
              <a:t>20</a:t>
            </a:fld>
            <a:endParaRPr lang="en-US"/>
          </a:p>
        </p:txBody>
      </p:sp>
    </p:spTree>
    <p:extLst>
      <p:ext uri="{BB962C8B-B14F-4D97-AF65-F5344CB8AC3E}">
        <p14:creationId xmlns:p14="http://schemas.microsoft.com/office/powerpoint/2010/main" val="1714419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7E22A-8A3C-6EF3-1A42-7CF4AC868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BDDCC-19DF-42DD-63B6-287A634047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D0D9D8-9915-0826-33AD-D1515E24473A}"/>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Closing:</a:t>
            </a:r>
            <a:r>
              <a:rPr lang="en-US" sz="1200" b="0" i="0" u="none" strike="noStrike" kern="1200" dirty="0">
                <a:solidFill>
                  <a:schemeClr val="tx1"/>
                </a:solidFill>
                <a:effectLst/>
                <a:latin typeface="+mn-lt"/>
                <a:ea typeface="+mn-ea"/>
                <a:cs typeface="+mn-cs"/>
              </a:rPr>
              <a:t> Open up the floor for any questions from the audience.</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0" u="none" strike="noStrike" kern="1200" dirty="0">
                <a:solidFill>
                  <a:schemeClr val="tx1"/>
                </a:solidFill>
                <a:effectLst/>
                <a:latin typeface="+mn-lt"/>
                <a:ea typeface="+mn-ea"/>
                <a:cs typeface="+mn-cs"/>
              </a:rPr>
              <a:t>Final Call to Action:</a:t>
            </a:r>
            <a:r>
              <a:rPr lang="en-US" sz="1200" b="0" i="0" u="none" strike="noStrike" kern="1200" dirty="0">
                <a:solidFill>
                  <a:schemeClr val="tx1"/>
                </a:solidFill>
                <a:effectLst/>
                <a:latin typeface="+mn-lt"/>
                <a:ea typeface="+mn-ea"/>
                <a:cs typeface="+mn-cs"/>
              </a:rPr>
              <a:t> Thank them for their time and remind them that they can get their classrooms registered and workbooks ordered today by visiting </a:t>
            </a:r>
            <a:r>
              <a:rPr lang="en-US" sz="1200" b="0" i="0" u="none" strike="noStrike" kern="1200" dirty="0" err="1">
                <a:solidFill>
                  <a:schemeClr val="tx1"/>
                </a:solidFill>
                <a:effectLst/>
                <a:latin typeface="+mn-lt"/>
                <a:ea typeface="+mn-ea"/>
                <a:cs typeface="+mn-cs"/>
              </a:rPr>
              <a:t>banzai.org</a:t>
            </a:r>
            <a:r>
              <a:rPr lang="en-US" sz="1200" b="0" i="0" u="none" strike="noStrike" kern="1200" dirty="0">
                <a:solidFill>
                  <a:schemeClr val="tx1"/>
                </a:solidFill>
                <a:effectLst/>
                <a:latin typeface="+mn-lt"/>
                <a:ea typeface="+mn-ea"/>
                <a:cs typeface="+mn-cs"/>
              </a:rPr>
              <a:t>!</a:t>
            </a:r>
            <a:endParaRPr lang="en-US" dirty="0"/>
          </a:p>
        </p:txBody>
      </p:sp>
      <p:sp>
        <p:nvSpPr>
          <p:cNvPr id="4" name="Slide Number Placeholder 3">
            <a:extLst>
              <a:ext uri="{FF2B5EF4-FFF2-40B4-BE49-F238E27FC236}">
                <a16:creationId xmlns:a16="http://schemas.microsoft.com/office/drawing/2014/main" id="{B7E93993-3C64-2B59-9C2B-5C0948B6D678}"/>
              </a:ext>
            </a:extLst>
          </p:cNvPr>
          <p:cNvSpPr>
            <a:spLocks noGrp="1"/>
          </p:cNvSpPr>
          <p:nvPr>
            <p:ph type="sldNum" sz="quarter" idx="5"/>
          </p:nvPr>
        </p:nvSpPr>
        <p:spPr/>
        <p:txBody>
          <a:bodyPr/>
          <a:lstStyle/>
          <a:p>
            <a:fld id="{CEA708A0-2839-FB47-8575-C89C67BE8DC4}" type="slidenum">
              <a:rPr lang="en-US" smtClean="0"/>
              <a:t>21</a:t>
            </a:fld>
            <a:endParaRPr lang="en-US"/>
          </a:p>
        </p:txBody>
      </p:sp>
    </p:spTree>
    <p:extLst>
      <p:ext uri="{BB962C8B-B14F-4D97-AF65-F5344CB8AC3E}">
        <p14:creationId xmlns:p14="http://schemas.microsoft.com/office/powerpoint/2010/main" val="3429480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2AA0D-8984-008B-069E-83B44DA46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0F123-5A53-29BD-5C11-9493A45D3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DC5675-AC2A-5D45-354D-A6463D78F8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D311F9-8DAD-54A8-49A2-543721B3BC11}"/>
              </a:ext>
            </a:extLst>
          </p:cNvPr>
          <p:cNvSpPr>
            <a:spLocks noGrp="1"/>
          </p:cNvSpPr>
          <p:nvPr>
            <p:ph type="sldNum" sz="quarter" idx="5"/>
          </p:nvPr>
        </p:nvSpPr>
        <p:spPr/>
        <p:txBody>
          <a:bodyPr/>
          <a:lstStyle/>
          <a:p>
            <a:fld id="{CEA708A0-2839-FB47-8575-C89C67BE8DC4}" type="slidenum">
              <a:rPr lang="en-US" smtClean="0"/>
              <a:t>22</a:t>
            </a:fld>
            <a:endParaRPr lang="en-US"/>
          </a:p>
        </p:txBody>
      </p:sp>
    </p:spTree>
    <p:extLst>
      <p:ext uri="{BB962C8B-B14F-4D97-AF65-F5344CB8AC3E}">
        <p14:creationId xmlns:p14="http://schemas.microsoft.com/office/powerpoint/2010/main" val="1088423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0597-04DA-0A00-139A-0F0E49C09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F8DC2-5788-8B1A-9EC5-82309B357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3CC2A-3766-9302-03EA-A1A4B05DE0BD}"/>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Explain that Financial literacy is quickly transforming from a nice-to-have elective to a strict graduation requirement across the nation.</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Highlight recent mandates like Colorado's HB25-1192 (effective late 2026), Texas's standalone half-credit requirement under HB27, and Pennsylvania's Act 35.</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err="1">
                <a:solidFill>
                  <a:schemeClr val="tx1"/>
                </a:solidFill>
                <a:effectLst/>
                <a:latin typeface="+mn-lt"/>
                <a:ea typeface="+mn-ea"/>
                <a:cs typeface="+mn-cs"/>
              </a:rPr>
              <a:t>Banzai’s</a:t>
            </a:r>
            <a:r>
              <a:rPr lang="en-US" sz="1200" b="0" i="0" u="none" strike="noStrike" kern="1200" dirty="0">
                <a:solidFill>
                  <a:schemeClr val="tx1"/>
                </a:solidFill>
                <a:effectLst/>
                <a:latin typeface="+mn-lt"/>
                <a:ea typeface="+mn-ea"/>
                <a:cs typeface="+mn-cs"/>
              </a:rPr>
              <a:t> curriculum is explicitly built to align with state standards, taking the guesswork out of lesson planning for busy educators.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Teachers can easily see how Banzai maps to their local requirements by visiting </a:t>
            </a:r>
            <a:r>
              <a:rPr lang="en-US" sz="1200" b="0" i="0" u="sng" kern="1200" dirty="0">
                <a:solidFill>
                  <a:schemeClr val="tx1"/>
                </a:solidFill>
                <a:effectLst/>
                <a:latin typeface="+mn-lt"/>
                <a:ea typeface="+mn-ea"/>
                <a:cs typeface="+mn-cs"/>
                <a:hlinkClick r:id="rId3"/>
              </a:rPr>
              <a:t>banzai.org/curriculum</a:t>
            </a:r>
            <a:r>
              <a:rPr lang="en-US" sz="1200" b="0" i="0" kern="1200" dirty="0">
                <a:solidFill>
                  <a:schemeClr val="tx1"/>
                </a:solidFill>
                <a:effectLst/>
                <a:latin typeface="+mn-lt"/>
                <a:ea typeface="+mn-ea"/>
                <a:cs typeface="+mn-cs"/>
              </a:rPr>
              <a:t>. Just click your state, enter your grade level, and instantly view exactly how Banzai fulfills your specific standards.</a:t>
            </a:r>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0814ED5-68D1-9F99-2C76-E65B9A7FA75F}"/>
              </a:ext>
            </a:extLst>
          </p:cNvPr>
          <p:cNvSpPr>
            <a:spLocks noGrp="1"/>
          </p:cNvSpPr>
          <p:nvPr>
            <p:ph type="sldNum" sz="quarter" idx="5"/>
          </p:nvPr>
        </p:nvSpPr>
        <p:spPr/>
        <p:txBody>
          <a:bodyPr/>
          <a:lstStyle/>
          <a:p>
            <a:fld id="{CEA708A0-2839-FB47-8575-C89C67BE8DC4}" type="slidenum">
              <a:rPr lang="en-US" smtClean="0"/>
              <a:t>3</a:t>
            </a:fld>
            <a:endParaRPr lang="en-US"/>
          </a:p>
        </p:txBody>
      </p:sp>
    </p:spTree>
    <p:extLst>
      <p:ext uri="{BB962C8B-B14F-4D97-AF65-F5344CB8AC3E}">
        <p14:creationId xmlns:p14="http://schemas.microsoft.com/office/powerpoint/2010/main" val="749674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0EC45-F6DA-C6DB-883D-6B52293B8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E3DD0-E29A-BF99-A07C-0AD2AE08E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26C60-3FCD-4185-12B7-B230C6A4C62A}"/>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Designed for elementary-aged students to introduce basic money habits early.</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The interactive simulation covers basic financial foundations like counting currency and earning an income. With the core activity being Lemonade Tycoon: an online simulation game where students manage their very own virtual lemonade stand to find out if they can make a profit with it.</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Throughout both the online and offline activities, students learn about trickier concepts like interest, fees, borrowing money responsibly, and prioritizing savings goals.</a:t>
            </a:r>
          </a:p>
          <a:p>
            <a:endParaRPr lang="en-US" dirty="0"/>
          </a:p>
        </p:txBody>
      </p:sp>
      <p:sp>
        <p:nvSpPr>
          <p:cNvPr id="4" name="Slide Number Placeholder 3">
            <a:extLst>
              <a:ext uri="{FF2B5EF4-FFF2-40B4-BE49-F238E27FC236}">
                <a16:creationId xmlns:a16="http://schemas.microsoft.com/office/drawing/2014/main" id="{4EABD392-AE0E-CDEC-6C12-16EBDB4256D0}"/>
              </a:ext>
            </a:extLst>
          </p:cNvPr>
          <p:cNvSpPr>
            <a:spLocks noGrp="1"/>
          </p:cNvSpPr>
          <p:nvPr>
            <p:ph type="sldNum" sz="quarter" idx="5"/>
          </p:nvPr>
        </p:nvSpPr>
        <p:spPr/>
        <p:txBody>
          <a:bodyPr/>
          <a:lstStyle/>
          <a:p>
            <a:fld id="{CEA708A0-2839-FB47-8575-C89C67BE8DC4}" type="slidenum">
              <a:rPr lang="en-US" smtClean="0"/>
              <a:t>4</a:t>
            </a:fld>
            <a:endParaRPr lang="en-US"/>
          </a:p>
        </p:txBody>
      </p:sp>
    </p:spTree>
    <p:extLst>
      <p:ext uri="{BB962C8B-B14F-4D97-AF65-F5344CB8AC3E}">
        <p14:creationId xmlns:p14="http://schemas.microsoft.com/office/powerpoint/2010/main" val="1136428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EF4AA-BCA5-5E36-C3B5-EEA3D3673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8B5A4-3D1C-2D6C-CFAA-92B2A4D42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E642A6-2A55-22FC-F6C8-E2CC4B3D83A7}"/>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Perfect for middle school students who are beginning to interact with real money systems.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With a total of four online games (and growing) and even more learning resources like worksheets, articles, etc., Middle School Personal Finance moves into transactional skills like opening and navigating checking accounts, banking, and budgeting.</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It introduces real-world financial realities early, including credit cards, auto insurance, risk management, and consumer smarts. It even touches on income tax.</a:t>
            </a:r>
          </a:p>
          <a:p>
            <a:endParaRPr lang="en-US" dirty="0"/>
          </a:p>
        </p:txBody>
      </p:sp>
      <p:sp>
        <p:nvSpPr>
          <p:cNvPr id="4" name="Slide Number Placeholder 3">
            <a:extLst>
              <a:ext uri="{FF2B5EF4-FFF2-40B4-BE49-F238E27FC236}">
                <a16:creationId xmlns:a16="http://schemas.microsoft.com/office/drawing/2014/main" id="{0FBA95DD-F087-9290-E9CB-5F50FA19EF75}"/>
              </a:ext>
            </a:extLst>
          </p:cNvPr>
          <p:cNvSpPr>
            <a:spLocks noGrp="1"/>
          </p:cNvSpPr>
          <p:nvPr>
            <p:ph type="sldNum" sz="quarter" idx="5"/>
          </p:nvPr>
        </p:nvSpPr>
        <p:spPr/>
        <p:txBody>
          <a:bodyPr/>
          <a:lstStyle/>
          <a:p>
            <a:fld id="{CEA708A0-2839-FB47-8575-C89C67BE8DC4}" type="slidenum">
              <a:rPr lang="en-US" smtClean="0"/>
              <a:t>5</a:t>
            </a:fld>
            <a:endParaRPr lang="en-US"/>
          </a:p>
        </p:txBody>
      </p:sp>
    </p:spTree>
    <p:extLst>
      <p:ext uri="{BB962C8B-B14F-4D97-AF65-F5344CB8AC3E}">
        <p14:creationId xmlns:p14="http://schemas.microsoft.com/office/powerpoint/2010/main" val="1961592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B445E-3FC5-51E7-E1E6-E9A509B13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F0499-A1A7-4032-F359-CE4782D8C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9AC97-5AD4-9B8F-41E0-5A52B33C20CA}"/>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Tailored for high schoolers who are on the cusp of true financial independence, High School Personal Finance and its 6 core simulated experiences, focuses on upcoming landmark life decisions like navigating mortgages, auto loans, and filling out tax returns.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you want lessons that dives deep into structural adult finance topics like renter's insurance, life insurance, and credit scores, High School Personal Finance’s activities do that effortlessly.</a:t>
            </a:r>
          </a:p>
          <a:p>
            <a:endParaRPr lang="en-US" dirty="0"/>
          </a:p>
        </p:txBody>
      </p:sp>
      <p:sp>
        <p:nvSpPr>
          <p:cNvPr id="4" name="Slide Number Placeholder 3">
            <a:extLst>
              <a:ext uri="{FF2B5EF4-FFF2-40B4-BE49-F238E27FC236}">
                <a16:creationId xmlns:a16="http://schemas.microsoft.com/office/drawing/2014/main" id="{A3840933-48DB-6001-AC1B-17BDDE2950E7}"/>
              </a:ext>
            </a:extLst>
          </p:cNvPr>
          <p:cNvSpPr>
            <a:spLocks noGrp="1"/>
          </p:cNvSpPr>
          <p:nvPr>
            <p:ph type="sldNum" sz="quarter" idx="5"/>
          </p:nvPr>
        </p:nvSpPr>
        <p:spPr/>
        <p:txBody>
          <a:bodyPr/>
          <a:lstStyle/>
          <a:p>
            <a:fld id="{CEA708A0-2839-FB47-8575-C89C67BE8DC4}" type="slidenum">
              <a:rPr lang="en-US" smtClean="0"/>
              <a:t>6</a:t>
            </a:fld>
            <a:endParaRPr lang="en-US"/>
          </a:p>
        </p:txBody>
      </p:sp>
    </p:spTree>
    <p:extLst>
      <p:ext uri="{BB962C8B-B14F-4D97-AF65-F5344CB8AC3E}">
        <p14:creationId xmlns:p14="http://schemas.microsoft.com/office/powerpoint/2010/main" val="3449912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4277-6F64-0205-618C-F7C6B20880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8C980-5CA6-C79B-C034-D79952776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35D16-5D5E-34F4-958F-0AEA4AEC0C40}"/>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Life literacy isn't just about cash, it’s also about navigating the digital landscape safely.</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1" i="0" u="none" strike="noStrike" kern="1200" dirty="0">
                <a:solidFill>
                  <a:schemeClr val="tx1"/>
                </a:solidFill>
                <a:effectLst/>
                <a:latin typeface="+mn-lt"/>
                <a:ea typeface="+mn-ea"/>
                <a:cs typeface="+mn-cs"/>
              </a:rPr>
              <a:t>Digital Citizenship, with its five core games &amp; experiences, </a:t>
            </a:r>
            <a:r>
              <a:rPr lang="en-US" sz="1200" b="0" i="0" u="none" strike="noStrike" kern="1200" dirty="0">
                <a:solidFill>
                  <a:schemeClr val="tx1"/>
                </a:solidFill>
                <a:effectLst/>
                <a:latin typeface="+mn-lt"/>
                <a:ea typeface="+mn-ea"/>
                <a:cs typeface="+mn-cs"/>
              </a:rPr>
              <a:t>teaches students grades 3-12 about password strength, phishing, catfishing, online scams, fundamental privacy settings, while delving into how data is used and tracked online via a digital footprint. And let’s not forget the thing we all fear in youth these days—how the digital age affects your students both mentally and physically. </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These activities</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openly tackle the social realities of modern youth, analyzing cyberbullying, social media behaviors, and overall digital wellness.</a:t>
            </a:r>
            <a:endParaRPr lang="en-US" dirty="0"/>
          </a:p>
        </p:txBody>
      </p:sp>
      <p:sp>
        <p:nvSpPr>
          <p:cNvPr id="4" name="Slide Number Placeholder 3">
            <a:extLst>
              <a:ext uri="{FF2B5EF4-FFF2-40B4-BE49-F238E27FC236}">
                <a16:creationId xmlns:a16="http://schemas.microsoft.com/office/drawing/2014/main" id="{B1FBFF82-2791-E682-9628-9409A2611066}"/>
              </a:ext>
            </a:extLst>
          </p:cNvPr>
          <p:cNvSpPr>
            <a:spLocks noGrp="1"/>
          </p:cNvSpPr>
          <p:nvPr>
            <p:ph type="sldNum" sz="quarter" idx="5"/>
          </p:nvPr>
        </p:nvSpPr>
        <p:spPr/>
        <p:txBody>
          <a:bodyPr/>
          <a:lstStyle/>
          <a:p>
            <a:fld id="{CEA708A0-2839-FB47-8575-C89C67BE8DC4}" type="slidenum">
              <a:rPr lang="en-US" smtClean="0"/>
              <a:t>7</a:t>
            </a:fld>
            <a:endParaRPr lang="en-US"/>
          </a:p>
        </p:txBody>
      </p:sp>
    </p:spTree>
    <p:extLst>
      <p:ext uri="{BB962C8B-B14F-4D97-AF65-F5344CB8AC3E}">
        <p14:creationId xmlns:p14="http://schemas.microsoft.com/office/powerpoint/2010/main" val="481668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A15DA-BBC3-D2FD-A915-60EABA17B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32C68C-D825-9803-41BD-762A3C540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EC3EB-6AE4-B161-DFAC-1B304A1F5547}"/>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College and Careers offers</a:t>
            </a:r>
            <a:r>
              <a:rPr lang="en-US" sz="1200" b="1" i="0" u="none" strike="noStrike" kern="1200" dirty="0">
                <a:solidFill>
                  <a:schemeClr val="tx1"/>
                </a:solidFill>
                <a:effectLst/>
                <a:latin typeface="+mn-lt"/>
                <a:ea typeface="+mn-ea"/>
                <a:cs typeface="+mn-cs"/>
              </a:rPr>
              <a:t> six main online experiences</a:t>
            </a:r>
            <a:r>
              <a:rPr lang="en-US" sz="1200" b="0" i="0" u="none" strike="noStrike" kern="1200" dirty="0">
                <a:solidFill>
                  <a:schemeClr val="tx1"/>
                </a:solidFill>
                <a:effectLst/>
                <a:latin typeface="+mn-lt"/>
                <a:ea typeface="+mn-ea"/>
                <a:cs typeface="+mn-cs"/>
              </a:rPr>
              <a:t> where</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students proactively calculate the true costs of higher education and explore options for paying for college.</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While decoding Financial Aid, College and Careers explains the differences between scholarships and federal grants like the FAFSA.</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For students who aren’t college-bound, these online experiences, partnered with other articles and handouts, outline alternatives to college, choosing a career field, and building necessary workplace soft skills.</a:t>
            </a:r>
          </a:p>
          <a:p>
            <a:endParaRPr lang="en-US" dirty="0"/>
          </a:p>
        </p:txBody>
      </p:sp>
      <p:sp>
        <p:nvSpPr>
          <p:cNvPr id="4" name="Slide Number Placeholder 3">
            <a:extLst>
              <a:ext uri="{FF2B5EF4-FFF2-40B4-BE49-F238E27FC236}">
                <a16:creationId xmlns:a16="http://schemas.microsoft.com/office/drawing/2014/main" id="{86AEED6C-0882-66D0-B690-A21FB4D1E4AF}"/>
              </a:ext>
            </a:extLst>
          </p:cNvPr>
          <p:cNvSpPr>
            <a:spLocks noGrp="1"/>
          </p:cNvSpPr>
          <p:nvPr>
            <p:ph type="sldNum" sz="quarter" idx="5"/>
          </p:nvPr>
        </p:nvSpPr>
        <p:spPr/>
        <p:txBody>
          <a:bodyPr/>
          <a:lstStyle/>
          <a:p>
            <a:fld id="{CEA708A0-2839-FB47-8575-C89C67BE8DC4}" type="slidenum">
              <a:rPr lang="en-US" smtClean="0"/>
              <a:t>8</a:t>
            </a:fld>
            <a:endParaRPr lang="en-US"/>
          </a:p>
        </p:txBody>
      </p:sp>
    </p:spTree>
    <p:extLst>
      <p:ext uri="{BB962C8B-B14F-4D97-AF65-F5344CB8AC3E}">
        <p14:creationId xmlns:p14="http://schemas.microsoft.com/office/powerpoint/2010/main" val="2500814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A7449-2C41-3F85-710C-A0776A1E7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282CE-6661-153A-C3B1-CB6B3CB81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5DC29-2A62-1B90-9043-C2835FD3B515}"/>
              </a:ext>
            </a:extLst>
          </p:cNvPr>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Entrepreneurship is made of over four core interactive simulations focusing on what it takes to start, run, and scale a business.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It</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features native QuickBooks simulations to give students hands-on bookkeeping experience. And covers fundamental business dynamics like sales tax, projection modeling ("How much can my business make?"), financial statements, and balance sheets.</a:t>
            </a:r>
            <a:endParaRPr lang="en-US" dirty="0"/>
          </a:p>
        </p:txBody>
      </p:sp>
      <p:sp>
        <p:nvSpPr>
          <p:cNvPr id="4" name="Slide Number Placeholder 3">
            <a:extLst>
              <a:ext uri="{FF2B5EF4-FFF2-40B4-BE49-F238E27FC236}">
                <a16:creationId xmlns:a16="http://schemas.microsoft.com/office/drawing/2014/main" id="{BC1D0DD9-6360-7AB2-95BF-68E5B20B5A6E}"/>
              </a:ext>
            </a:extLst>
          </p:cNvPr>
          <p:cNvSpPr>
            <a:spLocks noGrp="1"/>
          </p:cNvSpPr>
          <p:nvPr>
            <p:ph type="sldNum" sz="quarter" idx="5"/>
          </p:nvPr>
        </p:nvSpPr>
        <p:spPr/>
        <p:txBody>
          <a:bodyPr/>
          <a:lstStyle/>
          <a:p>
            <a:fld id="{CEA708A0-2839-FB47-8575-C89C67BE8DC4}" type="slidenum">
              <a:rPr lang="en-US" smtClean="0"/>
              <a:t>9</a:t>
            </a:fld>
            <a:endParaRPr lang="en-US"/>
          </a:p>
        </p:txBody>
      </p:sp>
    </p:spTree>
    <p:extLst>
      <p:ext uri="{BB962C8B-B14F-4D97-AF65-F5344CB8AC3E}">
        <p14:creationId xmlns:p14="http://schemas.microsoft.com/office/powerpoint/2010/main" val="3145573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3ED40-E6DD-8542-2DE7-2DD867588A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56B91F-E8A2-07B1-3F2E-F8CDE74644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0CF87F-05BE-336F-C237-C3D8379D5300}"/>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ABE133EF-C580-65F3-9B6A-97CE039C4E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65BB8-9647-13A4-3249-DED2019D5A48}"/>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3511741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BFAB9-129D-009F-BF48-4D1DD6CD07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D4B49A-3D2C-FA29-3007-4E1A5A65F9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2D27EE-39BD-86BD-AFA6-16E61ED11437}"/>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08892607-8729-BC9E-D52B-B5EF7D452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3403FE-FDA9-B3B2-912C-411D0087158D}"/>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1256263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BCEC6-E4FE-3EC5-9163-A463667B99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316EE5-649D-45E9-D8A8-6367BE5408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8C22D2-40DA-DBD3-5151-56B0B3B82669}"/>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A522CFD7-3B48-23AD-F554-659A99A47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28BB6-157D-1371-2331-050167F388C0}"/>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26908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C3B3F-593E-1AD6-D03A-433912BEC4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81A13D-A462-FFA2-2E95-C51D74632E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2E30A-2D20-D223-B876-A78D70C43031}"/>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2D2125E2-F61F-72F4-C071-5457667156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036FE0-2264-9453-1F6B-8D9F85BA88CC}"/>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3123782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4109F-C51C-06D9-0BCA-01B8047224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107F84-5B24-E732-2239-A9AEAA4854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418A87-C940-D0AB-B137-A1E18197F6C1}"/>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815027D2-7FF7-2230-87C5-CD10A49EA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8CAB2C-81A2-0BB8-4C1E-7600908EA76F}"/>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342650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97F1-03F6-236D-377E-0DAF266679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B44B5E-016E-4F90-E0E7-76A98F66D9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6428E6-5897-F657-219E-6115F42DE7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408727-F163-CBB0-84F3-6F9359043A90}"/>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6" name="Footer Placeholder 5">
            <a:extLst>
              <a:ext uri="{FF2B5EF4-FFF2-40B4-BE49-F238E27FC236}">
                <a16:creationId xmlns:a16="http://schemas.microsoft.com/office/drawing/2014/main" id="{7369C402-C77F-0FAB-BF37-61A61FD9D0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3EA4B0-998E-DB24-2AD7-BF90F685C574}"/>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2863972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6BB39-12CA-8038-86BE-E8190541AE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15C10F-D6F3-FE8B-0AFC-F32F4229E4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FBE59C-9593-D4A6-CD94-EB550880E8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6C10D2-B122-DF20-E461-6DE29F5A45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5F0C6D-8368-D784-4B6A-A39B2D5E3E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751429-6878-2188-1E38-D7ADB9BD3060}"/>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8" name="Footer Placeholder 7">
            <a:extLst>
              <a:ext uri="{FF2B5EF4-FFF2-40B4-BE49-F238E27FC236}">
                <a16:creationId xmlns:a16="http://schemas.microsoft.com/office/drawing/2014/main" id="{6FB2270C-92CF-AB4C-C7EC-9CCBEF1DEE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7A73AC-55AC-31FE-EE03-11A1C1A6A5C9}"/>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401608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831AB-6025-CC70-C144-1B3A28D2E2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70F499-3B52-3101-1617-4F5E73A09B9B}"/>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4" name="Footer Placeholder 3">
            <a:extLst>
              <a:ext uri="{FF2B5EF4-FFF2-40B4-BE49-F238E27FC236}">
                <a16:creationId xmlns:a16="http://schemas.microsoft.com/office/drawing/2014/main" id="{4E8D3A89-45CD-2296-972C-83CA3AEED6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8A052E-2840-1576-C6FA-80F0F36213FE}"/>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643214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08470E-3358-0DE1-0033-3C31EECD8217}"/>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3" name="Footer Placeholder 2">
            <a:extLst>
              <a:ext uri="{FF2B5EF4-FFF2-40B4-BE49-F238E27FC236}">
                <a16:creationId xmlns:a16="http://schemas.microsoft.com/office/drawing/2014/main" id="{F649BC9F-1F16-4D21-4815-0F4B52FD68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A2DE08-8C1A-C129-D8CF-43BA1FC9F016}"/>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3735831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82BCB-44B2-9CD3-0187-3E66F1678B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930771-0D5A-A4E8-25FC-A3550E78DF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EF7F7C-B73D-5A0D-08F0-ECDB3DBD6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DC223A-78B0-63FC-FE55-0356391C7F17}"/>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6" name="Footer Placeholder 5">
            <a:extLst>
              <a:ext uri="{FF2B5EF4-FFF2-40B4-BE49-F238E27FC236}">
                <a16:creationId xmlns:a16="http://schemas.microsoft.com/office/drawing/2014/main" id="{C0171168-6EB8-9002-F7D7-F2F6F6637F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20ED55-4FCB-F339-4D7E-200B06929B3E}"/>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1124342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227E9-A495-E912-7F6C-ED74AA9944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9D6F98-AB5A-370B-AE3E-F1490FE85A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2980FF-48FA-1E13-0F42-BA8507FBD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6B6250-92E7-011A-EFC7-6F9E042F892E}"/>
              </a:ext>
            </a:extLst>
          </p:cNvPr>
          <p:cNvSpPr>
            <a:spLocks noGrp="1"/>
          </p:cNvSpPr>
          <p:nvPr>
            <p:ph type="dt" sz="half" idx="10"/>
          </p:nvPr>
        </p:nvSpPr>
        <p:spPr/>
        <p:txBody>
          <a:bodyPr/>
          <a:lstStyle/>
          <a:p>
            <a:fld id="{ECB338BC-AE9A-DB44-A50B-B06B1520BB35}" type="datetimeFigureOut">
              <a:rPr lang="en-US" smtClean="0"/>
              <a:t>6/5/26</a:t>
            </a:fld>
            <a:endParaRPr lang="en-US"/>
          </a:p>
        </p:txBody>
      </p:sp>
      <p:sp>
        <p:nvSpPr>
          <p:cNvPr id="6" name="Footer Placeholder 5">
            <a:extLst>
              <a:ext uri="{FF2B5EF4-FFF2-40B4-BE49-F238E27FC236}">
                <a16:creationId xmlns:a16="http://schemas.microsoft.com/office/drawing/2014/main" id="{273474FC-D849-16E8-BCED-8BFE967072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15389B-A814-56BB-34EF-A93987D25770}"/>
              </a:ext>
            </a:extLst>
          </p:cNvPr>
          <p:cNvSpPr>
            <a:spLocks noGrp="1"/>
          </p:cNvSpPr>
          <p:nvPr>
            <p:ph type="sldNum" sz="quarter" idx="12"/>
          </p:nvPr>
        </p:nvSpPr>
        <p:spPr/>
        <p:txBody>
          <a:bodyPr/>
          <a:lstStyle/>
          <a:p>
            <a:fld id="{9EAB471D-8AF0-C145-84B7-88EDC3C6A886}" type="slidenum">
              <a:rPr lang="en-US" smtClean="0"/>
              <a:t>‹#›</a:t>
            </a:fld>
            <a:endParaRPr lang="en-US"/>
          </a:p>
        </p:txBody>
      </p:sp>
    </p:spTree>
    <p:extLst>
      <p:ext uri="{BB962C8B-B14F-4D97-AF65-F5344CB8AC3E}">
        <p14:creationId xmlns:p14="http://schemas.microsoft.com/office/powerpoint/2010/main" val="3401266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B2E0B6-F714-8549-3FDE-62C7F48729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F24583-A76A-F1D4-29AE-3D4143060D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39988-7071-5FBE-D07C-EDF8497D1F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B338BC-AE9A-DB44-A50B-B06B1520BB35}" type="datetimeFigureOut">
              <a:rPr lang="en-US" smtClean="0"/>
              <a:t>6/5/26</a:t>
            </a:fld>
            <a:endParaRPr lang="en-US"/>
          </a:p>
        </p:txBody>
      </p:sp>
      <p:sp>
        <p:nvSpPr>
          <p:cNvPr id="5" name="Footer Placeholder 4">
            <a:extLst>
              <a:ext uri="{FF2B5EF4-FFF2-40B4-BE49-F238E27FC236}">
                <a16:creationId xmlns:a16="http://schemas.microsoft.com/office/drawing/2014/main" id="{BC643D76-6D50-556C-6AC1-3EDF41EB48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BE1406E-530E-68A0-E159-136AC7216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AB471D-8AF0-C145-84B7-88EDC3C6A886}" type="slidenum">
              <a:rPr lang="en-US" smtClean="0"/>
              <a:t>‹#›</a:t>
            </a:fld>
            <a:endParaRPr lang="en-US"/>
          </a:p>
        </p:txBody>
      </p:sp>
    </p:spTree>
    <p:extLst>
      <p:ext uri="{BB962C8B-B14F-4D97-AF65-F5344CB8AC3E}">
        <p14:creationId xmlns:p14="http://schemas.microsoft.com/office/powerpoint/2010/main" val="3398768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89E635-0174-D208-DF5A-E513CB95F4ED}"/>
              </a:ext>
            </a:extLst>
          </p:cNvPr>
          <p:cNvSpPr/>
          <p:nvPr/>
        </p:nvSpPr>
        <p:spPr>
          <a:xfrm>
            <a:off x="-73572" y="0"/>
            <a:ext cx="12265572"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DA2826-0D4C-FD6B-4DBD-DF8ED5786F3E}"/>
              </a:ext>
            </a:extLst>
          </p:cNvPr>
          <p:cNvPicPr>
            <a:picLocks noChangeAspect="1"/>
          </p:cNvPicPr>
          <p:nvPr/>
        </p:nvPicPr>
        <p:blipFill>
          <a:blip r:embed="rId3"/>
          <a:stretch>
            <a:fillRect/>
          </a:stretch>
        </p:blipFill>
        <p:spPr>
          <a:xfrm>
            <a:off x="4386466" y="2932810"/>
            <a:ext cx="3419068" cy="992381"/>
          </a:xfrm>
          <a:prstGeom prst="rect">
            <a:avLst/>
          </a:prstGeom>
        </p:spPr>
      </p:pic>
    </p:spTree>
    <p:extLst>
      <p:ext uri="{BB962C8B-B14F-4D97-AF65-F5344CB8AC3E}">
        <p14:creationId xmlns:p14="http://schemas.microsoft.com/office/powerpoint/2010/main" val="1942435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45263-344D-372B-98A2-34BEC2B06BBA}"/>
            </a:ext>
          </a:extLst>
        </p:cNvPr>
        <p:cNvGrpSpPr/>
        <p:nvPr/>
      </p:nvGrpSpPr>
      <p:grpSpPr>
        <a:xfrm>
          <a:off x="0" y="0"/>
          <a:ext cx="0" cy="0"/>
          <a:chOff x="0" y="0"/>
          <a:chExt cx="0" cy="0"/>
        </a:xfrm>
      </p:grpSpPr>
      <p:sp>
        <p:nvSpPr>
          <p:cNvPr id="11" name="Rounded Rectangle 10">
            <a:extLst>
              <a:ext uri="{FF2B5EF4-FFF2-40B4-BE49-F238E27FC236}">
                <a16:creationId xmlns:a16="http://schemas.microsoft.com/office/drawing/2014/main" id="{7CFBDA8D-E81C-3BA4-B3FD-A24EBD7F8557}"/>
              </a:ext>
            </a:extLst>
          </p:cNvPr>
          <p:cNvSpPr/>
          <p:nvPr/>
        </p:nvSpPr>
        <p:spPr>
          <a:xfrm>
            <a:off x="817295" y="617483"/>
            <a:ext cx="10557410" cy="5623034"/>
          </a:xfrm>
          <a:prstGeom prst="roundRect">
            <a:avLst>
              <a:gd name="adj" fmla="val 2186"/>
            </a:avLst>
          </a:prstGeom>
          <a:solidFill>
            <a:srgbClr val="0969F7"/>
          </a:solidFill>
          <a:effectLst>
            <a:outerShdw dist="38100" dir="8400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A74B1FED-056D-3C39-BF19-8708B135C4E5}"/>
              </a:ext>
            </a:extLst>
          </p:cNvPr>
          <p:cNvSpPr txBox="1"/>
          <p:nvPr/>
        </p:nvSpPr>
        <p:spPr>
          <a:xfrm>
            <a:off x="0" y="1798713"/>
            <a:ext cx="12191999" cy="923330"/>
          </a:xfrm>
          <a:prstGeom prst="rect">
            <a:avLst/>
          </a:prstGeom>
          <a:noFill/>
        </p:spPr>
        <p:txBody>
          <a:bodyPr wrap="square" rtlCol="0">
            <a:spAutoFit/>
          </a:bodyPr>
          <a:lstStyle/>
          <a:p>
            <a:pPr algn="ctr"/>
            <a:r>
              <a:rPr lang="en-US" sz="5400" b="1" dirty="0">
                <a:solidFill>
                  <a:schemeClr val="bg1"/>
                </a:solidFill>
                <a:latin typeface="Avenir Black" panose="02000503020000020003" pitchFamily="2" charset="0"/>
                <a:ea typeface="Roboto" panose="02000000000000000000" pitchFamily="2" charset="0"/>
                <a:cs typeface="Roboto" panose="02000000000000000000" pitchFamily="2" charset="0"/>
              </a:rPr>
              <a:t>Article Library</a:t>
            </a:r>
          </a:p>
        </p:txBody>
      </p:sp>
      <p:pic>
        <p:nvPicPr>
          <p:cNvPr id="9" name="Picture 8">
            <a:extLst>
              <a:ext uri="{FF2B5EF4-FFF2-40B4-BE49-F238E27FC236}">
                <a16:creationId xmlns:a16="http://schemas.microsoft.com/office/drawing/2014/main" id="{71FBBC9A-7ECD-0531-BC04-2CFEE8BD147F}"/>
              </a:ext>
            </a:extLst>
          </p:cNvPr>
          <p:cNvPicPr>
            <a:picLocks noChangeAspect="1"/>
          </p:cNvPicPr>
          <p:nvPr/>
        </p:nvPicPr>
        <p:blipFill>
          <a:blip r:embed="rId3"/>
          <a:stretch>
            <a:fillRect/>
          </a:stretch>
        </p:blipFill>
        <p:spPr>
          <a:xfrm>
            <a:off x="5631344" y="1444552"/>
            <a:ext cx="929311" cy="269732"/>
          </a:xfrm>
          <a:prstGeom prst="rect">
            <a:avLst/>
          </a:prstGeom>
        </p:spPr>
      </p:pic>
      <p:grpSp>
        <p:nvGrpSpPr>
          <p:cNvPr id="35" name="Group 34">
            <a:extLst>
              <a:ext uri="{FF2B5EF4-FFF2-40B4-BE49-F238E27FC236}">
                <a16:creationId xmlns:a16="http://schemas.microsoft.com/office/drawing/2014/main" id="{4058C391-3B38-0859-CEDA-63B59ED325F2}"/>
              </a:ext>
            </a:extLst>
          </p:cNvPr>
          <p:cNvGrpSpPr/>
          <p:nvPr/>
        </p:nvGrpSpPr>
        <p:grpSpPr>
          <a:xfrm>
            <a:off x="2657823" y="2727888"/>
            <a:ext cx="10017092" cy="2814425"/>
            <a:chOff x="2614959" y="2727888"/>
            <a:chExt cx="10017092" cy="2814425"/>
          </a:xfrm>
        </p:grpSpPr>
        <p:sp>
          <p:nvSpPr>
            <p:cNvPr id="4" name="TextBox 3">
              <a:extLst>
                <a:ext uri="{FF2B5EF4-FFF2-40B4-BE49-F238E27FC236}">
                  <a16:creationId xmlns:a16="http://schemas.microsoft.com/office/drawing/2014/main" id="{03B232DE-3150-A98C-CA58-AD11D49A67B7}"/>
                </a:ext>
              </a:extLst>
            </p:cNvPr>
            <p:cNvSpPr txBox="1"/>
            <p:nvPr/>
          </p:nvSpPr>
          <p:spPr>
            <a:xfrm>
              <a:off x="2951706" y="2727888"/>
              <a:ext cx="6160000" cy="2814425"/>
            </a:xfrm>
            <a:prstGeom prst="rect">
              <a:avLst/>
            </a:prstGeom>
            <a:noFill/>
          </p:spPr>
          <p:txBody>
            <a:bodyPr wrap="square" rtlCol="0">
              <a:spAutoFit/>
            </a:bodyPr>
            <a:lstStyle/>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Insurance</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Retirement</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Buying a Home</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Taxes</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Life Changes</a:t>
              </a:r>
            </a:p>
          </p:txBody>
        </p:sp>
        <p:sp>
          <p:nvSpPr>
            <p:cNvPr id="3" name="TextBox 2">
              <a:extLst>
                <a:ext uri="{FF2B5EF4-FFF2-40B4-BE49-F238E27FC236}">
                  <a16:creationId xmlns:a16="http://schemas.microsoft.com/office/drawing/2014/main" id="{73D7600A-D702-0DD1-266A-EDB7663C5915}"/>
                </a:ext>
              </a:extLst>
            </p:cNvPr>
            <p:cNvSpPr txBox="1"/>
            <p:nvPr/>
          </p:nvSpPr>
          <p:spPr>
            <a:xfrm>
              <a:off x="6472051" y="2736503"/>
              <a:ext cx="6160000" cy="2260427"/>
            </a:xfrm>
            <a:prstGeom prst="rect">
              <a:avLst/>
            </a:prstGeom>
            <a:noFill/>
          </p:spPr>
          <p:txBody>
            <a:bodyPr wrap="square" rtlCol="0">
              <a:spAutoFit/>
            </a:bodyPr>
            <a:lstStyle/>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Borrowing and Credit</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Smart Living</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Starting a Business</a:t>
              </a:r>
            </a:p>
            <a:p>
              <a:pPr>
                <a:lnSpc>
                  <a:spcPct val="150000"/>
                </a:lnSpc>
                <a:buSzPct val="80000"/>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Budgeting</a:t>
              </a:r>
            </a:p>
          </p:txBody>
        </p:sp>
        <p:pic>
          <p:nvPicPr>
            <p:cNvPr id="16" name="Picture 15" descr="A white outline of a building&#10;&#10;Description automatically generated">
              <a:extLst>
                <a:ext uri="{FF2B5EF4-FFF2-40B4-BE49-F238E27FC236}">
                  <a16:creationId xmlns:a16="http://schemas.microsoft.com/office/drawing/2014/main" id="{EEE242C3-826D-08E1-36B5-DCB29CD1B4B1}"/>
                </a:ext>
              </a:extLst>
            </p:cNvPr>
            <p:cNvPicPr>
              <a:picLocks noChangeAspect="1"/>
            </p:cNvPicPr>
            <p:nvPr/>
          </p:nvPicPr>
          <p:blipFill>
            <a:blip r:embed="rId4"/>
            <a:stretch>
              <a:fillRect/>
            </a:stretch>
          </p:blipFill>
          <p:spPr>
            <a:xfrm>
              <a:off x="6102350" y="2947222"/>
              <a:ext cx="272456" cy="272456"/>
            </a:xfrm>
            <a:prstGeom prst="rect">
              <a:avLst/>
            </a:prstGeom>
          </p:spPr>
        </p:pic>
        <p:pic>
          <p:nvPicPr>
            <p:cNvPr id="18" name="Picture 17" descr="A white icon of a briefcase&#10;&#10;Description automatically generated">
              <a:extLst>
                <a:ext uri="{FF2B5EF4-FFF2-40B4-BE49-F238E27FC236}">
                  <a16:creationId xmlns:a16="http://schemas.microsoft.com/office/drawing/2014/main" id="{B30AA189-F336-E64B-4D01-418FCC800216}"/>
                </a:ext>
              </a:extLst>
            </p:cNvPr>
            <p:cNvPicPr>
              <a:picLocks noChangeAspect="1"/>
            </p:cNvPicPr>
            <p:nvPr/>
          </p:nvPicPr>
          <p:blipFill>
            <a:blip r:embed="rId5"/>
            <a:stretch>
              <a:fillRect/>
            </a:stretch>
          </p:blipFill>
          <p:spPr>
            <a:xfrm>
              <a:off x="6123205" y="4042788"/>
              <a:ext cx="272456" cy="272456"/>
            </a:xfrm>
            <a:prstGeom prst="rect">
              <a:avLst/>
            </a:prstGeom>
          </p:spPr>
        </p:pic>
        <p:pic>
          <p:nvPicPr>
            <p:cNvPr id="20" name="Picture 19" descr="A white outline of a person&#10;&#10;Description automatically generated">
              <a:extLst>
                <a:ext uri="{FF2B5EF4-FFF2-40B4-BE49-F238E27FC236}">
                  <a16:creationId xmlns:a16="http://schemas.microsoft.com/office/drawing/2014/main" id="{44D0A4AC-AC12-A26C-21EA-17E361ACE45C}"/>
                </a:ext>
              </a:extLst>
            </p:cNvPr>
            <p:cNvPicPr>
              <a:picLocks noChangeAspect="1"/>
            </p:cNvPicPr>
            <p:nvPr/>
          </p:nvPicPr>
          <p:blipFill>
            <a:blip r:embed="rId6"/>
            <a:stretch>
              <a:fillRect/>
            </a:stretch>
          </p:blipFill>
          <p:spPr>
            <a:xfrm>
              <a:off x="2627583" y="3485236"/>
              <a:ext cx="272456" cy="272456"/>
            </a:xfrm>
            <a:prstGeom prst="rect">
              <a:avLst/>
            </a:prstGeom>
          </p:spPr>
        </p:pic>
        <p:pic>
          <p:nvPicPr>
            <p:cNvPr id="22" name="Picture 21" descr="A white square with squares in it&#10;&#10;Description automatically generated">
              <a:extLst>
                <a:ext uri="{FF2B5EF4-FFF2-40B4-BE49-F238E27FC236}">
                  <a16:creationId xmlns:a16="http://schemas.microsoft.com/office/drawing/2014/main" id="{A5D9BAFB-9AD4-9789-F640-63B4165D0477}"/>
                </a:ext>
              </a:extLst>
            </p:cNvPr>
            <p:cNvPicPr>
              <a:picLocks noChangeAspect="1"/>
            </p:cNvPicPr>
            <p:nvPr/>
          </p:nvPicPr>
          <p:blipFill>
            <a:blip r:embed="rId7"/>
            <a:stretch>
              <a:fillRect/>
            </a:stretch>
          </p:blipFill>
          <p:spPr>
            <a:xfrm>
              <a:off x="2627267" y="4596098"/>
              <a:ext cx="272456" cy="272456"/>
            </a:xfrm>
            <a:prstGeom prst="rect">
              <a:avLst/>
            </a:prstGeom>
          </p:spPr>
        </p:pic>
        <p:pic>
          <p:nvPicPr>
            <p:cNvPr id="24" name="Picture 23" descr="A white light bulb on a black background&#10;&#10;Description automatically generated">
              <a:extLst>
                <a:ext uri="{FF2B5EF4-FFF2-40B4-BE49-F238E27FC236}">
                  <a16:creationId xmlns:a16="http://schemas.microsoft.com/office/drawing/2014/main" id="{5215D98C-3DE9-91F4-4BA2-74B58EB1AF03}"/>
                </a:ext>
              </a:extLst>
            </p:cNvPr>
            <p:cNvPicPr>
              <a:picLocks noChangeAspect="1"/>
            </p:cNvPicPr>
            <p:nvPr/>
          </p:nvPicPr>
          <p:blipFill>
            <a:blip r:embed="rId8"/>
            <a:stretch>
              <a:fillRect/>
            </a:stretch>
          </p:blipFill>
          <p:spPr>
            <a:xfrm>
              <a:off x="6121010" y="3485236"/>
              <a:ext cx="272456" cy="272456"/>
            </a:xfrm>
            <a:prstGeom prst="rect">
              <a:avLst/>
            </a:prstGeom>
          </p:spPr>
        </p:pic>
        <p:pic>
          <p:nvPicPr>
            <p:cNvPr id="26" name="Picture 25" descr="A white logo with a leaf in a circle&#10;&#10;Description automatically generated">
              <a:extLst>
                <a:ext uri="{FF2B5EF4-FFF2-40B4-BE49-F238E27FC236}">
                  <a16:creationId xmlns:a16="http://schemas.microsoft.com/office/drawing/2014/main" id="{2AF09B2E-5EA6-B3B3-28F3-A3F3C13F79A6}"/>
                </a:ext>
              </a:extLst>
            </p:cNvPr>
            <p:cNvPicPr>
              <a:picLocks noChangeAspect="1"/>
            </p:cNvPicPr>
            <p:nvPr/>
          </p:nvPicPr>
          <p:blipFill>
            <a:blip r:embed="rId9"/>
            <a:stretch>
              <a:fillRect/>
            </a:stretch>
          </p:blipFill>
          <p:spPr>
            <a:xfrm>
              <a:off x="2630862" y="2947222"/>
              <a:ext cx="272456" cy="272456"/>
            </a:xfrm>
            <a:prstGeom prst="rect">
              <a:avLst/>
            </a:prstGeom>
          </p:spPr>
        </p:pic>
        <p:pic>
          <p:nvPicPr>
            <p:cNvPr id="28" name="Picture 27" descr="A white logo with a black background&#10;&#10;Description automatically generated">
              <a:extLst>
                <a:ext uri="{FF2B5EF4-FFF2-40B4-BE49-F238E27FC236}">
                  <a16:creationId xmlns:a16="http://schemas.microsoft.com/office/drawing/2014/main" id="{CFB75271-5086-5EBF-775D-C7EB1E8C1F95}"/>
                </a:ext>
              </a:extLst>
            </p:cNvPr>
            <p:cNvPicPr>
              <a:picLocks noChangeAspect="1"/>
            </p:cNvPicPr>
            <p:nvPr/>
          </p:nvPicPr>
          <p:blipFill>
            <a:blip r:embed="rId10"/>
            <a:stretch>
              <a:fillRect/>
            </a:stretch>
          </p:blipFill>
          <p:spPr>
            <a:xfrm>
              <a:off x="2626332" y="4042788"/>
              <a:ext cx="272456" cy="272456"/>
            </a:xfrm>
            <a:prstGeom prst="rect">
              <a:avLst/>
            </a:prstGeom>
          </p:spPr>
        </p:pic>
        <p:pic>
          <p:nvPicPr>
            <p:cNvPr id="30" name="Picture 29" descr="A white outline of a cylinder&#10;&#10;Description automatically generated">
              <a:extLst>
                <a:ext uri="{FF2B5EF4-FFF2-40B4-BE49-F238E27FC236}">
                  <a16:creationId xmlns:a16="http://schemas.microsoft.com/office/drawing/2014/main" id="{12F6EE2E-4E3D-C473-2117-A4EBA80DC55F}"/>
                </a:ext>
              </a:extLst>
            </p:cNvPr>
            <p:cNvPicPr>
              <a:picLocks noChangeAspect="1"/>
            </p:cNvPicPr>
            <p:nvPr/>
          </p:nvPicPr>
          <p:blipFill>
            <a:blip r:embed="rId11"/>
            <a:stretch>
              <a:fillRect/>
            </a:stretch>
          </p:blipFill>
          <p:spPr>
            <a:xfrm>
              <a:off x="6122546" y="4596098"/>
              <a:ext cx="272456" cy="272456"/>
            </a:xfrm>
            <a:prstGeom prst="rect">
              <a:avLst/>
            </a:prstGeom>
          </p:spPr>
        </p:pic>
        <p:pic>
          <p:nvPicPr>
            <p:cNvPr id="32" name="Picture 31">
              <a:extLst>
                <a:ext uri="{FF2B5EF4-FFF2-40B4-BE49-F238E27FC236}">
                  <a16:creationId xmlns:a16="http://schemas.microsoft.com/office/drawing/2014/main" id="{45073E45-1702-0096-EC2E-ADE57E9E6BCF}"/>
                </a:ext>
              </a:extLst>
            </p:cNvPr>
            <p:cNvPicPr>
              <a:picLocks noChangeAspect="1"/>
            </p:cNvPicPr>
            <p:nvPr/>
          </p:nvPicPr>
          <p:blipFill>
            <a:blip r:embed="rId12"/>
            <a:stretch>
              <a:fillRect/>
            </a:stretch>
          </p:blipFill>
          <p:spPr>
            <a:xfrm>
              <a:off x="2614959" y="5140229"/>
              <a:ext cx="272456" cy="272456"/>
            </a:xfrm>
            <a:prstGeom prst="rect">
              <a:avLst/>
            </a:prstGeom>
          </p:spPr>
        </p:pic>
      </p:grpSp>
    </p:spTree>
    <p:extLst>
      <p:ext uri="{BB962C8B-B14F-4D97-AF65-F5344CB8AC3E}">
        <p14:creationId xmlns:p14="http://schemas.microsoft.com/office/powerpoint/2010/main" val="3077073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C5C2-88A7-8CDB-4CEA-12A3F234FC58}"/>
            </a:ext>
          </a:extLst>
        </p:cNvPr>
        <p:cNvGrpSpPr/>
        <p:nvPr/>
      </p:nvGrpSpPr>
      <p:grpSpPr>
        <a:xfrm>
          <a:off x="0" y="0"/>
          <a:ext cx="0" cy="0"/>
          <a:chOff x="0" y="0"/>
          <a:chExt cx="0" cy="0"/>
        </a:xfrm>
      </p:grpSpPr>
      <p:pic>
        <p:nvPicPr>
          <p:cNvPr id="25" name="Picture 24" descr="A red cover of a notebook&#10;&#10;Description automatically generated">
            <a:extLst>
              <a:ext uri="{FF2B5EF4-FFF2-40B4-BE49-F238E27FC236}">
                <a16:creationId xmlns:a16="http://schemas.microsoft.com/office/drawing/2014/main" id="{83ED3054-8E25-4A21-C487-C90D60DECD33}"/>
              </a:ext>
            </a:extLst>
          </p:cNvPr>
          <p:cNvPicPr>
            <a:picLocks noChangeAspect="1"/>
          </p:cNvPicPr>
          <p:nvPr/>
        </p:nvPicPr>
        <p:blipFill>
          <a:blip r:embed="rId3"/>
          <a:srcRect l="30409" t="12610" r="31356" b="10693"/>
          <a:stretch/>
        </p:blipFill>
        <p:spPr>
          <a:xfrm rot="21093840">
            <a:off x="-139102" y="-100512"/>
            <a:ext cx="3199453" cy="4278559"/>
          </a:xfrm>
          <a:prstGeom prst="rect">
            <a:avLst/>
          </a:prstGeom>
        </p:spPr>
      </p:pic>
      <p:pic>
        <p:nvPicPr>
          <p:cNvPr id="27" name="Picture 26" descr="A close-up of a book&#10;&#10;Description automatically generated">
            <a:extLst>
              <a:ext uri="{FF2B5EF4-FFF2-40B4-BE49-F238E27FC236}">
                <a16:creationId xmlns:a16="http://schemas.microsoft.com/office/drawing/2014/main" id="{E4E6D161-E5CF-979D-2BD5-A59EECCC5B8C}"/>
              </a:ext>
            </a:extLst>
          </p:cNvPr>
          <p:cNvPicPr>
            <a:picLocks noChangeAspect="1"/>
          </p:cNvPicPr>
          <p:nvPr/>
        </p:nvPicPr>
        <p:blipFill>
          <a:blip r:embed="rId4"/>
          <a:srcRect l="31035" t="11651" r="28241" b="11651"/>
          <a:stretch/>
        </p:blipFill>
        <p:spPr>
          <a:xfrm rot="860309">
            <a:off x="2316153" y="36785"/>
            <a:ext cx="3345548" cy="4200523"/>
          </a:xfrm>
          <a:prstGeom prst="rect">
            <a:avLst/>
          </a:prstGeom>
        </p:spPr>
      </p:pic>
      <p:pic>
        <p:nvPicPr>
          <p:cNvPr id="23" name="Picture 22" descr="A book with a black background&#10;&#10;Description automatically generated with medium confidence">
            <a:extLst>
              <a:ext uri="{FF2B5EF4-FFF2-40B4-BE49-F238E27FC236}">
                <a16:creationId xmlns:a16="http://schemas.microsoft.com/office/drawing/2014/main" id="{41702257-604D-062D-F677-6D6A6EB619BE}"/>
              </a:ext>
            </a:extLst>
          </p:cNvPr>
          <p:cNvPicPr>
            <a:picLocks noChangeAspect="1"/>
          </p:cNvPicPr>
          <p:nvPr/>
        </p:nvPicPr>
        <p:blipFill>
          <a:blip r:embed="rId5"/>
          <a:srcRect l="30211" t="11651" r="31554" b="11651"/>
          <a:stretch/>
        </p:blipFill>
        <p:spPr>
          <a:xfrm rot="20947894">
            <a:off x="-248157" y="2553560"/>
            <a:ext cx="3130242" cy="4186005"/>
          </a:xfrm>
          <a:prstGeom prst="rect">
            <a:avLst/>
          </a:prstGeom>
        </p:spPr>
      </p:pic>
      <p:pic>
        <p:nvPicPr>
          <p:cNvPr id="21" name="Picture 20" descr="A close-up of a book&#10;&#10;Description automatically generated">
            <a:extLst>
              <a:ext uri="{FF2B5EF4-FFF2-40B4-BE49-F238E27FC236}">
                <a16:creationId xmlns:a16="http://schemas.microsoft.com/office/drawing/2014/main" id="{F0C34C70-D6A1-757B-D9C3-03B7FE82090A}"/>
              </a:ext>
            </a:extLst>
          </p:cNvPr>
          <p:cNvPicPr>
            <a:picLocks noChangeAspect="1"/>
          </p:cNvPicPr>
          <p:nvPr/>
        </p:nvPicPr>
        <p:blipFill>
          <a:blip r:embed="rId6"/>
          <a:srcRect l="30502" t="11651" r="30993" b="11651"/>
          <a:stretch/>
        </p:blipFill>
        <p:spPr>
          <a:xfrm rot="797282">
            <a:off x="2481464" y="2355427"/>
            <a:ext cx="3223530" cy="4280594"/>
          </a:xfrm>
          <a:prstGeom prst="rect">
            <a:avLst/>
          </a:prstGeom>
        </p:spPr>
      </p:pic>
      <p:pic>
        <p:nvPicPr>
          <p:cNvPr id="29" name="Picture 28" descr="A close-up of a book&#10;&#10;Description automatically generated">
            <a:extLst>
              <a:ext uri="{FF2B5EF4-FFF2-40B4-BE49-F238E27FC236}">
                <a16:creationId xmlns:a16="http://schemas.microsoft.com/office/drawing/2014/main" id="{611CF40C-FB16-4312-5C54-F236DA252BFA}"/>
              </a:ext>
            </a:extLst>
          </p:cNvPr>
          <p:cNvPicPr>
            <a:picLocks noChangeAspect="1"/>
          </p:cNvPicPr>
          <p:nvPr/>
        </p:nvPicPr>
        <p:blipFill>
          <a:blip r:embed="rId7"/>
          <a:srcRect l="30426" t="12444" r="31160" b="37835"/>
          <a:stretch/>
        </p:blipFill>
        <p:spPr>
          <a:xfrm>
            <a:off x="1003559" y="4034738"/>
            <a:ext cx="3335630" cy="2878287"/>
          </a:xfrm>
          <a:prstGeom prst="rect">
            <a:avLst/>
          </a:prstGeom>
        </p:spPr>
      </p:pic>
      <p:sp>
        <p:nvSpPr>
          <p:cNvPr id="2" name="TextBox 1">
            <a:extLst>
              <a:ext uri="{FF2B5EF4-FFF2-40B4-BE49-F238E27FC236}">
                <a16:creationId xmlns:a16="http://schemas.microsoft.com/office/drawing/2014/main" id="{0693CB9E-1A15-2C95-C499-A7784C7E9C70}"/>
              </a:ext>
            </a:extLst>
          </p:cNvPr>
          <p:cNvSpPr txBox="1"/>
          <p:nvPr/>
        </p:nvSpPr>
        <p:spPr>
          <a:xfrm>
            <a:off x="6222766" y="2056482"/>
            <a:ext cx="7467600" cy="769441"/>
          </a:xfrm>
          <a:prstGeom prst="rect">
            <a:avLst/>
          </a:prstGeom>
          <a:noFill/>
        </p:spPr>
        <p:txBody>
          <a:bodyPr wrap="square" rtlCol="0">
            <a:spAutoFit/>
          </a:bodyPr>
          <a:lstStyle/>
          <a:p>
            <a:r>
              <a:rPr lang="en-US" sz="4400" b="1" dirty="0">
                <a:latin typeface="Avenir Black" panose="02000503020000020003" pitchFamily="2" charset="0"/>
                <a:ea typeface="Roboto" panose="02000000000000000000" pitchFamily="2" charset="0"/>
                <a:cs typeface="Roboto" panose="02000000000000000000" pitchFamily="2" charset="0"/>
              </a:rPr>
              <a:t>Workbooks</a:t>
            </a:r>
          </a:p>
        </p:txBody>
      </p:sp>
      <p:pic>
        <p:nvPicPr>
          <p:cNvPr id="9" name="Picture 8">
            <a:extLst>
              <a:ext uri="{FF2B5EF4-FFF2-40B4-BE49-F238E27FC236}">
                <a16:creationId xmlns:a16="http://schemas.microsoft.com/office/drawing/2014/main" id="{45394FE8-8E43-03DB-9319-64D1735ABA94}"/>
              </a:ext>
            </a:extLst>
          </p:cNvPr>
          <p:cNvPicPr>
            <a:picLocks noChangeAspect="1"/>
          </p:cNvPicPr>
          <p:nvPr/>
        </p:nvPicPr>
        <p:blipFill>
          <a:blip r:embed="rId8"/>
          <a:stretch>
            <a:fillRect/>
          </a:stretch>
        </p:blipFill>
        <p:spPr>
          <a:xfrm>
            <a:off x="10582273" y="5934878"/>
            <a:ext cx="929311" cy="269732"/>
          </a:xfrm>
          <a:prstGeom prst="rect">
            <a:avLst/>
          </a:prstGeom>
        </p:spPr>
      </p:pic>
      <p:sp>
        <p:nvSpPr>
          <p:cNvPr id="19" name="TextBox 18">
            <a:extLst>
              <a:ext uri="{FF2B5EF4-FFF2-40B4-BE49-F238E27FC236}">
                <a16:creationId xmlns:a16="http://schemas.microsoft.com/office/drawing/2014/main" id="{63F746E4-06F1-5A16-004D-A19D3FA85E4D}"/>
              </a:ext>
            </a:extLst>
          </p:cNvPr>
          <p:cNvSpPr txBox="1"/>
          <p:nvPr/>
        </p:nvSpPr>
        <p:spPr>
          <a:xfrm>
            <a:off x="6222766" y="2866688"/>
            <a:ext cx="6160000" cy="1938992"/>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Elementary Personal Finance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Middle School Personal Finance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High School Personal Finance </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Digital Citizenship</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College and Careers</a:t>
            </a:r>
          </a:p>
        </p:txBody>
      </p:sp>
      <p:sp>
        <p:nvSpPr>
          <p:cNvPr id="31" name="Rectangle 30">
            <a:extLst>
              <a:ext uri="{FF2B5EF4-FFF2-40B4-BE49-F238E27FC236}">
                <a16:creationId xmlns:a16="http://schemas.microsoft.com/office/drawing/2014/main" id="{5A9A6A3B-D460-BE35-B8AE-E573EC7C525B}"/>
              </a:ext>
            </a:extLst>
          </p:cNvPr>
          <p:cNvSpPr/>
          <p:nvPr/>
        </p:nvSpPr>
        <p:spPr>
          <a:xfrm>
            <a:off x="-1743666" y="-673100"/>
            <a:ext cx="1752600" cy="75894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41A795C-0421-F008-6B83-49911D792D2D}"/>
              </a:ext>
            </a:extLst>
          </p:cNvPr>
          <p:cNvSpPr/>
          <p:nvPr/>
        </p:nvSpPr>
        <p:spPr>
          <a:xfrm rot="5400000">
            <a:off x="971831" y="-4660866"/>
            <a:ext cx="1752600" cy="75894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F6280AC-DF9B-D1E8-6126-80F13FE26536}"/>
              </a:ext>
            </a:extLst>
          </p:cNvPr>
          <p:cNvSpPr/>
          <p:nvPr/>
        </p:nvSpPr>
        <p:spPr>
          <a:xfrm rot="5400000">
            <a:off x="2114831" y="3924335"/>
            <a:ext cx="1752600" cy="75894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3450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AF06E-C18D-8104-1B59-D57EE4AC9DD1}"/>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111D5140-8764-F31E-896E-4B59CB781963}"/>
              </a:ext>
            </a:extLst>
          </p:cNvPr>
          <p:cNvGrpSpPr/>
          <p:nvPr/>
        </p:nvGrpSpPr>
        <p:grpSpPr>
          <a:xfrm>
            <a:off x="626075" y="2193877"/>
            <a:ext cx="10939849" cy="3723056"/>
            <a:chOff x="806673" y="2974517"/>
            <a:chExt cx="10939849" cy="3723056"/>
          </a:xfrm>
        </p:grpSpPr>
        <p:pic>
          <p:nvPicPr>
            <p:cNvPr id="9" name="Picture 8">
              <a:extLst>
                <a:ext uri="{FF2B5EF4-FFF2-40B4-BE49-F238E27FC236}">
                  <a16:creationId xmlns:a16="http://schemas.microsoft.com/office/drawing/2014/main" id="{A1F35914-258D-5285-F891-EA548BCD2E0E}"/>
                </a:ext>
              </a:extLst>
            </p:cNvPr>
            <p:cNvPicPr>
              <a:picLocks noChangeAspect="1"/>
            </p:cNvPicPr>
            <p:nvPr/>
          </p:nvPicPr>
          <p:blipFill>
            <a:blip r:embed="rId3"/>
            <a:stretch>
              <a:fillRect/>
            </a:stretch>
          </p:blipFill>
          <p:spPr>
            <a:xfrm>
              <a:off x="924529" y="2974517"/>
              <a:ext cx="929311" cy="269732"/>
            </a:xfrm>
            <a:prstGeom prst="rect">
              <a:avLst/>
            </a:prstGeom>
          </p:spPr>
        </p:pic>
        <p:sp>
          <p:nvSpPr>
            <p:cNvPr id="18" name="TextBox 17">
              <a:extLst>
                <a:ext uri="{FF2B5EF4-FFF2-40B4-BE49-F238E27FC236}">
                  <a16:creationId xmlns:a16="http://schemas.microsoft.com/office/drawing/2014/main" id="{3DC78590-DB2D-6DCB-31E2-659156E37D7D}"/>
                </a:ext>
              </a:extLst>
            </p:cNvPr>
            <p:cNvSpPr txBox="1"/>
            <p:nvPr/>
          </p:nvSpPr>
          <p:spPr>
            <a:xfrm>
              <a:off x="806673" y="3631171"/>
              <a:ext cx="7467600" cy="769441"/>
            </a:xfrm>
            <a:prstGeom prst="rect">
              <a:avLst/>
            </a:prstGeom>
            <a:noFill/>
          </p:spPr>
          <p:txBody>
            <a:bodyPr wrap="square" rtlCol="0">
              <a:spAutoFit/>
            </a:bodyPr>
            <a:lstStyle/>
            <a:p>
              <a:r>
                <a:rPr lang="en-US" sz="4400" b="1" dirty="0">
                  <a:latin typeface="Avenir Black" panose="02000503020000020003" pitchFamily="2" charset="0"/>
                  <a:ea typeface="Roboto" panose="02000000000000000000" pitchFamily="2" charset="0"/>
                  <a:cs typeface="Roboto" panose="02000000000000000000" pitchFamily="2" charset="0"/>
                </a:rPr>
                <a:t>Privacy Policy</a:t>
              </a:r>
            </a:p>
          </p:txBody>
        </p:sp>
        <p:sp>
          <p:nvSpPr>
            <p:cNvPr id="20" name="TextBox 19">
              <a:extLst>
                <a:ext uri="{FF2B5EF4-FFF2-40B4-BE49-F238E27FC236}">
                  <a16:creationId xmlns:a16="http://schemas.microsoft.com/office/drawing/2014/main" id="{A6E6087E-6935-D4D1-FDEF-7B96C884B723}"/>
                </a:ext>
              </a:extLst>
            </p:cNvPr>
            <p:cNvSpPr txBox="1"/>
            <p:nvPr/>
          </p:nvSpPr>
          <p:spPr>
            <a:xfrm>
              <a:off x="849703" y="4450804"/>
              <a:ext cx="10896819"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t>Fully compliant with FERPA, COPPA, PPRA, and state student privacy laws.</a:t>
              </a:r>
            </a:p>
            <a:p>
              <a:pPr marL="285750" indent="-285750">
                <a:buFont typeface="Arial" panose="020B0604020202020204" pitchFamily="34" charset="0"/>
                <a:buChar char="•"/>
              </a:pPr>
              <a:r>
                <a:rPr lang="en-US" sz="2800" dirty="0"/>
                <a:t>Banzai only collects what is necessary to deliver the Banzai program securely—not personally sensitive student data.</a:t>
              </a:r>
            </a:p>
            <a:p>
              <a:pPr marL="285750" indent="-285750">
                <a:buFont typeface="Arial" panose="020B0604020202020204" pitchFamily="34" charset="0"/>
                <a:buChar char="•"/>
              </a:pPr>
              <a:r>
                <a:rPr lang="en-US" sz="2800" dirty="0"/>
                <a:t>A Banzai account only requires a username and password.</a:t>
              </a:r>
            </a:p>
          </p:txBody>
        </p:sp>
      </p:grpSp>
      <p:pic>
        <p:nvPicPr>
          <p:cNvPr id="24" name="Picture 23" descr="A blue shield with a keyhole&#10;&#10;Description automatically generated">
            <a:extLst>
              <a:ext uri="{FF2B5EF4-FFF2-40B4-BE49-F238E27FC236}">
                <a16:creationId xmlns:a16="http://schemas.microsoft.com/office/drawing/2014/main" id="{614F677D-AFAE-D4C1-E9D0-9B814B18CC16}"/>
              </a:ext>
            </a:extLst>
          </p:cNvPr>
          <p:cNvPicPr>
            <a:picLocks noChangeAspect="1"/>
          </p:cNvPicPr>
          <p:nvPr/>
        </p:nvPicPr>
        <p:blipFill>
          <a:blip r:embed="rId4"/>
          <a:srcRect l="6432" t="40327" r="47106" b="5249"/>
          <a:stretch/>
        </p:blipFill>
        <p:spPr>
          <a:xfrm>
            <a:off x="9529010" y="416115"/>
            <a:ext cx="2260578" cy="2647983"/>
          </a:xfrm>
          <a:prstGeom prst="rect">
            <a:avLst/>
          </a:prstGeom>
        </p:spPr>
      </p:pic>
    </p:spTree>
    <p:extLst>
      <p:ext uri="{BB962C8B-B14F-4D97-AF65-F5344CB8AC3E}">
        <p14:creationId xmlns:p14="http://schemas.microsoft.com/office/powerpoint/2010/main" val="253733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33534-A11E-1706-7BB4-F827B39D38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AE11F1-E19F-42B4-97AC-2796841BC7C1}"/>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02115767-C18A-9675-B5AC-F96885977B69}"/>
              </a:ext>
            </a:extLst>
          </p:cNvPr>
          <p:cNvSpPr/>
          <p:nvPr/>
        </p:nvSpPr>
        <p:spPr>
          <a:xfrm>
            <a:off x="915453" y="617483"/>
            <a:ext cx="3322700" cy="5623034"/>
          </a:xfrm>
          <a:prstGeom prst="roundRect">
            <a:avLst>
              <a:gd name="adj" fmla="val 2186"/>
            </a:avLst>
          </a:prstGeom>
          <a:solidFill>
            <a:srgbClr val="FFFFFF"/>
          </a:solidFill>
          <a:effectLst>
            <a:outerShdw dist="38100" dir="8400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2C92FB4-27C9-A8C7-2910-739508E7E9B2}"/>
              </a:ext>
            </a:extLst>
          </p:cNvPr>
          <p:cNvSpPr txBox="1"/>
          <p:nvPr/>
        </p:nvSpPr>
        <p:spPr>
          <a:xfrm>
            <a:off x="4918568" y="2133363"/>
            <a:ext cx="4960241" cy="923330"/>
          </a:xfrm>
          <a:prstGeom prst="rect">
            <a:avLst/>
          </a:prstGeom>
          <a:noFill/>
        </p:spPr>
        <p:txBody>
          <a:bodyPr wrap="square" rtlCol="0">
            <a:spAutoFit/>
          </a:bodyPr>
          <a:lstStyle/>
          <a:p>
            <a:r>
              <a:rPr lang="en-US" sz="4400" b="1" dirty="0">
                <a:solidFill>
                  <a:schemeClr val="bg1"/>
                </a:solidFill>
                <a:latin typeface="Avenir Black" panose="02000503020000020003" pitchFamily="2" charset="0"/>
                <a:ea typeface="Roboto" panose="02000000000000000000" pitchFamily="2" charset="0"/>
                <a:cs typeface="Roboto" panose="02000000000000000000" pitchFamily="2" charset="0"/>
              </a:rPr>
              <a:t>Signing</a:t>
            </a:r>
            <a:r>
              <a:rPr lang="en-US" sz="5400" b="1" dirty="0">
                <a:solidFill>
                  <a:schemeClr val="bg1"/>
                </a:solidFill>
                <a:latin typeface="Avenir Black" panose="02000503020000020003" pitchFamily="2" charset="0"/>
                <a:ea typeface="Roboto" panose="02000000000000000000" pitchFamily="2" charset="0"/>
                <a:cs typeface="Roboto" panose="02000000000000000000" pitchFamily="2" charset="0"/>
              </a:rPr>
              <a:t> Up</a:t>
            </a:r>
          </a:p>
        </p:txBody>
      </p:sp>
      <p:sp>
        <p:nvSpPr>
          <p:cNvPr id="3" name="TextBox 2">
            <a:extLst>
              <a:ext uri="{FF2B5EF4-FFF2-40B4-BE49-F238E27FC236}">
                <a16:creationId xmlns:a16="http://schemas.microsoft.com/office/drawing/2014/main" id="{21B6839A-2049-0098-9831-692F86DA08F1}"/>
              </a:ext>
            </a:extLst>
          </p:cNvPr>
          <p:cNvSpPr txBox="1"/>
          <p:nvPr/>
        </p:nvSpPr>
        <p:spPr>
          <a:xfrm>
            <a:off x="4918568" y="3056693"/>
            <a:ext cx="6629201" cy="1569660"/>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Go to </a:t>
            </a:r>
            <a:r>
              <a:rPr lang="en-US" sz="2400" dirty="0" err="1">
                <a:solidFill>
                  <a:schemeClr val="bg1"/>
                </a:solidFill>
                <a:latin typeface="Avenir Medium" panose="02000503020000020003" pitchFamily="2" charset="0"/>
                <a:ea typeface="Roboto" panose="02000000000000000000" pitchFamily="2" charset="0"/>
                <a:cs typeface="Roboto" panose="02000000000000000000" pitchFamily="2" charset="0"/>
              </a:rPr>
              <a:t>banzai.org</a:t>
            </a:r>
            <a:endPar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endParaRPr>
          </a:p>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Select “Sign Up”</a:t>
            </a:r>
          </a:p>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Choose “I am a Teacher”</a:t>
            </a:r>
          </a:p>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Sign up with Google or fill out the form</a:t>
            </a:r>
          </a:p>
        </p:txBody>
      </p:sp>
      <p:pic>
        <p:nvPicPr>
          <p:cNvPr id="6" name="Picture 5" descr="A screenshot of a login form&#10;&#10;Description automatically generated">
            <a:extLst>
              <a:ext uri="{FF2B5EF4-FFF2-40B4-BE49-F238E27FC236}">
                <a16:creationId xmlns:a16="http://schemas.microsoft.com/office/drawing/2014/main" id="{75E99D59-6F01-6594-26A5-0DBB8EBE9ED7}"/>
              </a:ext>
            </a:extLst>
          </p:cNvPr>
          <p:cNvPicPr>
            <a:picLocks noChangeAspect="1"/>
          </p:cNvPicPr>
          <p:nvPr/>
        </p:nvPicPr>
        <p:blipFill>
          <a:blip r:embed="rId3"/>
          <a:stretch>
            <a:fillRect/>
          </a:stretch>
        </p:blipFill>
        <p:spPr>
          <a:xfrm>
            <a:off x="1048932" y="938047"/>
            <a:ext cx="3080049" cy="5099568"/>
          </a:xfrm>
          <a:prstGeom prst="rect">
            <a:avLst/>
          </a:prstGeom>
        </p:spPr>
      </p:pic>
      <p:pic>
        <p:nvPicPr>
          <p:cNvPr id="8" name="Picture 7">
            <a:extLst>
              <a:ext uri="{FF2B5EF4-FFF2-40B4-BE49-F238E27FC236}">
                <a16:creationId xmlns:a16="http://schemas.microsoft.com/office/drawing/2014/main" id="{7A1080B9-4CCC-CA0B-FB42-60F527968040}"/>
              </a:ext>
            </a:extLst>
          </p:cNvPr>
          <p:cNvPicPr>
            <a:picLocks noChangeAspect="1"/>
          </p:cNvPicPr>
          <p:nvPr/>
        </p:nvPicPr>
        <p:blipFill>
          <a:blip r:embed="rId4"/>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2530021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3E89-148E-B55C-EE2D-D9D4489D782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AC11C21-3123-00AA-5C6E-C9E588DFD59C}"/>
              </a:ext>
            </a:extLst>
          </p:cNvPr>
          <p:cNvPicPr>
            <a:picLocks noChangeAspect="1"/>
          </p:cNvPicPr>
          <p:nvPr/>
        </p:nvPicPr>
        <p:blipFill>
          <a:blip r:embed="rId3"/>
          <a:stretch>
            <a:fillRect/>
          </a:stretch>
        </p:blipFill>
        <p:spPr>
          <a:xfrm>
            <a:off x="10582273" y="5934878"/>
            <a:ext cx="929311" cy="269732"/>
          </a:xfrm>
          <a:prstGeom prst="rect">
            <a:avLst/>
          </a:prstGeom>
        </p:spPr>
      </p:pic>
      <p:grpSp>
        <p:nvGrpSpPr>
          <p:cNvPr id="10" name="Group 9">
            <a:extLst>
              <a:ext uri="{FF2B5EF4-FFF2-40B4-BE49-F238E27FC236}">
                <a16:creationId xmlns:a16="http://schemas.microsoft.com/office/drawing/2014/main" id="{407162F4-0448-4DB7-2FED-21A12DBCC8CC}"/>
              </a:ext>
            </a:extLst>
          </p:cNvPr>
          <p:cNvGrpSpPr/>
          <p:nvPr/>
        </p:nvGrpSpPr>
        <p:grpSpPr>
          <a:xfrm>
            <a:off x="1193182" y="1025317"/>
            <a:ext cx="9805636" cy="4278311"/>
            <a:chOff x="1174263" y="1120567"/>
            <a:chExt cx="9805636" cy="4278311"/>
          </a:xfrm>
        </p:grpSpPr>
        <p:sp>
          <p:nvSpPr>
            <p:cNvPr id="2" name="TextBox 1">
              <a:extLst>
                <a:ext uri="{FF2B5EF4-FFF2-40B4-BE49-F238E27FC236}">
                  <a16:creationId xmlns:a16="http://schemas.microsoft.com/office/drawing/2014/main" id="{81214267-8457-9BC4-4299-C13958ACAEC5}"/>
                </a:ext>
              </a:extLst>
            </p:cNvPr>
            <p:cNvSpPr txBox="1"/>
            <p:nvPr/>
          </p:nvSpPr>
          <p:spPr>
            <a:xfrm>
              <a:off x="1174263" y="1120567"/>
              <a:ext cx="7467600" cy="923330"/>
            </a:xfrm>
            <a:prstGeom prst="rect">
              <a:avLst/>
            </a:prstGeom>
            <a:noFill/>
          </p:spPr>
          <p:txBody>
            <a:bodyPr wrap="square" rtlCol="0">
              <a:spAutoFit/>
            </a:bodyPr>
            <a:lstStyle/>
            <a:p>
              <a:r>
                <a:rPr lang="en-US" sz="5400" b="1" dirty="0">
                  <a:latin typeface="Avenir Black" panose="02000503020000020003" pitchFamily="2" charset="0"/>
                  <a:ea typeface="Roboto" panose="02000000000000000000" pitchFamily="2" charset="0"/>
                  <a:cs typeface="Roboto" panose="02000000000000000000" pitchFamily="2" charset="0"/>
                </a:rPr>
                <a:t>Integration</a:t>
              </a:r>
            </a:p>
          </p:txBody>
        </p:sp>
        <p:pic>
          <p:nvPicPr>
            <p:cNvPr id="3" name="Picture 2">
              <a:extLst>
                <a:ext uri="{FF2B5EF4-FFF2-40B4-BE49-F238E27FC236}">
                  <a16:creationId xmlns:a16="http://schemas.microsoft.com/office/drawing/2014/main" id="{810D816A-B168-B391-7BCC-6F8DCE92E1D7}"/>
                </a:ext>
              </a:extLst>
            </p:cNvPr>
            <p:cNvPicPr>
              <a:picLocks noChangeAspect="1"/>
            </p:cNvPicPr>
            <p:nvPr/>
          </p:nvPicPr>
          <p:blipFill>
            <a:blip r:embed="rId4"/>
            <a:srcRect l="18613" t="16870" r="18709" b="18233"/>
            <a:stretch/>
          </p:blipFill>
          <p:spPr>
            <a:xfrm>
              <a:off x="8641863" y="2341961"/>
              <a:ext cx="2212606" cy="2290939"/>
            </a:xfrm>
            <a:prstGeom prst="rect">
              <a:avLst/>
            </a:prstGeom>
          </p:spPr>
        </p:pic>
        <p:pic>
          <p:nvPicPr>
            <p:cNvPr id="4" name="Picture 3" descr="A blue square with white letters and a white cloud with a person in the middle&#10;&#10;Description automatically generated">
              <a:extLst>
                <a:ext uri="{FF2B5EF4-FFF2-40B4-BE49-F238E27FC236}">
                  <a16:creationId xmlns:a16="http://schemas.microsoft.com/office/drawing/2014/main" id="{C02EEB16-33D4-5802-EAB6-4099DE6BE43A}"/>
                </a:ext>
              </a:extLst>
            </p:cNvPr>
            <p:cNvPicPr>
              <a:picLocks noChangeAspect="1"/>
            </p:cNvPicPr>
            <p:nvPr/>
          </p:nvPicPr>
          <p:blipFill>
            <a:blip r:embed="rId5"/>
            <a:srcRect l="52254" t="5939" r="1605" b="4693"/>
            <a:stretch/>
          </p:blipFill>
          <p:spPr>
            <a:xfrm>
              <a:off x="5104126" y="2425142"/>
              <a:ext cx="2212606" cy="2234585"/>
            </a:xfrm>
            <a:prstGeom prst="rect">
              <a:avLst/>
            </a:prstGeom>
          </p:spPr>
        </p:pic>
        <p:pic>
          <p:nvPicPr>
            <p:cNvPr id="5" name="Picture 4" descr="A blue square with white letters and a white cloud with a person in the middle&#10;&#10;Description automatically generated">
              <a:extLst>
                <a:ext uri="{FF2B5EF4-FFF2-40B4-BE49-F238E27FC236}">
                  <a16:creationId xmlns:a16="http://schemas.microsoft.com/office/drawing/2014/main" id="{C657BCD3-E875-5053-4FCB-4E8DDFB393B7}"/>
                </a:ext>
              </a:extLst>
            </p:cNvPr>
            <p:cNvPicPr>
              <a:picLocks noChangeAspect="1"/>
            </p:cNvPicPr>
            <p:nvPr/>
          </p:nvPicPr>
          <p:blipFill>
            <a:blip r:embed="rId5"/>
            <a:srcRect t="6817" r="47746" b="5883"/>
            <a:stretch/>
          </p:blipFill>
          <p:spPr>
            <a:xfrm>
              <a:off x="1206642" y="2416948"/>
              <a:ext cx="2537197" cy="2210330"/>
            </a:xfrm>
            <a:prstGeom prst="rect">
              <a:avLst/>
            </a:prstGeom>
          </p:spPr>
        </p:pic>
        <p:sp>
          <p:nvSpPr>
            <p:cNvPr id="6" name="TextBox 5">
              <a:extLst>
                <a:ext uri="{FF2B5EF4-FFF2-40B4-BE49-F238E27FC236}">
                  <a16:creationId xmlns:a16="http://schemas.microsoft.com/office/drawing/2014/main" id="{32C68DE3-5D60-10F5-3715-DF6EB2AA8DF0}"/>
                </a:ext>
              </a:extLst>
            </p:cNvPr>
            <p:cNvSpPr txBox="1"/>
            <p:nvPr/>
          </p:nvSpPr>
          <p:spPr>
            <a:xfrm>
              <a:off x="1204580" y="4814103"/>
              <a:ext cx="2541320" cy="584775"/>
            </a:xfrm>
            <a:prstGeom prst="rect">
              <a:avLst/>
            </a:prstGeom>
            <a:noFill/>
          </p:spPr>
          <p:txBody>
            <a:bodyPr wrap="square" rtlCol="0">
              <a:spAutoFit/>
            </a:bodyPr>
            <a:lstStyle/>
            <a:p>
              <a:pPr algn="ctr"/>
              <a:r>
                <a:rPr lang="en-US" sz="3200" b="1" dirty="0">
                  <a:latin typeface="Avenir Medium" panose="02000503020000020003" pitchFamily="2" charset="0"/>
                  <a:ea typeface="Roboto" panose="02000000000000000000" pitchFamily="2" charset="0"/>
                  <a:cs typeface="Roboto" panose="02000000000000000000" pitchFamily="2" charset="0"/>
                </a:rPr>
                <a:t>Clever</a:t>
              </a:r>
            </a:p>
          </p:txBody>
        </p:sp>
        <p:sp>
          <p:nvSpPr>
            <p:cNvPr id="7" name="TextBox 6">
              <a:extLst>
                <a:ext uri="{FF2B5EF4-FFF2-40B4-BE49-F238E27FC236}">
                  <a16:creationId xmlns:a16="http://schemas.microsoft.com/office/drawing/2014/main" id="{6FA49AD3-D76A-4CBC-F46E-C59E7BCED836}"/>
                </a:ext>
              </a:extLst>
            </p:cNvPr>
            <p:cNvSpPr txBox="1"/>
            <p:nvPr/>
          </p:nvSpPr>
          <p:spPr>
            <a:xfrm>
              <a:off x="4939769" y="4814103"/>
              <a:ext cx="2541320" cy="584775"/>
            </a:xfrm>
            <a:prstGeom prst="rect">
              <a:avLst/>
            </a:prstGeom>
            <a:noFill/>
          </p:spPr>
          <p:txBody>
            <a:bodyPr wrap="square" rtlCol="0">
              <a:spAutoFit/>
            </a:bodyPr>
            <a:lstStyle/>
            <a:p>
              <a:pPr algn="ctr"/>
              <a:r>
                <a:rPr lang="en-US" sz="3200" b="1" dirty="0" err="1">
                  <a:latin typeface="Avenir Medium" panose="02000503020000020003" pitchFamily="2" charset="0"/>
                  <a:ea typeface="Roboto" panose="02000000000000000000" pitchFamily="2" charset="0"/>
                  <a:cs typeface="Roboto" panose="02000000000000000000" pitchFamily="2" charset="0"/>
                </a:rPr>
                <a:t>Classlink</a:t>
              </a:r>
              <a:endParaRPr lang="en-US" sz="3200" b="1" dirty="0">
                <a:latin typeface="Avenir Medium" panose="02000503020000020003"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B727041B-CC5D-8141-2E7C-3D35E1886EB4}"/>
                </a:ext>
              </a:extLst>
            </p:cNvPr>
            <p:cNvSpPr txBox="1"/>
            <p:nvPr/>
          </p:nvSpPr>
          <p:spPr>
            <a:xfrm>
              <a:off x="8438579" y="4814103"/>
              <a:ext cx="2541320" cy="584775"/>
            </a:xfrm>
            <a:prstGeom prst="rect">
              <a:avLst/>
            </a:prstGeom>
            <a:noFill/>
          </p:spPr>
          <p:txBody>
            <a:bodyPr wrap="square" rtlCol="0">
              <a:spAutoFit/>
            </a:bodyPr>
            <a:lstStyle/>
            <a:p>
              <a:pPr algn="ctr"/>
              <a:r>
                <a:rPr lang="en-US" sz="3200" b="1" dirty="0">
                  <a:latin typeface="Avenir Medium" panose="02000503020000020003" pitchFamily="2" charset="0"/>
                  <a:ea typeface="Roboto" panose="02000000000000000000" pitchFamily="2" charset="0"/>
                  <a:cs typeface="Roboto" panose="02000000000000000000" pitchFamily="2" charset="0"/>
                </a:rPr>
                <a:t>Google</a:t>
              </a:r>
            </a:p>
          </p:txBody>
        </p:sp>
      </p:grpSp>
    </p:spTree>
    <p:extLst>
      <p:ext uri="{BB962C8B-B14F-4D97-AF65-F5344CB8AC3E}">
        <p14:creationId xmlns:p14="http://schemas.microsoft.com/office/powerpoint/2010/main" val="3648056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564ED-9869-D8DE-101F-F881582E789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98F15E-D216-080C-3CA8-BDF83046CC44}"/>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ADB2D46-D9D9-138E-661D-F0421E31BA5B}"/>
              </a:ext>
            </a:extLst>
          </p:cNvPr>
          <p:cNvPicPr>
            <a:picLocks noChangeAspect="1"/>
          </p:cNvPicPr>
          <p:nvPr/>
        </p:nvPicPr>
        <p:blipFill>
          <a:blip r:embed="rId3"/>
          <a:stretch>
            <a:fillRect/>
          </a:stretch>
        </p:blipFill>
        <p:spPr>
          <a:xfrm>
            <a:off x="10820812" y="484199"/>
            <a:ext cx="929311" cy="269732"/>
          </a:xfrm>
          <a:prstGeom prst="rect">
            <a:avLst/>
          </a:prstGeom>
        </p:spPr>
      </p:pic>
      <p:grpSp>
        <p:nvGrpSpPr>
          <p:cNvPr id="3" name="Group 2">
            <a:extLst>
              <a:ext uri="{FF2B5EF4-FFF2-40B4-BE49-F238E27FC236}">
                <a16:creationId xmlns:a16="http://schemas.microsoft.com/office/drawing/2014/main" id="{AFF5E1C9-7B1A-4D95-D83D-B2B415E31C34}"/>
              </a:ext>
            </a:extLst>
          </p:cNvPr>
          <p:cNvGrpSpPr/>
          <p:nvPr/>
        </p:nvGrpSpPr>
        <p:grpSpPr>
          <a:xfrm>
            <a:off x="503583" y="2837140"/>
            <a:ext cx="11236601" cy="3637722"/>
            <a:chOff x="503583" y="3001617"/>
            <a:chExt cx="11236601" cy="3637722"/>
          </a:xfrm>
        </p:grpSpPr>
        <p:sp>
          <p:nvSpPr>
            <p:cNvPr id="2" name="Rounded Rectangle 1">
              <a:extLst>
                <a:ext uri="{FF2B5EF4-FFF2-40B4-BE49-F238E27FC236}">
                  <a16:creationId xmlns:a16="http://schemas.microsoft.com/office/drawing/2014/main" id="{4C5AF1DE-A823-89BB-C9B3-3CDB4FA77CD1}"/>
                </a:ext>
              </a:extLst>
            </p:cNvPr>
            <p:cNvSpPr/>
            <p:nvPr/>
          </p:nvSpPr>
          <p:spPr>
            <a:xfrm>
              <a:off x="503583" y="3001617"/>
              <a:ext cx="11236601" cy="3637722"/>
            </a:xfrm>
            <a:prstGeom prst="roundRect">
              <a:avLst>
                <a:gd name="adj" fmla="val 2186"/>
              </a:avLst>
            </a:prstGeom>
            <a:solidFill>
              <a:srgbClr val="F3F0EF"/>
            </a:solidFill>
            <a:effectLst>
              <a:outerShdw dist="38100" dir="8400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phone&#10;&#10;Description automatically generated">
              <a:extLst>
                <a:ext uri="{FF2B5EF4-FFF2-40B4-BE49-F238E27FC236}">
                  <a16:creationId xmlns:a16="http://schemas.microsoft.com/office/drawing/2014/main" id="{1063E557-9EE3-4288-328B-E6AE08DAA1F6}"/>
                </a:ext>
              </a:extLst>
            </p:cNvPr>
            <p:cNvPicPr>
              <a:picLocks noChangeAspect="1"/>
            </p:cNvPicPr>
            <p:nvPr/>
          </p:nvPicPr>
          <p:blipFill>
            <a:blip r:embed="rId4"/>
            <a:stretch>
              <a:fillRect/>
            </a:stretch>
          </p:blipFill>
          <p:spPr>
            <a:xfrm>
              <a:off x="631694" y="3139570"/>
              <a:ext cx="10980377" cy="3361816"/>
            </a:xfrm>
            <a:prstGeom prst="rect">
              <a:avLst/>
            </a:prstGeom>
          </p:spPr>
        </p:pic>
      </p:grpSp>
      <p:sp>
        <p:nvSpPr>
          <p:cNvPr id="7" name="TextBox 6">
            <a:extLst>
              <a:ext uri="{FF2B5EF4-FFF2-40B4-BE49-F238E27FC236}">
                <a16:creationId xmlns:a16="http://schemas.microsoft.com/office/drawing/2014/main" id="{65101FE3-7B8F-5028-74BA-9283963FB113}"/>
              </a:ext>
            </a:extLst>
          </p:cNvPr>
          <p:cNvSpPr txBox="1"/>
          <p:nvPr/>
        </p:nvSpPr>
        <p:spPr>
          <a:xfrm>
            <a:off x="421999" y="447692"/>
            <a:ext cx="7467600" cy="769441"/>
          </a:xfrm>
          <a:prstGeom prst="rect">
            <a:avLst/>
          </a:prstGeom>
          <a:noFill/>
        </p:spPr>
        <p:txBody>
          <a:bodyPr wrap="square" rtlCol="0">
            <a:spAutoFit/>
          </a:bodyPr>
          <a:lstStyle/>
          <a:p>
            <a:r>
              <a:rPr lang="en-US" sz="4400" b="1" dirty="0">
                <a:solidFill>
                  <a:schemeClr val="bg1"/>
                </a:solidFill>
                <a:latin typeface="Avenir Black" panose="02000503020000020003" pitchFamily="2" charset="0"/>
                <a:ea typeface="Roboto" panose="02000000000000000000" pitchFamily="2" charset="0"/>
                <a:cs typeface="Roboto" panose="02000000000000000000" pitchFamily="2" charset="0"/>
              </a:rPr>
              <a:t>Teacher Dashboard</a:t>
            </a:r>
          </a:p>
        </p:txBody>
      </p:sp>
      <p:sp>
        <p:nvSpPr>
          <p:cNvPr id="8" name="TextBox 7">
            <a:extLst>
              <a:ext uri="{FF2B5EF4-FFF2-40B4-BE49-F238E27FC236}">
                <a16:creationId xmlns:a16="http://schemas.microsoft.com/office/drawing/2014/main" id="{AB654B4F-42D9-F695-7732-1055A55EE5F7}"/>
              </a:ext>
            </a:extLst>
          </p:cNvPr>
          <p:cNvSpPr txBox="1"/>
          <p:nvPr/>
        </p:nvSpPr>
        <p:spPr>
          <a:xfrm>
            <a:off x="407526" y="1659504"/>
            <a:ext cx="6160000" cy="830997"/>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Create new classes</a:t>
            </a:r>
          </a:p>
          <a:p>
            <a:pPr marL="857250" indent="-857250">
              <a:buSzPct val="80000"/>
              <a:buFont typeface="Arial" panose="020B0604020202020204" pitchFamily="34" charset="0"/>
              <a:buChar char="•"/>
            </a:pPr>
            <a:r>
              <a:rPr lang="en-US" sz="2400" dirty="0">
                <a:solidFill>
                  <a:schemeClr val="bg1"/>
                </a:solidFill>
                <a:latin typeface="Avenir Medium" panose="02000503020000020003" pitchFamily="2" charset="0"/>
                <a:ea typeface="Roboto" panose="02000000000000000000" pitchFamily="2" charset="0"/>
                <a:cs typeface="Roboto" panose="02000000000000000000" pitchFamily="2" charset="0"/>
              </a:rPr>
              <a:t>Customize class settings</a:t>
            </a:r>
          </a:p>
        </p:txBody>
      </p:sp>
      <p:sp>
        <p:nvSpPr>
          <p:cNvPr id="10" name="TextBox 9">
            <a:extLst>
              <a:ext uri="{FF2B5EF4-FFF2-40B4-BE49-F238E27FC236}">
                <a16:creationId xmlns:a16="http://schemas.microsoft.com/office/drawing/2014/main" id="{7A913B4A-C9EE-7075-14F9-23660CED5F6E}"/>
              </a:ext>
            </a:extLst>
          </p:cNvPr>
          <p:cNvSpPr txBox="1"/>
          <p:nvPr/>
        </p:nvSpPr>
        <p:spPr>
          <a:xfrm>
            <a:off x="481312" y="1033164"/>
            <a:ext cx="6452484" cy="584775"/>
          </a:xfrm>
          <a:prstGeom prst="rect">
            <a:avLst/>
          </a:prstGeom>
          <a:noFill/>
        </p:spPr>
        <p:txBody>
          <a:bodyPr wrap="square" rtlCol="0">
            <a:spAutoFit/>
          </a:bodyPr>
          <a:lstStyle/>
          <a:p>
            <a:r>
              <a:rPr lang="en-US" sz="3200" b="1" dirty="0">
                <a:solidFill>
                  <a:schemeClr val="bg1"/>
                </a:solidFill>
                <a:latin typeface="Avenir Medium" panose="02000503020000020003" pitchFamily="2" charset="0"/>
                <a:ea typeface="Roboto" panose="02000000000000000000" pitchFamily="2" charset="0"/>
                <a:cs typeface="Roboto" panose="02000000000000000000" pitchFamily="2" charset="0"/>
              </a:rPr>
              <a:t>Home Screen</a:t>
            </a:r>
          </a:p>
        </p:txBody>
      </p:sp>
    </p:spTree>
    <p:extLst>
      <p:ext uri="{BB962C8B-B14F-4D97-AF65-F5344CB8AC3E}">
        <p14:creationId xmlns:p14="http://schemas.microsoft.com/office/powerpoint/2010/main" val="20997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C9EB0-D2F9-E5BD-E80D-965A1AA96A91}"/>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FC1323E9-4B90-C812-2F5E-9C0058671B00}"/>
              </a:ext>
            </a:extLst>
          </p:cNvPr>
          <p:cNvSpPr/>
          <p:nvPr/>
        </p:nvSpPr>
        <p:spPr>
          <a:xfrm>
            <a:off x="6096000" y="0"/>
            <a:ext cx="6096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1562E550-C9A1-AD77-461D-D1B27CE7A3A6}"/>
              </a:ext>
            </a:extLst>
          </p:cNvPr>
          <p:cNvSpPr/>
          <p:nvPr/>
        </p:nvSpPr>
        <p:spPr>
          <a:xfrm>
            <a:off x="6544301" y="1248480"/>
            <a:ext cx="5179404" cy="4776909"/>
          </a:xfrm>
          <a:prstGeom prst="roundRect">
            <a:avLst>
              <a:gd name="adj" fmla="val 2186"/>
            </a:avLst>
          </a:prstGeom>
          <a:solidFill>
            <a:schemeClr val="bg1"/>
          </a:solidFill>
          <a:effectLst>
            <a:outerShdw dist="38100" dir="8400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29BB7036-83CF-6C5E-D9F1-520410248DAC}"/>
              </a:ext>
            </a:extLst>
          </p:cNvPr>
          <p:cNvPicPr>
            <a:picLocks noChangeAspect="1"/>
          </p:cNvPicPr>
          <p:nvPr/>
        </p:nvPicPr>
        <p:blipFill>
          <a:blip r:embed="rId3"/>
          <a:stretch>
            <a:fillRect/>
          </a:stretch>
        </p:blipFill>
        <p:spPr>
          <a:xfrm>
            <a:off x="12839560" y="4441502"/>
            <a:ext cx="929311" cy="269732"/>
          </a:xfrm>
          <a:prstGeom prst="rect">
            <a:avLst/>
          </a:prstGeom>
        </p:spPr>
      </p:pic>
      <p:grpSp>
        <p:nvGrpSpPr>
          <p:cNvPr id="11" name="Group 10">
            <a:extLst>
              <a:ext uri="{FF2B5EF4-FFF2-40B4-BE49-F238E27FC236}">
                <a16:creationId xmlns:a16="http://schemas.microsoft.com/office/drawing/2014/main" id="{1B48D128-72E1-E044-1D8E-8D003E0C4446}"/>
              </a:ext>
            </a:extLst>
          </p:cNvPr>
          <p:cNvGrpSpPr/>
          <p:nvPr/>
        </p:nvGrpSpPr>
        <p:grpSpPr>
          <a:xfrm>
            <a:off x="408982" y="2474460"/>
            <a:ext cx="5327477" cy="2236774"/>
            <a:chOff x="643831" y="1819292"/>
            <a:chExt cx="5327477" cy="2236774"/>
          </a:xfrm>
        </p:grpSpPr>
        <p:sp>
          <p:nvSpPr>
            <p:cNvPr id="7" name="TextBox 6">
              <a:extLst>
                <a:ext uri="{FF2B5EF4-FFF2-40B4-BE49-F238E27FC236}">
                  <a16:creationId xmlns:a16="http://schemas.microsoft.com/office/drawing/2014/main" id="{95864DAC-92EE-6A73-E460-6BDCD0C9DD5D}"/>
                </a:ext>
              </a:extLst>
            </p:cNvPr>
            <p:cNvSpPr txBox="1"/>
            <p:nvPr/>
          </p:nvSpPr>
          <p:spPr>
            <a:xfrm>
              <a:off x="643831" y="1819292"/>
              <a:ext cx="5327477" cy="769441"/>
            </a:xfrm>
            <a:prstGeom prst="rect">
              <a:avLst/>
            </a:prstGeom>
            <a:noFill/>
          </p:spPr>
          <p:txBody>
            <a:bodyPr wrap="square" rtlCol="0">
              <a:spAutoFit/>
            </a:bodyPr>
            <a:lstStyle/>
            <a:p>
              <a:r>
                <a:rPr lang="en-US" sz="4400" b="1" dirty="0">
                  <a:latin typeface="Avenir Black" panose="02000503020000020003" pitchFamily="2" charset="0"/>
                  <a:ea typeface="Roboto" panose="02000000000000000000" pitchFamily="2" charset="0"/>
                  <a:cs typeface="Roboto" panose="02000000000000000000" pitchFamily="2" charset="0"/>
                </a:rPr>
                <a:t>Teacher Dashboard</a:t>
              </a:r>
            </a:p>
          </p:txBody>
        </p:sp>
        <p:sp>
          <p:nvSpPr>
            <p:cNvPr id="8" name="TextBox 7">
              <a:extLst>
                <a:ext uri="{FF2B5EF4-FFF2-40B4-BE49-F238E27FC236}">
                  <a16:creationId xmlns:a16="http://schemas.microsoft.com/office/drawing/2014/main" id="{7F6C0956-A959-0F9F-BAB8-C8E2514EABF5}"/>
                </a:ext>
              </a:extLst>
            </p:cNvPr>
            <p:cNvSpPr txBox="1"/>
            <p:nvPr/>
          </p:nvSpPr>
          <p:spPr>
            <a:xfrm>
              <a:off x="643831" y="3225069"/>
              <a:ext cx="4699326" cy="830997"/>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Track student progress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View scores</a:t>
              </a:r>
            </a:p>
          </p:txBody>
        </p:sp>
        <p:sp>
          <p:nvSpPr>
            <p:cNvPr id="10" name="TextBox 9">
              <a:extLst>
                <a:ext uri="{FF2B5EF4-FFF2-40B4-BE49-F238E27FC236}">
                  <a16:creationId xmlns:a16="http://schemas.microsoft.com/office/drawing/2014/main" id="{C9DCB33D-49EA-342E-9C79-64370C5F7F13}"/>
                </a:ext>
              </a:extLst>
            </p:cNvPr>
            <p:cNvSpPr txBox="1"/>
            <p:nvPr/>
          </p:nvSpPr>
          <p:spPr>
            <a:xfrm>
              <a:off x="703144" y="2515599"/>
              <a:ext cx="2815910" cy="584775"/>
            </a:xfrm>
            <a:prstGeom prst="rect">
              <a:avLst/>
            </a:prstGeom>
            <a:noFill/>
          </p:spPr>
          <p:txBody>
            <a:bodyPr wrap="square" rtlCol="0">
              <a:spAutoFit/>
            </a:bodyPr>
            <a:lstStyle/>
            <a:p>
              <a:r>
                <a:rPr lang="en-US" sz="3200" b="1" dirty="0">
                  <a:latin typeface="Avenir Medium" panose="02000503020000020003" pitchFamily="2" charset="0"/>
                  <a:ea typeface="Roboto" panose="02000000000000000000" pitchFamily="2" charset="0"/>
                  <a:cs typeface="Roboto" panose="02000000000000000000" pitchFamily="2" charset="0"/>
                </a:rPr>
                <a:t>Grading</a:t>
              </a:r>
            </a:p>
          </p:txBody>
        </p:sp>
      </p:grpSp>
      <p:pic>
        <p:nvPicPr>
          <p:cNvPr id="34" name="Picture 33">
            <a:extLst>
              <a:ext uri="{FF2B5EF4-FFF2-40B4-BE49-F238E27FC236}">
                <a16:creationId xmlns:a16="http://schemas.microsoft.com/office/drawing/2014/main" id="{B2AFCC5E-18DE-567E-2E77-82E2408C138C}"/>
              </a:ext>
            </a:extLst>
          </p:cNvPr>
          <p:cNvPicPr>
            <a:picLocks noChangeAspect="1"/>
          </p:cNvPicPr>
          <p:nvPr/>
        </p:nvPicPr>
        <p:blipFill>
          <a:blip r:embed="rId3"/>
          <a:stretch>
            <a:fillRect/>
          </a:stretch>
        </p:blipFill>
        <p:spPr>
          <a:xfrm>
            <a:off x="10820812" y="484199"/>
            <a:ext cx="929311" cy="269732"/>
          </a:xfrm>
          <a:prstGeom prst="rect">
            <a:avLst/>
          </a:prstGeom>
        </p:spPr>
      </p:pic>
      <p:pic>
        <p:nvPicPr>
          <p:cNvPr id="39" name="Picture 38" descr="A screenshot of a computer&#10;&#10;Description automatically generated">
            <a:extLst>
              <a:ext uri="{FF2B5EF4-FFF2-40B4-BE49-F238E27FC236}">
                <a16:creationId xmlns:a16="http://schemas.microsoft.com/office/drawing/2014/main" id="{3856CF69-50D0-C329-78F9-072170B53465}"/>
              </a:ext>
            </a:extLst>
          </p:cNvPr>
          <p:cNvPicPr>
            <a:picLocks noChangeAspect="1"/>
          </p:cNvPicPr>
          <p:nvPr/>
        </p:nvPicPr>
        <p:blipFill>
          <a:blip r:embed="rId4"/>
          <a:srcRect l="3273" t="10335" r="2771"/>
          <a:stretch/>
        </p:blipFill>
        <p:spPr>
          <a:xfrm>
            <a:off x="6708431" y="1417511"/>
            <a:ext cx="4822680" cy="4602683"/>
          </a:xfrm>
          <a:prstGeom prst="rect">
            <a:avLst/>
          </a:prstGeom>
        </p:spPr>
      </p:pic>
    </p:spTree>
    <p:extLst>
      <p:ext uri="{BB962C8B-B14F-4D97-AF65-F5344CB8AC3E}">
        <p14:creationId xmlns:p14="http://schemas.microsoft.com/office/powerpoint/2010/main" val="1232055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0AF0-CBA0-8EA1-3C59-DFB9955C9C2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3A4156-C6B6-B47D-EEDC-5DACEF158C30}"/>
              </a:ext>
            </a:extLst>
          </p:cNvPr>
          <p:cNvSpPr/>
          <p:nvPr/>
        </p:nvSpPr>
        <p:spPr>
          <a:xfrm>
            <a:off x="6096000" y="0"/>
            <a:ext cx="6109855"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85EA6EF-CDAB-139D-F6A6-F76E769A7CEE}"/>
              </a:ext>
            </a:extLst>
          </p:cNvPr>
          <p:cNvPicPr>
            <a:picLocks noChangeAspect="1"/>
          </p:cNvPicPr>
          <p:nvPr/>
        </p:nvPicPr>
        <p:blipFill>
          <a:blip r:embed="rId3"/>
          <a:stretch>
            <a:fillRect/>
          </a:stretch>
        </p:blipFill>
        <p:spPr>
          <a:xfrm>
            <a:off x="10820812" y="484199"/>
            <a:ext cx="929311" cy="269732"/>
          </a:xfrm>
          <a:prstGeom prst="rect">
            <a:avLst/>
          </a:prstGeom>
        </p:spPr>
      </p:pic>
      <p:grpSp>
        <p:nvGrpSpPr>
          <p:cNvPr id="11" name="Group 10">
            <a:extLst>
              <a:ext uri="{FF2B5EF4-FFF2-40B4-BE49-F238E27FC236}">
                <a16:creationId xmlns:a16="http://schemas.microsoft.com/office/drawing/2014/main" id="{8A4970CF-30BE-2271-C75A-4E82AD52F16F}"/>
              </a:ext>
            </a:extLst>
          </p:cNvPr>
          <p:cNvGrpSpPr/>
          <p:nvPr/>
        </p:nvGrpSpPr>
        <p:grpSpPr>
          <a:xfrm>
            <a:off x="465605" y="1756614"/>
            <a:ext cx="5327477" cy="3344769"/>
            <a:chOff x="643831" y="1819292"/>
            <a:chExt cx="5327477" cy="3344769"/>
          </a:xfrm>
        </p:grpSpPr>
        <p:sp>
          <p:nvSpPr>
            <p:cNvPr id="7" name="TextBox 6">
              <a:extLst>
                <a:ext uri="{FF2B5EF4-FFF2-40B4-BE49-F238E27FC236}">
                  <a16:creationId xmlns:a16="http://schemas.microsoft.com/office/drawing/2014/main" id="{5AE336FE-21EA-9264-D2B3-9EE373195B1F}"/>
                </a:ext>
              </a:extLst>
            </p:cNvPr>
            <p:cNvSpPr txBox="1"/>
            <p:nvPr/>
          </p:nvSpPr>
          <p:spPr>
            <a:xfrm>
              <a:off x="643831" y="1819292"/>
              <a:ext cx="5327477" cy="769441"/>
            </a:xfrm>
            <a:prstGeom prst="rect">
              <a:avLst/>
            </a:prstGeom>
            <a:noFill/>
          </p:spPr>
          <p:txBody>
            <a:bodyPr wrap="square" rtlCol="0">
              <a:spAutoFit/>
            </a:bodyPr>
            <a:lstStyle/>
            <a:p>
              <a:r>
                <a:rPr lang="en-US" sz="4400" b="1" dirty="0">
                  <a:latin typeface="Avenir Black" panose="02000503020000020003" pitchFamily="2" charset="0"/>
                  <a:ea typeface="Roboto" panose="02000000000000000000" pitchFamily="2" charset="0"/>
                  <a:cs typeface="Roboto" panose="02000000000000000000" pitchFamily="2" charset="0"/>
                </a:rPr>
                <a:t>Teacher Dashboard</a:t>
              </a:r>
            </a:p>
          </p:txBody>
        </p:sp>
        <p:sp>
          <p:nvSpPr>
            <p:cNvPr id="8" name="TextBox 7">
              <a:extLst>
                <a:ext uri="{FF2B5EF4-FFF2-40B4-BE49-F238E27FC236}">
                  <a16:creationId xmlns:a16="http://schemas.microsoft.com/office/drawing/2014/main" id="{DEAD77D1-862F-89EC-F69A-F7776B4173EE}"/>
                </a:ext>
              </a:extLst>
            </p:cNvPr>
            <p:cNvSpPr txBox="1"/>
            <p:nvPr/>
          </p:nvSpPr>
          <p:spPr>
            <a:xfrm>
              <a:off x="643831" y="3225069"/>
              <a:ext cx="3914313" cy="1938992"/>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Workbooks (pdf)</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Teacher’s Guide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Worksheets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Answer Keys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Article Library</a:t>
              </a:r>
            </a:p>
          </p:txBody>
        </p:sp>
        <p:sp>
          <p:nvSpPr>
            <p:cNvPr id="10" name="TextBox 9">
              <a:extLst>
                <a:ext uri="{FF2B5EF4-FFF2-40B4-BE49-F238E27FC236}">
                  <a16:creationId xmlns:a16="http://schemas.microsoft.com/office/drawing/2014/main" id="{6A40EB32-778A-88B1-F4EC-DE40EF1FA643}"/>
                </a:ext>
              </a:extLst>
            </p:cNvPr>
            <p:cNvSpPr txBox="1"/>
            <p:nvPr/>
          </p:nvSpPr>
          <p:spPr>
            <a:xfrm>
              <a:off x="703144" y="2515599"/>
              <a:ext cx="2815910" cy="584775"/>
            </a:xfrm>
            <a:prstGeom prst="rect">
              <a:avLst/>
            </a:prstGeom>
            <a:noFill/>
          </p:spPr>
          <p:txBody>
            <a:bodyPr wrap="square" rtlCol="0">
              <a:spAutoFit/>
            </a:bodyPr>
            <a:lstStyle/>
            <a:p>
              <a:r>
                <a:rPr lang="en-US" sz="3200" b="1" dirty="0">
                  <a:latin typeface="Avenir Medium" panose="02000503020000020003" pitchFamily="2" charset="0"/>
                  <a:ea typeface="Roboto" panose="02000000000000000000" pitchFamily="2" charset="0"/>
                  <a:cs typeface="Roboto" panose="02000000000000000000" pitchFamily="2" charset="0"/>
                </a:rPr>
                <a:t>Toolkit</a:t>
              </a:r>
            </a:p>
          </p:txBody>
        </p:sp>
      </p:grpSp>
      <p:grpSp>
        <p:nvGrpSpPr>
          <p:cNvPr id="5" name="Group 4">
            <a:extLst>
              <a:ext uri="{FF2B5EF4-FFF2-40B4-BE49-F238E27FC236}">
                <a16:creationId xmlns:a16="http://schemas.microsoft.com/office/drawing/2014/main" id="{27C27E34-9BC1-6597-978F-69999A3B5393}"/>
              </a:ext>
            </a:extLst>
          </p:cNvPr>
          <p:cNvGrpSpPr/>
          <p:nvPr/>
        </p:nvGrpSpPr>
        <p:grpSpPr>
          <a:xfrm>
            <a:off x="6685218" y="1159561"/>
            <a:ext cx="5064905" cy="4996077"/>
            <a:chOff x="5029200" y="1717139"/>
            <a:chExt cx="4740965" cy="4676540"/>
          </a:xfrm>
        </p:grpSpPr>
        <p:sp>
          <p:nvSpPr>
            <p:cNvPr id="2" name="Rounded Rectangle 1">
              <a:extLst>
                <a:ext uri="{FF2B5EF4-FFF2-40B4-BE49-F238E27FC236}">
                  <a16:creationId xmlns:a16="http://schemas.microsoft.com/office/drawing/2014/main" id="{8C827FB9-3FAF-3C59-8E22-0DA0F3B97750}"/>
                </a:ext>
              </a:extLst>
            </p:cNvPr>
            <p:cNvSpPr/>
            <p:nvPr/>
          </p:nvSpPr>
          <p:spPr>
            <a:xfrm>
              <a:off x="5029200" y="1717139"/>
              <a:ext cx="4740965" cy="4676540"/>
            </a:xfrm>
            <a:prstGeom prst="roundRect">
              <a:avLst>
                <a:gd name="adj" fmla="val 2186"/>
              </a:avLst>
            </a:prstGeom>
            <a:solidFill>
              <a:srgbClr val="F3F0EF"/>
            </a:solidFill>
            <a:effectLst>
              <a:outerShdw dist="38100" dir="8400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9172947-F05B-E7BE-309C-AA54FCE84882}"/>
                </a:ext>
              </a:extLst>
            </p:cNvPr>
            <p:cNvPicPr>
              <a:picLocks noChangeAspect="1"/>
            </p:cNvPicPr>
            <p:nvPr/>
          </p:nvPicPr>
          <p:blipFill>
            <a:blip r:embed="rId4"/>
            <a:stretch>
              <a:fillRect/>
            </a:stretch>
          </p:blipFill>
          <p:spPr>
            <a:xfrm>
              <a:off x="5213766" y="1937084"/>
              <a:ext cx="4393096" cy="4449417"/>
            </a:xfrm>
            <a:prstGeom prst="rect">
              <a:avLst/>
            </a:prstGeom>
          </p:spPr>
        </p:pic>
      </p:grpSp>
    </p:spTree>
    <p:extLst>
      <p:ext uri="{BB962C8B-B14F-4D97-AF65-F5344CB8AC3E}">
        <p14:creationId xmlns:p14="http://schemas.microsoft.com/office/powerpoint/2010/main" val="3883787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5C293-C800-3D3F-2584-7A9B595F183D}"/>
            </a:ext>
          </a:extLst>
        </p:cNvPr>
        <p:cNvGrpSpPr/>
        <p:nvPr/>
      </p:nvGrpSpPr>
      <p:grpSpPr>
        <a:xfrm>
          <a:off x="0" y="0"/>
          <a:ext cx="0" cy="0"/>
          <a:chOff x="0" y="0"/>
          <a:chExt cx="0" cy="0"/>
        </a:xfrm>
      </p:grpSpPr>
      <p:sp>
        <p:nvSpPr>
          <p:cNvPr id="27" name="Oval Callout 26">
            <a:extLst>
              <a:ext uri="{FF2B5EF4-FFF2-40B4-BE49-F238E27FC236}">
                <a16:creationId xmlns:a16="http://schemas.microsoft.com/office/drawing/2014/main" id="{85C33077-3BA5-AEB1-D814-CEEE5059B4E9}"/>
              </a:ext>
            </a:extLst>
          </p:cNvPr>
          <p:cNvSpPr/>
          <p:nvPr/>
        </p:nvSpPr>
        <p:spPr>
          <a:xfrm rot="17108372">
            <a:off x="9143974" y="3408931"/>
            <a:ext cx="1553194" cy="1515093"/>
          </a:xfrm>
          <a:prstGeom prst="wedgeEllipseCallout">
            <a:avLst>
              <a:gd name="adj1" fmla="val -22691"/>
              <a:gd name="adj2" fmla="val 62459"/>
            </a:avLst>
          </a:prstGeom>
          <a:solidFill>
            <a:srgbClr val="328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6F02FCA-E022-78CA-E8C0-76FE40E37B3B}"/>
              </a:ext>
            </a:extLst>
          </p:cNvPr>
          <p:cNvSpPr/>
          <p:nvPr/>
        </p:nvSpPr>
        <p:spPr>
          <a:xfrm>
            <a:off x="7775749" y="3390472"/>
            <a:ext cx="2388318" cy="2121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Callout 25">
            <a:extLst>
              <a:ext uri="{FF2B5EF4-FFF2-40B4-BE49-F238E27FC236}">
                <a16:creationId xmlns:a16="http://schemas.microsoft.com/office/drawing/2014/main" id="{BFC5C626-511D-75AB-EF28-F9A7C55A22BF}"/>
              </a:ext>
            </a:extLst>
          </p:cNvPr>
          <p:cNvSpPr/>
          <p:nvPr/>
        </p:nvSpPr>
        <p:spPr>
          <a:xfrm rot="1093176">
            <a:off x="8106527" y="3586525"/>
            <a:ext cx="1808630" cy="1764263"/>
          </a:xfrm>
          <a:prstGeom prst="wedgeEllipseCallout">
            <a:avLst>
              <a:gd name="adj1" fmla="val -22699"/>
              <a:gd name="adj2" fmla="val 66325"/>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4D4DC23-702E-4CBF-F67D-C08885135CFE}"/>
              </a:ext>
            </a:extLst>
          </p:cNvPr>
          <p:cNvSpPr txBox="1"/>
          <p:nvPr/>
        </p:nvSpPr>
        <p:spPr>
          <a:xfrm>
            <a:off x="960968" y="1727273"/>
            <a:ext cx="7467600" cy="923330"/>
          </a:xfrm>
          <a:prstGeom prst="rect">
            <a:avLst/>
          </a:prstGeom>
          <a:noFill/>
        </p:spPr>
        <p:txBody>
          <a:bodyPr wrap="square" rtlCol="0">
            <a:spAutoFit/>
          </a:bodyPr>
          <a:lstStyle/>
          <a:p>
            <a:r>
              <a:rPr lang="en-US" sz="5400" b="1" dirty="0">
                <a:latin typeface="Avenir Black" panose="02000503020000020003" pitchFamily="2" charset="0"/>
                <a:ea typeface="Roboto" panose="02000000000000000000" pitchFamily="2" charset="0"/>
                <a:cs typeface="Roboto" panose="02000000000000000000" pitchFamily="2" charset="0"/>
              </a:rPr>
              <a:t>Teacher Dashboard</a:t>
            </a:r>
          </a:p>
        </p:txBody>
      </p:sp>
      <p:sp>
        <p:nvSpPr>
          <p:cNvPr id="4" name="TextBox 3">
            <a:extLst>
              <a:ext uri="{FF2B5EF4-FFF2-40B4-BE49-F238E27FC236}">
                <a16:creationId xmlns:a16="http://schemas.microsoft.com/office/drawing/2014/main" id="{C1B8413D-CE39-4E4B-743F-B74206BC894C}"/>
              </a:ext>
            </a:extLst>
          </p:cNvPr>
          <p:cNvSpPr txBox="1"/>
          <p:nvPr/>
        </p:nvSpPr>
        <p:spPr>
          <a:xfrm>
            <a:off x="1045885" y="3096543"/>
            <a:ext cx="6711424" cy="830997"/>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Connect with your Community Partner</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Request a guest speaker</a:t>
            </a:r>
          </a:p>
        </p:txBody>
      </p:sp>
      <p:sp>
        <p:nvSpPr>
          <p:cNvPr id="5" name="TextBox 4">
            <a:extLst>
              <a:ext uri="{FF2B5EF4-FFF2-40B4-BE49-F238E27FC236}">
                <a16:creationId xmlns:a16="http://schemas.microsoft.com/office/drawing/2014/main" id="{2EADC01F-9AE7-6962-985A-C2ED408AB15B}"/>
              </a:ext>
            </a:extLst>
          </p:cNvPr>
          <p:cNvSpPr txBox="1"/>
          <p:nvPr/>
        </p:nvSpPr>
        <p:spPr>
          <a:xfrm>
            <a:off x="990465" y="2470203"/>
            <a:ext cx="6452484" cy="584775"/>
          </a:xfrm>
          <a:prstGeom prst="rect">
            <a:avLst/>
          </a:prstGeom>
          <a:noFill/>
        </p:spPr>
        <p:txBody>
          <a:bodyPr wrap="square" rtlCol="0">
            <a:spAutoFit/>
          </a:bodyPr>
          <a:lstStyle/>
          <a:p>
            <a:r>
              <a:rPr lang="en-US" sz="3200" b="1" dirty="0">
                <a:latin typeface="Avenir Medium" panose="02000503020000020003" pitchFamily="2" charset="0"/>
                <a:ea typeface="Roboto" panose="02000000000000000000" pitchFamily="2" charset="0"/>
                <a:cs typeface="Roboto" panose="02000000000000000000" pitchFamily="2" charset="0"/>
              </a:rPr>
              <a:t>Community Partner</a:t>
            </a:r>
          </a:p>
        </p:txBody>
      </p:sp>
      <p:pic>
        <p:nvPicPr>
          <p:cNvPr id="6" name="Picture 5">
            <a:extLst>
              <a:ext uri="{FF2B5EF4-FFF2-40B4-BE49-F238E27FC236}">
                <a16:creationId xmlns:a16="http://schemas.microsoft.com/office/drawing/2014/main" id="{1DF9C00D-5915-98CC-9C1D-C805E01E3708}"/>
              </a:ext>
            </a:extLst>
          </p:cNvPr>
          <p:cNvPicPr>
            <a:picLocks noChangeAspect="1"/>
          </p:cNvPicPr>
          <p:nvPr/>
        </p:nvPicPr>
        <p:blipFill>
          <a:blip r:embed="rId3"/>
          <a:stretch>
            <a:fillRect/>
          </a:stretch>
        </p:blipFill>
        <p:spPr>
          <a:xfrm>
            <a:off x="10820812" y="484199"/>
            <a:ext cx="929311" cy="269732"/>
          </a:xfrm>
          <a:prstGeom prst="rect">
            <a:avLst/>
          </a:prstGeom>
        </p:spPr>
      </p:pic>
      <p:sp>
        <p:nvSpPr>
          <p:cNvPr id="17" name="Oval 16">
            <a:extLst>
              <a:ext uri="{FF2B5EF4-FFF2-40B4-BE49-F238E27FC236}">
                <a16:creationId xmlns:a16="http://schemas.microsoft.com/office/drawing/2014/main" id="{4D4EF4DD-55C3-6A2A-5F71-75E7B6BCF5BB}"/>
              </a:ext>
            </a:extLst>
          </p:cNvPr>
          <p:cNvSpPr/>
          <p:nvPr/>
        </p:nvSpPr>
        <p:spPr>
          <a:xfrm>
            <a:off x="8474186" y="4318462"/>
            <a:ext cx="282235" cy="28223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358A007-8B77-2F3C-3149-BEA81C106DAD}"/>
              </a:ext>
            </a:extLst>
          </p:cNvPr>
          <p:cNvSpPr/>
          <p:nvPr/>
        </p:nvSpPr>
        <p:spPr>
          <a:xfrm>
            <a:off x="8875025" y="4318462"/>
            <a:ext cx="282235" cy="28223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DCF670A-E101-FED1-F561-1352A983664D}"/>
              </a:ext>
            </a:extLst>
          </p:cNvPr>
          <p:cNvSpPr/>
          <p:nvPr/>
        </p:nvSpPr>
        <p:spPr>
          <a:xfrm>
            <a:off x="9275863" y="4318462"/>
            <a:ext cx="282235" cy="28223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23AF927-9387-80ED-4522-C02D90D3B7C6}"/>
              </a:ext>
            </a:extLst>
          </p:cNvPr>
          <p:cNvSpPr/>
          <p:nvPr/>
        </p:nvSpPr>
        <p:spPr>
          <a:xfrm>
            <a:off x="8098602" y="5550001"/>
            <a:ext cx="2756046" cy="569931"/>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365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53518-DC53-3AD4-8887-160CE3373DC8}"/>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11C1965-8EC2-01E7-7B32-C0EFAA092BFB}"/>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3380D53-0215-9D14-9EA2-6E374D1F240B}"/>
              </a:ext>
            </a:extLst>
          </p:cNvPr>
          <p:cNvPicPr>
            <a:picLocks noChangeAspect="1"/>
          </p:cNvPicPr>
          <p:nvPr/>
        </p:nvPicPr>
        <p:blipFill>
          <a:blip r:embed="rId3"/>
          <a:stretch>
            <a:fillRect/>
          </a:stretch>
        </p:blipFill>
        <p:spPr>
          <a:xfrm>
            <a:off x="10582273" y="5934878"/>
            <a:ext cx="929311" cy="269732"/>
          </a:xfrm>
          <a:prstGeom prst="rect">
            <a:avLst/>
          </a:prstGeom>
        </p:spPr>
      </p:pic>
      <p:sp>
        <p:nvSpPr>
          <p:cNvPr id="2" name="TextBox 1">
            <a:extLst>
              <a:ext uri="{FF2B5EF4-FFF2-40B4-BE49-F238E27FC236}">
                <a16:creationId xmlns:a16="http://schemas.microsoft.com/office/drawing/2014/main" id="{E32A13A6-2F95-3A48-CFBF-CA25C8B0B77D}"/>
              </a:ext>
            </a:extLst>
          </p:cNvPr>
          <p:cNvSpPr txBox="1"/>
          <p:nvPr/>
        </p:nvSpPr>
        <p:spPr>
          <a:xfrm>
            <a:off x="897877" y="1025317"/>
            <a:ext cx="7467600" cy="923330"/>
          </a:xfrm>
          <a:prstGeom prst="rect">
            <a:avLst/>
          </a:prstGeom>
          <a:noFill/>
        </p:spPr>
        <p:txBody>
          <a:bodyPr wrap="square" rtlCol="0">
            <a:spAutoFit/>
          </a:bodyPr>
          <a:lstStyle/>
          <a:p>
            <a:r>
              <a:rPr lang="en-US" sz="5400" b="1" dirty="0">
                <a:solidFill>
                  <a:schemeClr val="bg1"/>
                </a:solidFill>
                <a:latin typeface="Avenir Black" panose="02000503020000020003" pitchFamily="2" charset="0"/>
                <a:ea typeface="Roboto" panose="02000000000000000000" pitchFamily="2" charset="0"/>
                <a:cs typeface="Roboto" panose="02000000000000000000" pitchFamily="2" charset="0"/>
              </a:rPr>
              <a:t>Integration</a:t>
            </a:r>
          </a:p>
        </p:txBody>
      </p:sp>
      <p:grpSp>
        <p:nvGrpSpPr>
          <p:cNvPr id="37" name="Group 36">
            <a:extLst>
              <a:ext uri="{FF2B5EF4-FFF2-40B4-BE49-F238E27FC236}">
                <a16:creationId xmlns:a16="http://schemas.microsoft.com/office/drawing/2014/main" id="{2FB77B14-11BD-A945-1948-F1CACBC5A242}"/>
              </a:ext>
            </a:extLst>
          </p:cNvPr>
          <p:cNvGrpSpPr/>
          <p:nvPr/>
        </p:nvGrpSpPr>
        <p:grpSpPr>
          <a:xfrm>
            <a:off x="1272281" y="2779144"/>
            <a:ext cx="9309992" cy="1827251"/>
            <a:chOff x="1443000" y="2770352"/>
            <a:chExt cx="9309992" cy="1827251"/>
          </a:xfrm>
        </p:grpSpPr>
        <p:grpSp>
          <p:nvGrpSpPr>
            <p:cNvPr id="33" name="Group 32">
              <a:extLst>
                <a:ext uri="{FF2B5EF4-FFF2-40B4-BE49-F238E27FC236}">
                  <a16:creationId xmlns:a16="http://schemas.microsoft.com/office/drawing/2014/main" id="{4A986D40-D254-D561-3B49-306ABEB34391}"/>
                </a:ext>
              </a:extLst>
            </p:cNvPr>
            <p:cNvGrpSpPr/>
            <p:nvPr/>
          </p:nvGrpSpPr>
          <p:grpSpPr>
            <a:xfrm>
              <a:off x="1443000" y="2770352"/>
              <a:ext cx="1984597" cy="1827251"/>
              <a:chOff x="1978334" y="2889874"/>
              <a:chExt cx="1984597" cy="1827251"/>
            </a:xfrm>
          </p:grpSpPr>
          <p:pic>
            <p:nvPicPr>
              <p:cNvPr id="23" name="Picture 22" descr="A white check mark in a circle&#10;&#10;Description automatically generated">
                <a:extLst>
                  <a:ext uri="{FF2B5EF4-FFF2-40B4-BE49-F238E27FC236}">
                    <a16:creationId xmlns:a16="http://schemas.microsoft.com/office/drawing/2014/main" id="{3E32BF71-273F-E926-D9E3-623B54B2E78C}"/>
                  </a:ext>
                </a:extLst>
              </p:cNvPr>
              <p:cNvPicPr>
                <a:picLocks noChangeAspect="1"/>
              </p:cNvPicPr>
              <p:nvPr/>
            </p:nvPicPr>
            <p:blipFill>
              <a:blip r:embed="rId4"/>
              <a:stretch>
                <a:fillRect/>
              </a:stretch>
            </p:blipFill>
            <p:spPr>
              <a:xfrm>
                <a:off x="2591363" y="2889874"/>
                <a:ext cx="758538" cy="758538"/>
              </a:xfrm>
              <a:prstGeom prst="rect">
                <a:avLst/>
              </a:prstGeom>
            </p:spPr>
          </p:pic>
          <p:sp>
            <p:nvSpPr>
              <p:cNvPr id="27" name="TextBox 26">
                <a:extLst>
                  <a:ext uri="{FF2B5EF4-FFF2-40B4-BE49-F238E27FC236}">
                    <a16:creationId xmlns:a16="http://schemas.microsoft.com/office/drawing/2014/main" id="{066E7EEB-F946-3A67-7BF5-A40DDF8D3FAF}"/>
                  </a:ext>
                </a:extLst>
              </p:cNvPr>
              <p:cNvSpPr txBox="1"/>
              <p:nvPr/>
            </p:nvSpPr>
            <p:spPr>
              <a:xfrm>
                <a:off x="1978334" y="3857604"/>
                <a:ext cx="1984597" cy="523220"/>
              </a:xfrm>
              <a:prstGeom prst="rect">
                <a:avLst/>
              </a:prstGeom>
              <a:noFill/>
            </p:spPr>
            <p:txBody>
              <a:bodyPr wrap="square">
                <a:spAutoFit/>
              </a:bodyPr>
              <a:lstStyle/>
              <a:p>
                <a:pPr algn="ctr"/>
                <a:r>
                  <a:rPr lang="en-US" sz="2800" b="1" dirty="0">
                    <a:solidFill>
                      <a:schemeClr val="bg1"/>
                    </a:solidFill>
                    <a:latin typeface="Avenir Black" panose="02000503020000020003" pitchFamily="2" charset="0"/>
                    <a:ea typeface="Roboto" panose="02000000000000000000" pitchFamily="2" charset="0"/>
                    <a:cs typeface="Roboto" panose="02000000000000000000" pitchFamily="2" charset="0"/>
                  </a:rPr>
                  <a:t>ADA</a:t>
                </a:r>
              </a:p>
            </p:txBody>
          </p:sp>
          <p:sp>
            <p:nvSpPr>
              <p:cNvPr id="30" name="TextBox 29">
                <a:extLst>
                  <a:ext uri="{FF2B5EF4-FFF2-40B4-BE49-F238E27FC236}">
                    <a16:creationId xmlns:a16="http://schemas.microsoft.com/office/drawing/2014/main" id="{B6018169-4B53-170C-8F28-7753C98FE5A5}"/>
                  </a:ext>
                </a:extLst>
              </p:cNvPr>
              <p:cNvSpPr txBox="1"/>
              <p:nvPr/>
            </p:nvSpPr>
            <p:spPr>
              <a:xfrm>
                <a:off x="1978334" y="4193905"/>
                <a:ext cx="1984597" cy="523220"/>
              </a:xfrm>
              <a:prstGeom prst="rect">
                <a:avLst/>
              </a:prstGeom>
              <a:noFill/>
            </p:spPr>
            <p:txBody>
              <a:bodyPr wrap="square">
                <a:spAutoFit/>
              </a:bodyPr>
              <a:lstStyle/>
              <a:p>
                <a:pPr algn="ctr"/>
                <a:r>
                  <a:rPr lang="en-US" sz="2800" dirty="0">
                    <a:solidFill>
                      <a:schemeClr val="bg1"/>
                    </a:solidFill>
                    <a:latin typeface="Avenir Medium" panose="02000503020000020003" pitchFamily="2" charset="0"/>
                    <a:ea typeface="Roboto" panose="02000000000000000000" pitchFamily="2" charset="0"/>
                    <a:cs typeface="Roboto" panose="02000000000000000000" pitchFamily="2" charset="0"/>
                  </a:rPr>
                  <a:t>Accessible</a:t>
                </a:r>
              </a:p>
            </p:txBody>
          </p:sp>
        </p:grpSp>
        <p:grpSp>
          <p:nvGrpSpPr>
            <p:cNvPr id="34" name="Group 33">
              <a:extLst>
                <a:ext uri="{FF2B5EF4-FFF2-40B4-BE49-F238E27FC236}">
                  <a16:creationId xmlns:a16="http://schemas.microsoft.com/office/drawing/2014/main" id="{38933869-13AA-90FE-416C-2E9484F0D623}"/>
                </a:ext>
              </a:extLst>
            </p:cNvPr>
            <p:cNvGrpSpPr/>
            <p:nvPr/>
          </p:nvGrpSpPr>
          <p:grpSpPr>
            <a:xfrm>
              <a:off x="5105698" y="2770352"/>
              <a:ext cx="1984597" cy="1827251"/>
              <a:chOff x="5132425" y="2889874"/>
              <a:chExt cx="1984597" cy="1827251"/>
            </a:xfrm>
          </p:grpSpPr>
          <p:pic>
            <p:nvPicPr>
              <p:cNvPr id="25" name="Picture 24" descr="A white check mark on a black background&#10;&#10;Description automatically generated">
                <a:extLst>
                  <a:ext uri="{FF2B5EF4-FFF2-40B4-BE49-F238E27FC236}">
                    <a16:creationId xmlns:a16="http://schemas.microsoft.com/office/drawing/2014/main" id="{52888CE3-0BB4-811F-DB65-7E9ECF7A4149}"/>
                  </a:ext>
                </a:extLst>
              </p:cNvPr>
              <p:cNvPicPr>
                <a:picLocks noChangeAspect="1"/>
              </p:cNvPicPr>
              <p:nvPr/>
            </p:nvPicPr>
            <p:blipFill>
              <a:blip r:embed="rId5"/>
              <a:stretch>
                <a:fillRect/>
              </a:stretch>
            </p:blipFill>
            <p:spPr>
              <a:xfrm>
                <a:off x="5745454" y="2889874"/>
                <a:ext cx="758538" cy="758538"/>
              </a:xfrm>
              <a:prstGeom prst="rect">
                <a:avLst/>
              </a:prstGeom>
            </p:spPr>
          </p:pic>
          <p:sp>
            <p:nvSpPr>
              <p:cNvPr id="28" name="TextBox 27">
                <a:extLst>
                  <a:ext uri="{FF2B5EF4-FFF2-40B4-BE49-F238E27FC236}">
                    <a16:creationId xmlns:a16="http://schemas.microsoft.com/office/drawing/2014/main" id="{E54DDB51-1D63-DF46-8DB4-57ADFAA444F9}"/>
                  </a:ext>
                </a:extLst>
              </p:cNvPr>
              <p:cNvSpPr txBox="1"/>
              <p:nvPr/>
            </p:nvSpPr>
            <p:spPr>
              <a:xfrm>
                <a:off x="5132425" y="3890554"/>
                <a:ext cx="1984597" cy="523220"/>
              </a:xfrm>
              <a:prstGeom prst="rect">
                <a:avLst/>
              </a:prstGeom>
              <a:noFill/>
            </p:spPr>
            <p:txBody>
              <a:bodyPr wrap="square">
                <a:spAutoFit/>
              </a:bodyPr>
              <a:lstStyle/>
              <a:p>
                <a:pPr algn="ctr"/>
                <a:r>
                  <a:rPr lang="en-US" sz="2800" b="1" dirty="0">
                    <a:solidFill>
                      <a:schemeClr val="bg1"/>
                    </a:solidFill>
                    <a:latin typeface="Avenir Black" panose="02000503020000020003" pitchFamily="2" charset="0"/>
                    <a:ea typeface="Roboto" panose="02000000000000000000" pitchFamily="2" charset="0"/>
                    <a:cs typeface="Roboto" panose="02000000000000000000" pitchFamily="2" charset="0"/>
                  </a:rPr>
                  <a:t>COPPA</a:t>
                </a:r>
              </a:p>
            </p:txBody>
          </p:sp>
          <p:sp>
            <p:nvSpPr>
              <p:cNvPr id="31" name="TextBox 30">
                <a:extLst>
                  <a:ext uri="{FF2B5EF4-FFF2-40B4-BE49-F238E27FC236}">
                    <a16:creationId xmlns:a16="http://schemas.microsoft.com/office/drawing/2014/main" id="{FD248549-688B-6AD6-FD41-28074CFA8978}"/>
                  </a:ext>
                </a:extLst>
              </p:cNvPr>
              <p:cNvSpPr txBox="1"/>
              <p:nvPr/>
            </p:nvSpPr>
            <p:spPr>
              <a:xfrm>
                <a:off x="5132425" y="4193905"/>
                <a:ext cx="1984597" cy="523220"/>
              </a:xfrm>
              <a:prstGeom prst="rect">
                <a:avLst/>
              </a:prstGeom>
              <a:noFill/>
            </p:spPr>
            <p:txBody>
              <a:bodyPr wrap="square">
                <a:spAutoFit/>
              </a:bodyPr>
              <a:lstStyle/>
              <a:p>
                <a:pPr algn="ctr"/>
                <a:r>
                  <a:rPr lang="en-US" sz="2800" dirty="0">
                    <a:solidFill>
                      <a:schemeClr val="bg1"/>
                    </a:solidFill>
                    <a:latin typeface="Avenir Medium" panose="02000503020000020003" pitchFamily="2" charset="0"/>
                    <a:ea typeface="Roboto" panose="02000000000000000000" pitchFamily="2" charset="0"/>
                    <a:cs typeface="Roboto" panose="02000000000000000000" pitchFamily="2" charset="0"/>
                  </a:rPr>
                  <a:t>Compliant</a:t>
                </a:r>
              </a:p>
            </p:txBody>
          </p:sp>
        </p:grpSp>
        <p:grpSp>
          <p:nvGrpSpPr>
            <p:cNvPr id="35" name="Group 34">
              <a:extLst>
                <a:ext uri="{FF2B5EF4-FFF2-40B4-BE49-F238E27FC236}">
                  <a16:creationId xmlns:a16="http://schemas.microsoft.com/office/drawing/2014/main" id="{802B8CFB-625A-10F9-85C7-7D2D2D0DCD61}"/>
                </a:ext>
              </a:extLst>
            </p:cNvPr>
            <p:cNvGrpSpPr/>
            <p:nvPr/>
          </p:nvGrpSpPr>
          <p:grpSpPr>
            <a:xfrm>
              <a:off x="8768395" y="2770352"/>
              <a:ext cx="1984597" cy="1827251"/>
              <a:chOff x="8363513" y="2889874"/>
              <a:chExt cx="1984597" cy="1827251"/>
            </a:xfrm>
          </p:grpSpPr>
          <p:pic>
            <p:nvPicPr>
              <p:cNvPr id="21" name="Picture 20" descr="A white check mark in a flower shape&#10;&#10;Description automatically generated">
                <a:extLst>
                  <a:ext uri="{FF2B5EF4-FFF2-40B4-BE49-F238E27FC236}">
                    <a16:creationId xmlns:a16="http://schemas.microsoft.com/office/drawing/2014/main" id="{55047E36-54E7-1877-AA73-F5C7943472A6}"/>
                  </a:ext>
                </a:extLst>
              </p:cNvPr>
              <p:cNvPicPr>
                <a:picLocks noChangeAspect="1"/>
              </p:cNvPicPr>
              <p:nvPr/>
            </p:nvPicPr>
            <p:blipFill>
              <a:blip r:embed="rId6"/>
              <a:stretch>
                <a:fillRect/>
              </a:stretch>
            </p:blipFill>
            <p:spPr>
              <a:xfrm>
                <a:off x="8976542" y="2889874"/>
                <a:ext cx="758538" cy="758538"/>
              </a:xfrm>
              <a:prstGeom prst="rect">
                <a:avLst/>
              </a:prstGeom>
            </p:spPr>
          </p:pic>
          <p:sp>
            <p:nvSpPr>
              <p:cNvPr id="29" name="TextBox 28">
                <a:extLst>
                  <a:ext uri="{FF2B5EF4-FFF2-40B4-BE49-F238E27FC236}">
                    <a16:creationId xmlns:a16="http://schemas.microsoft.com/office/drawing/2014/main" id="{2BB747EB-DA89-B268-613A-2E2CDDD27445}"/>
                  </a:ext>
                </a:extLst>
              </p:cNvPr>
              <p:cNvSpPr txBox="1"/>
              <p:nvPr/>
            </p:nvSpPr>
            <p:spPr>
              <a:xfrm>
                <a:off x="8363513" y="3857604"/>
                <a:ext cx="1984597" cy="523220"/>
              </a:xfrm>
              <a:prstGeom prst="rect">
                <a:avLst/>
              </a:prstGeom>
              <a:noFill/>
            </p:spPr>
            <p:txBody>
              <a:bodyPr wrap="square">
                <a:spAutoFit/>
              </a:bodyPr>
              <a:lstStyle/>
              <a:p>
                <a:pPr algn="ctr"/>
                <a:r>
                  <a:rPr lang="en-US" sz="2800" b="1" dirty="0">
                    <a:solidFill>
                      <a:schemeClr val="bg1"/>
                    </a:solidFill>
                    <a:latin typeface="Avenir Black" panose="02000503020000020003" pitchFamily="2" charset="0"/>
                    <a:ea typeface="Roboto" panose="02000000000000000000" pitchFamily="2" charset="0"/>
                    <a:cs typeface="Roboto" panose="02000000000000000000" pitchFamily="2" charset="0"/>
                  </a:rPr>
                  <a:t>FERPA</a:t>
                </a:r>
              </a:p>
            </p:txBody>
          </p:sp>
          <p:sp>
            <p:nvSpPr>
              <p:cNvPr id="32" name="TextBox 31">
                <a:extLst>
                  <a:ext uri="{FF2B5EF4-FFF2-40B4-BE49-F238E27FC236}">
                    <a16:creationId xmlns:a16="http://schemas.microsoft.com/office/drawing/2014/main" id="{C675CB3F-F492-C3F1-A6F4-183B5750EB53}"/>
                  </a:ext>
                </a:extLst>
              </p:cNvPr>
              <p:cNvSpPr txBox="1"/>
              <p:nvPr/>
            </p:nvSpPr>
            <p:spPr>
              <a:xfrm>
                <a:off x="8363513" y="4193905"/>
                <a:ext cx="1984597" cy="523220"/>
              </a:xfrm>
              <a:prstGeom prst="rect">
                <a:avLst/>
              </a:prstGeom>
              <a:noFill/>
            </p:spPr>
            <p:txBody>
              <a:bodyPr wrap="square">
                <a:spAutoFit/>
              </a:bodyPr>
              <a:lstStyle/>
              <a:p>
                <a:pPr algn="ctr"/>
                <a:r>
                  <a:rPr lang="en-US" sz="2800" dirty="0">
                    <a:solidFill>
                      <a:schemeClr val="bg1"/>
                    </a:solidFill>
                    <a:latin typeface="Avenir Medium" panose="02000503020000020003" pitchFamily="2" charset="0"/>
                    <a:ea typeface="Roboto" panose="02000000000000000000" pitchFamily="2" charset="0"/>
                    <a:cs typeface="Roboto" panose="02000000000000000000" pitchFamily="2" charset="0"/>
                  </a:rPr>
                  <a:t>Compliant</a:t>
                </a:r>
              </a:p>
            </p:txBody>
          </p:sp>
        </p:grpSp>
      </p:grpSp>
    </p:spTree>
    <p:extLst>
      <p:ext uri="{BB962C8B-B14F-4D97-AF65-F5344CB8AC3E}">
        <p14:creationId xmlns:p14="http://schemas.microsoft.com/office/powerpoint/2010/main" val="2845692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EE6A7C-B5C2-E45D-EBF0-29BAB0ED9FC7}"/>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D0ABABF-992D-541D-7B1B-044E6794EBDF}"/>
              </a:ext>
            </a:extLst>
          </p:cNvPr>
          <p:cNvSpPr txBox="1"/>
          <p:nvPr/>
        </p:nvSpPr>
        <p:spPr>
          <a:xfrm>
            <a:off x="2362200" y="2875002"/>
            <a:ext cx="7467600" cy="1107996"/>
          </a:xfrm>
          <a:prstGeom prst="rect">
            <a:avLst/>
          </a:prstGeom>
          <a:noFill/>
        </p:spPr>
        <p:txBody>
          <a:bodyPr wrap="square" rtlCol="0">
            <a:spAutoFit/>
          </a:bodyPr>
          <a:lstStyle/>
          <a:p>
            <a:pPr algn="ctr"/>
            <a:r>
              <a:rPr lang="en-US" sz="6600" b="1" dirty="0">
                <a:solidFill>
                  <a:schemeClr val="bg1"/>
                </a:solidFill>
                <a:latin typeface="Avenir Black" panose="02000503020000020003" pitchFamily="2" charset="0"/>
                <a:ea typeface="Roboto" panose="02000000000000000000" pitchFamily="2" charset="0"/>
                <a:cs typeface="Roboto" panose="02000000000000000000" pitchFamily="2" charset="0"/>
              </a:rPr>
              <a:t>How is it free?</a:t>
            </a:r>
          </a:p>
        </p:txBody>
      </p:sp>
      <p:pic>
        <p:nvPicPr>
          <p:cNvPr id="6" name="Picture 5">
            <a:extLst>
              <a:ext uri="{FF2B5EF4-FFF2-40B4-BE49-F238E27FC236}">
                <a16:creationId xmlns:a16="http://schemas.microsoft.com/office/drawing/2014/main" id="{55000B82-779F-F153-4E10-B0A6F33BC147}"/>
              </a:ext>
            </a:extLst>
          </p:cNvPr>
          <p:cNvPicPr>
            <a:picLocks noChangeAspect="1"/>
          </p:cNvPicPr>
          <p:nvPr/>
        </p:nvPicPr>
        <p:blipFill>
          <a:blip r:embed="rId3"/>
          <a:stretch>
            <a:fillRect/>
          </a:stretch>
        </p:blipFill>
        <p:spPr>
          <a:xfrm>
            <a:off x="5631345" y="5934878"/>
            <a:ext cx="929311" cy="269732"/>
          </a:xfrm>
          <a:prstGeom prst="rect">
            <a:avLst/>
          </a:prstGeom>
        </p:spPr>
      </p:pic>
    </p:spTree>
    <p:extLst>
      <p:ext uri="{BB962C8B-B14F-4D97-AF65-F5344CB8AC3E}">
        <p14:creationId xmlns:p14="http://schemas.microsoft.com/office/powerpoint/2010/main" val="2407676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F33B2-3AD4-5A1B-15B2-37E6D686E8D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E90B07F-5AF9-DCC1-4A29-92FB5754B7E3}"/>
              </a:ext>
            </a:extLst>
          </p:cNvPr>
          <p:cNvSpPr/>
          <p:nvPr/>
        </p:nvSpPr>
        <p:spPr>
          <a:xfrm>
            <a:off x="6003852" y="0"/>
            <a:ext cx="6831092"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4D09F2E-6D22-E807-BBBC-B857A0D49F60}"/>
              </a:ext>
            </a:extLst>
          </p:cNvPr>
          <p:cNvGrpSpPr/>
          <p:nvPr/>
        </p:nvGrpSpPr>
        <p:grpSpPr>
          <a:xfrm>
            <a:off x="722067" y="2302781"/>
            <a:ext cx="4519448" cy="2252437"/>
            <a:chOff x="626485" y="2319471"/>
            <a:chExt cx="4519448" cy="2252437"/>
          </a:xfrm>
        </p:grpSpPr>
        <p:sp>
          <p:nvSpPr>
            <p:cNvPr id="18" name="TextBox 17">
              <a:extLst>
                <a:ext uri="{FF2B5EF4-FFF2-40B4-BE49-F238E27FC236}">
                  <a16:creationId xmlns:a16="http://schemas.microsoft.com/office/drawing/2014/main" id="{6A819E48-D513-7C56-7BF6-89C701AF8D9F}"/>
                </a:ext>
              </a:extLst>
            </p:cNvPr>
            <p:cNvSpPr txBox="1"/>
            <p:nvPr/>
          </p:nvSpPr>
          <p:spPr>
            <a:xfrm>
              <a:off x="626485" y="2319471"/>
              <a:ext cx="4132082" cy="769441"/>
            </a:xfrm>
            <a:prstGeom prst="rect">
              <a:avLst/>
            </a:prstGeom>
            <a:noFill/>
          </p:spPr>
          <p:txBody>
            <a:bodyPr wrap="square" rtlCol="0">
              <a:spAutoFit/>
            </a:bodyPr>
            <a:lstStyle/>
            <a:p>
              <a:r>
                <a:rPr lang="en-US" sz="4400" b="1" dirty="0">
                  <a:latin typeface="Avenir Black" panose="02000503020000020003" pitchFamily="2" charset="0"/>
                  <a:ea typeface="Roboto" panose="02000000000000000000" pitchFamily="2" charset="0"/>
                  <a:cs typeface="Roboto" panose="02000000000000000000" pitchFamily="2" charset="0"/>
                </a:rPr>
                <a:t>Banzai Contact</a:t>
              </a:r>
            </a:p>
          </p:txBody>
        </p:sp>
        <p:sp>
          <p:nvSpPr>
            <p:cNvPr id="20" name="TextBox 19">
              <a:extLst>
                <a:ext uri="{FF2B5EF4-FFF2-40B4-BE49-F238E27FC236}">
                  <a16:creationId xmlns:a16="http://schemas.microsoft.com/office/drawing/2014/main" id="{75FA1D70-9D09-8F0C-7185-138074CFE3C7}"/>
                </a:ext>
              </a:extLst>
            </p:cNvPr>
            <p:cNvSpPr txBox="1"/>
            <p:nvPr/>
          </p:nvSpPr>
          <p:spPr>
            <a:xfrm>
              <a:off x="631808" y="3186913"/>
              <a:ext cx="4514125" cy="1384995"/>
            </a:xfrm>
            <a:prstGeom prst="rect">
              <a:avLst/>
            </a:prstGeom>
            <a:noFill/>
          </p:spPr>
          <p:txBody>
            <a:bodyPr wrap="square" rtlCol="0">
              <a:spAutoFit/>
            </a:bodyPr>
            <a:lstStyle/>
            <a:p>
              <a:pPr>
                <a:buSzPct val="80000"/>
              </a:pPr>
              <a:r>
                <a:rPr lang="en-US" sz="2800" dirty="0">
                  <a:latin typeface="Avenir Medium" panose="02000503020000020003" pitchFamily="2" charset="0"/>
                  <a:ea typeface="Roboto" panose="02000000000000000000" pitchFamily="2" charset="0"/>
                  <a:cs typeface="Roboto" panose="02000000000000000000" pitchFamily="2" charset="0"/>
                </a:rPr>
                <a:t>Email: </a:t>
              </a:r>
              <a:r>
                <a:rPr lang="en-US" sz="2800" dirty="0" err="1">
                  <a:latin typeface="Avenir Medium" panose="02000503020000020003" pitchFamily="2" charset="0"/>
                  <a:ea typeface="Roboto" panose="02000000000000000000" pitchFamily="2" charset="0"/>
                  <a:cs typeface="Roboto" panose="02000000000000000000" pitchFamily="2" charset="0"/>
                </a:rPr>
                <a:t>support@banzai.org</a:t>
              </a:r>
              <a:endParaRPr lang="en-US" sz="2800" dirty="0">
                <a:latin typeface="Avenir Medium" panose="02000503020000020003" pitchFamily="2" charset="0"/>
                <a:ea typeface="Roboto" panose="02000000000000000000" pitchFamily="2" charset="0"/>
                <a:cs typeface="Roboto" panose="02000000000000000000" pitchFamily="2" charset="0"/>
              </a:endParaRPr>
            </a:p>
            <a:p>
              <a:pPr>
                <a:buSzPct val="80000"/>
              </a:pPr>
              <a:r>
                <a:rPr lang="en-US" sz="2800" dirty="0">
                  <a:latin typeface="Avenir Medium" panose="02000503020000020003" pitchFamily="2" charset="0"/>
                  <a:ea typeface="Roboto" panose="02000000000000000000" pitchFamily="2" charset="0"/>
                  <a:cs typeface="Roboto" panose="02000000000000000000" pitchFamily="2" charset="0"/>
                </a:rPr>
                <a:t>Phone: 1-888-822-6924</a:t>
              </a:r>
            </a:p>
            <a:p>
              <a:pPr>
                <a:buSzPct val="80000"/>
              </a:pPr>
              <a:r>
                <a:rPr lang="en-US" sz="2800" dirty="0">
                  <a:latin typeface="Avenir Medium" panose="02000503020000020003" pitchFamily="2" charset="0"/>
                  <a:ea typeface="Roboto" panose="02000000000000000000" pitchFamily="2" charset="0"/>
                  <a:cs typeface="Roboto" panose="02000000000000000000" pitchFamily="2" charset="0"/>
                </a:rPr>
                <a:t>Chat: </a:t>
              </a:r>
              <a:r>
                <a:rPr lang="en-US" sz="2800" dirty="0" err="1">
                  <a:latin typeface="Avenir Medium" panose="02000503020000020003" pitchFamily="2" charset="0"/>
                  <a:ea typeface="Roboto" panose="02000000000000000000" pitchFamily="2" charset="0"/>
                  <a:cs typeface="Roboto" panose="02000000000000000000" pitchFamily="2" charset="0"/>
                </a:rPr>
                <a:t>banzai.org</a:t>
              </a:r>
              <a:endParaRPr lang="en-US" sz="2800" dirty="0">
                <a:latin typeface="Avenir Medium" panose="02000503020000020003" pitchFamily="2" charset="0"/>
                <a:ea typeface="Roboto" panose="02000000000000000000" pitchFamily="2" charset="0"/>
                <a:cs typeface="Roboto" panose="02000000000000000000" pitchFamily="2" charset="0"/>
              </a:endParaRPr>
            </a:p>
          </p:txBody>
        </p:sp>
      </p:grpSp>
      <p:grpSp>
        <p:nvGrpSpPr>
          <p:cNvPr id="21" name="Group 20">
            <a:extLst>
              <a:ext uri="{FF2B5EF4-FFF2-40B4-BE49-F238E27FC236}">
                <a16:creationId xmlns:a16="http://schemas.microsoft.com/office/drawing/2014/main" id="{E4353A36-EADB-CB88-BBD0-4285AC8B5D1E}"/>
              </a:ext>
            </a:extLst>
          </p:cNvPr>
          <p:cNvGrpSpPr/>
          <p:nvPr/>
        </p:nvGrpSpPr>
        <p:grpSpPr>
          <a:xfrm>
            <a:off x="6561968" y="2513046"/>
            <a:ext cx="5277792" cy="1831906"/>
            <a:chOff x="6333954" y="2513047"/>
            <a:chExt cx="5277792" cy="1831906"/>
          </a:xfrm>
        </p:grpSpPr>
        <p:sp>
          <p:nvSpPr>
            <p:cNvPr id="2" name="TextBox 1">
              <a:extLst>
                <a:ext uri="{FF2B5EF4-FFF2-40B4-BE49-F238E27FC236}">
                  <a16:creationId xmlns:a16="http://schemas.microsoft.com/office/drawing/2014/main" id="{15657490-FB6C-259E-6066-64930C3CB86B}"/>
                </a:ext>
              </a:extLst>
            </p:cNvPr>
            <p:cNvSpPr txBox="1"/>
            <p:nvPr/>
          </p:nvSpPr>
          <p:spPr>
            <a:xfrm>
              <a:off x="8246276" y="3131881"/>
              <a:ext cx="3365470" cy="707886"/>
            </a:xfrm>
            <a:prstGeom prst="rect">
              <a:avLst/>
            </a:prstGeom>
            <a:noFill/>
          </p:spPr>
          <p:txBody>
            <a:bodyPr wrap="square" rtlCol="0">
              <a:spAutoFit/>
            </a:bodyPr>
            <a:lstStyle/>
            <a:p>
              <a:pPr>
                <a:lnSpc>
                  <a:spcPts val="2400"/>
                </a:lnSpc>
                <a:buSzPct val="80000"/>
              </a:pPr>
              <a:r>
                <a:rPr lang="en-US" sz="2000" b="1" dirty="0">
                  <a:solidFill>
                    <a:schemeClr val="bg1"/>
                  </a:solidFill>
                  <a:latin typeface="Avenir Medium" panose="02000503020000020003" pitchFamily="2" charset="0"/>
                  <a:ea typeface="Roboto" panose="02000000000000000000" pitchFamily="2" charset="0"/>
                  <a:cs typeface="Roboto" panose="02000000000000000000" pitchFamily="2" charset="0"/>
                </a:rPr>
                <a:t>Scan QR code to schedule a demo.</a:t>
              </a:r>
            </a:p>
          </p:txBody>
        </p:sp>
        <p:sp>
          <p:nvSpPr>
            <p:cNvPr id="6" name="TextBox 5">
              <a:extLst>
                <a:ext uri="{FF2B5EF4-FFF2-40B4-BE49-F238E27FC236}">
                  <a16:creationId xmlns:a16="http://schemas.microsoft.com/office/drawing/2014/main" id="{15B2BE02-5F32-27FB-60EA-CD38B798BAA4}"/>
                </a:ext>
              </a:extLst>
            </p:cNvPr>
            <p:cNvSpPr txBox="1"/>
            <p:nvPr/>
          </p:nvSpPr>
          <p:spPr>
            <a:xfrm>
              <a:off x="8246276" y="3860940"/>
              <a:ext cx="2025228" cy="307777"/>
            </a:xfrm>
            <a:prstGeom prst="rect">
              <a:avLst/>
            </a:prstGeom>
            <a:noFill/>
          </p:spPr>
          <p:txBody>
            <a:bodyPr wrap="square">
              <a:spAutoFit/>
            </a:bodyPr>
            <a:lstStyle/>
            <a:p>
              <a:pPr>
                <a:buSzPct val="80000"/>
              </a:pPr>
              <a:r>
                <a:rPr lang="en-US" sz="1400" dirty="0" err="1">
                  <a:solidFill>
                    <a:schemeClr val="bg1"/>
                  </a:solidFill>
                  <a:latin typeface="Avenir Medium" panose="02000503020000020003" pitchFamily="2" charset="0"/>
                  <a:ea typeface="Roboto" panose="02000000000000000000" pitchFamily="2" charset="0"/>
                  <a:cs typeface="Roboto" panose="02000000000000000000" pitchFamily="2" charset="0"/>
                </a:rPr>
                <a:t>calendly.com</a:t>
              </a:r>
              <a:r>
                <a:rPr lang="en-US" sz="1400" dirty="0">
                  <a:solidFill>
                    <a:schemeClr val="bg1"/>
                  </a:solidFill>
                  <a:latin typeface="Avenir Medium" panose="02000503020000020003" pitchFamily="2" charset="0"/>
                  <a:ea typeface="Roboto" panose="02000000000000000000" pitchFamily="2" charset="0"/>
                  <a:cs typeface="Roboto" panose="02000000000000000000" pitchFamily="2" charset="0"/>
                </a:rPr>
                <a:t>/banzai</a:t>
              </a:r>
            </a:p>
          </p:txBody>
        </p:sp>
        <p:pic>
          <p:nvPicPr>
            <p:cNvPr id="17" name="Picture 16">
              <a:extLst>
                <a:ext uri="{FF2B5EF4-FFF2-40B4-BE49-F238E27FC236}">
                  <a16:creationId xmlns:a16="http://schemas.microsoft.com/office/drawing/2014/main" id="{C509808E-8EA1-7B68-3795-201C7256BB74}"/>
                </a:ext>
              </a:extLst>
            </p:cNvPr>
            <p:cNvPicPr>
              <a:picLocks noChangeAspect="1"/>
            </p:cNvPicPr>
            <p:nvPr/>
          </p:nvPicPr>
          <p:blipFill>
            <a:blip r:embed="rId3"/>
            <a:stretch>
              <a:fillRect/>
            </a:stretch>
          </p:blipFill>
          <p:spPr>
            <a:xfrm>
              <a:off x="6333954" y="2513047"/>
              <a:ext cx="1831906" cy="1831906"/>
            </a:xfrm>
            <a:prstGeom prst="rect">
              <a:avLst/>
            </a:prstGeom>
          </p:spPr>
        </p:pic>
        <p:pic>
          <p:nvPicPr>
            <p:cNvPr id="19" name="Picture 18">
              <a:extLst>
                <a:ext uri="{FF2B5EF4-FFF2-40B4-BE49-F238E27FC236}">
                  <a16:creationId xmlns:a16="http://schemas.microsoft.com/office/drawing/2014/main" id="{35AB798F-95EA-E637-3D39-39771FC9A6D2}"/>
                </a:ext>
              </a:extLst>
            </p:cNvPr>
            <p:cNvPicPr>
              <a:picLocks noChangeAspect="1"/>
            </p:cNvPicPr>
            <p:nvPr/>
          </p:nvPicPr>
          <p:blipFill>
            <a:blip r:embed="rId4"/>
            <a:stretch>
              <a:fillRect/>
            </a:stretch>
          </p:blipFill>
          <p:spPr>
            <a:xfrm>
              <a:off x="8329579" y="2720375"/>
              <a:ext cx="929311" cy="269732"/>
            </a:xfrm>
            <a:prstGeom prst="rect">
              <a:avLst/>
            </a:prstGeom>
          </p:spPr>
        </p:pic>
      </p:grpSp>
    </p:spTree>
    <p:extLst>
      <p:ext uri="{BB962C8B-B14F-4D97-AF65-F5344CB8AC3E}">
        <p14:creationId xmlns:p14="http://schemas.microsoft.com/office/powerpoint/2010/main" val="2030572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560BC-5E74-F57A-305E-A4BD50805A3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986B815-B156-5EEA-A91E-45E4E57B6E34}"/>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14B0102-9075-58EC-41EF-FC3BF28C2EC9}"/>
              </a:ext>
            </a:extLst>
          </p:cNvPr>
          <p:cNvSpPr txBox="1"/>
          <p:nvPr/>
        </p:nvSpPr>
        <p:spPr>
          <a:xfrm>
            <a:off x="2362200" y="2875002"/>
            <a:ext cx="7467600" cy="1107996"/>
          </a:xfrm>
          <a:prstGeom prst="rect">
            <a:avLst/>
          </a:prstGeom>
          <a:noFill/>
        </p:spPr>
        <p:txBody>
          <a:bodyPr wrap="square" rtlCol="0">
            <a:spAutoFit/>
          </a:bodyPr>
          <a:lstStyle/>
          <a:p>
            <a:pPr algn="ctr"/>
            <a:r>
              <a:rPr lang="en-US" sz="6600" b="1" dirty="0">
                <a:solidFill>
                  <a:schemeClr val="bg1"/>
                </a:solidFill>
                <a:latin typeface="Avenir Black" panose="02000503020000020003" pitchFamily="2" charset="0"/>
                <a:ea typeface="Roboto" panose="02000000000000000000" pitchFamily="2" charset="0"/>
                <a:cs typeface="Roboto" panose="02000000000000000000" pitchFamily="2" charset="0"/>
              </a:rPr>
              <a:t>Questions?</a:t>
            </a:r>
          </a:p>
        </p:txBody>
      </p:sp>
      <p:pic>
        <p:nvPicPr>
          <p:cNvPr id="6" name="Picture 5">
            <a:extLst>
              <a:ext uri="{FF2B5EF4-FFF2-40B4-BE49-F238E27FC236}">
                <a16:creationId xmlns:a16="http://schemas.microsoft.com/office/drawing/2014/main" id="{F82B71D3-97D3-4F4C-64E6-AC313E9007B2}"/>
              </a:ext>
            </a:extLst>
          </p:cNvPr>
          <p:cNvPicPr>
            <a:picLocks noChangeAspect="1"/>
          </p:cNvPicPr>
          <p:nvPr/>
        </p:nvPicPr>
        <p:blipFill>
          <a:blip r:embed="rId3"/>
          <a:stretch>
            <a:fillRect/>
          </a:stretch>
        </p:blipFill>
        <p:spPr>
          <a:xfrm>
            <a:off x="5631345" y="5934878"/>
            <a:ext cx="929311" cy="269732"/>
          </a:xfrm>
          <a:prstGeom prst="rect">
            <a:avLst/>
          </a:prstGeom>
        </p:spPr>
      </p:pic>
    </p:spTree>
    <p:extLst>
      <p:ext uri="{BB962C8B-B14F-4D97-AF65-F5344CB8AC3E}">
        <p14:creationId xmlns:p14="http://schemas.microsoft.com/office/powerpoint/2010/main" val="4102950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11E7D-96E8-D040-74EF-90B09CC2174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929812-2924-9D7B-4AF2-CB571833033D}"/>
              </a:ext>
            </a:extLst>
          </p:cNvPr>
          <p:cNvSpPr/>
          <p:nvPr/>
        </p:nvSpPr>
        <p:spPr>
          <a:xfrm>
            <a:off x="0" y="0"/>
            <a:ext cx="12192000" cy="6858000"/>
          </a:xfrm>
          <a:prstGeom prst="rect">
            <a:avLst/>
          </a:prstGeom>
          <a:solidFill>
            <a:srgbClr val="096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4DD9244-969B-D8AE-06D5-0EAC82C02AA1}"/>
              </a:ext>
            </a:extLst>
          </p:cNvPr>
          <p:cNvSpPr txBox="1"/>
          <p:nvPr/>
        </p:nvSpPr>
        <p:spPr>
          <a:xfrm>
            <a:off x="2362200" y="2875002"/>
            <a:ext cx="7467600" cy="1107996"/>
          </a:xfrm>
          <a:prstGeom prst="rect">
            <a:avLst/>
          </a:prstGeom>
          <a:noFill/>
        </p:spPr>
        <p:txBody>
          <a:bodyPr wrap="square" rtlCol="0">
            <a:spAutoFit/>
          </a:bodyPr>
          <a:lstStyle/>
          <a:p>
            <a:pPr algn="ctr"/>
            <a:r>
              <a:rPr lang="en-US" sz="6600" b="1" dirty="0">
                <a:solidFill>
                  <a:schemeClr val="bg1"/>
                </a:solidFill>
                <a:latin typeface="Avenir Black" panose="02000503020000020003" pitchFamily="2" charset="0"/>
                <a:ea typeface="Roboto" panose="02000000000000000000" pitchFamily="2" charset="0"/>
                <a:cs typeface="Roboto" panose="02000000000000000000" pitchFamily="2" charset="0"/>
              </a:rPr>
              <a:t>Thank You!</a:t>
            </a:r>
          </a:p>
        </p:txBody>
      </p:sp>
      <p:pic>
        <p:nvPicPr>
          <p:cNvPr id="6" name="Picture 5">
            <a:extLst>
              <a:ext uri="{FF2B5EF4-FFF2-40B4-BE49-F238E27FC236}">
                <a16:creationId xmlns:a16="http://schemas.microsoft.com/office/drawing/2014/main" id="{BA0F742B-4380-6ACD-D15B-8E457BBC5653}"/>
              </a:ext>
            </a:extLst>
          </p:cNvPr>
          <p:cNvPicPr>
            <a:picLocks noChangeAspect="1"/>
          </p:cNvPicPr>
          <p:nvPr/>
        </p:nvPicPr>
        <p:blipFill>
          <a:blip r:embed="rId3"/>
          <a:stretch>
            <a:fillRect/>
          </a:stretch>
        </p:blipFill>
        <p:spPr>
          <a:xfrm>
            <a:off x="5631345" y="5934878"/>
            <a:ext cx="929311" cy="269732"/>
          </a:xfrm>
          <a:prstGeom prst="rect">
            <a:avLst/>
          </a:prstGeom>
        </p:spPr>
      </p:pic>
    </p:spTree>
    <p:extLst>
      <p:ext uri="{BB962C8B-B14F-4D97-AF65-F5344CB8AC3E}">
        <p14:creationId xmlns:p14="http://schemas.microsoft.com/office/powerpoint/2010/main" val="172590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75E24-595E-2CE9-F5D6-EF1CCB4F489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D913B18-4AC8-DEB4-1137-C6E3EBFCFFD3}"/>
              </a:ext>
            </a:extLst>
          </p:cNvPr>
          <p:cNvPicPr>
            <a:picLocks noChangeAspect="1"/>
          </p:cNvPicPr>
          <p:nvPr/>
        </p:nvPicPr>
        <p:blipFill>
          <a:blip r:embed="rId3"/>
          <a:srcRect l="2707" t="9638" r="8160" b="3531"/>
          <a:stretch/>
        </p:blipFill>
        <p:spPr>
          <a:xfrm>
            <a:off x="1004047" y="452717"/>
            <a:ext cx="10183906" cy="5952565"/>
          </a:xfrm>
          <a:prstGeom prst="rect">
            <a:avLst/>
          </a:prstGeom>
        </p:spPr>
      </p:pic>
      <p:sp>
        <p:nvSpPr>
          <p:cNvPr id="2" name="TextBox 1">
            <a:extLst>
              <a:ext uri="{FF2B5EF4-FFF2-40B4-BE49-F238E27FC236}">
                <a16:creationId xmlns:a16="http://schemas.microsoft.com/office/drawing/2014/main" id="{4C9B2AFB-FAF7-1F42-D32A-068548D55134}"/>
              </a:ext>
            </a:extLst>
          </p:cNvPr>
          <p:cNvSpPr txBox="1"/>
          <p:nvPr/>
        </p:nvSpPr>
        <p:spPr>
          <a:xfrm>
            <a:off x="916822" y="1308717"/>
            <a:ext cx="5082195" cy="938719"/>
          </a:xfrm>
          <a:prstGeom prst="rect">
            <a:avLst/>
          </a:prstGeom>
          <a:noFill/>
        </p:spPr>
        <p:txBody>
          <a:bodyPr wrap="square" rtlCol="0">
            <a:spAutoFit/>
          </a:bodyPr>
          <a:lstStyle/>
          <a:p>
            <a:r>
              <a:rPr lang="en-US" sz="5500" b="1" dirty="0">
                <a:latin typeface="Avenir Black" panose="02000503020000020003" pitchFamily="2" charset="0"/>
                <a:ea typeface="Roboto" panose="02000000000000000000" pitchFamily="2" charset="0"/>
                <a:cs typeface="Roboto" panose="02000000000000000000" pitchFamily="2" charset="0"/>
              </a:rPr>
              <a:t>Curriculum</a:t>
            </a:r>
          </a:p>
        </p:txBody>
      </p:sp>
      <p:sp>
        <p:nvSpPr>
          <p:cNvPr id="12" name="TextBox 11">
            <a:extLst>
              <a:ext uri="{FF2B5EF4-FFF2-40B4-BE49-F238E27FC236}">
                <a16:creationId xmlns:a16="http://schemas.microsoft.com/office/drawing/2014/main" id="{4BCAA91E-5376-761E-C923-F4D3B5E4761B}"/>
              </a:ext>
            </a:extLst>
          </p:cNvPr>
          <p:cNvSpPr txBox="1"/>
          <p:nvPr/>
        </p:nvSpPr>
        <p:spPr>
          <a:xfrm>
            <a:off x="929179" y="2216658"/>
            <a:ext cx="4461164" cy="400110"/>
          </a:xfrm>
          <a:prstGeom prst="rect">
            <a:avLst/>
          </a:prstGeom>
          <a:noFill/>
        </p:spPr>
        <p:txBody>
          <a:bodyPr wrap="square" rtlCol="0">
            <a:spAutoFit/>
          </a:bodyPr>
          <a:lstStyle/>
          <a:p>
            <a:r>
              <a:rPr lang="en-US" sz="2000" dirty="0" err="1">
                <a:latin typeface="Avenir Black" panose="02000503020000020003" pitchFamily="2" charset="0"/>
                <a:ea typeface="Roboto" panose="02000000000000000000" pitchFamily="2" charset="0"/>
                <a:cs typeface="Roboto" panose="02000000000000000000" pitchFamily="2" charset="0"/>
              </a:rPr>
              <a:t>banzai.org</a:t>
            </a:r>
            <a:r>
              <a:rPr lang="en-US" sz="2000" dirty="0">
                <a:latin typeface="Avenir Black" panose="02000503020000020003" pitchFamily="2" charset="0"/>
                <a:ea typeface="Roboto" panose="02000000000000000000" pitchFamily="2" charset="0"/>
                <a:cs typeface="Roboto" panose="02000000000000000000" pitchFamily="2" charset="0"/>
              </a:rPr>
              <a:t>/curriculum</a:t>
            </a:r>
          </a:p>
        </p:txBody>
      </p:sp>
      <p:pic>
        <p:nvPicPr>
          <p:cNvPr id="13" name="Picture 12">
            <a:extLst>
              <a:ext uri="{FF2B5EF4-FFF2-40B4-BE49-F238E27FC236}">
                <a16:creationId xmlns:a16="http://schemas.microsoft.com/office/drawing/2014/main" id="{FC5902B4-24E8-0760-31F8-84128FD994E8}"/>
              </a:ext>
            </a:extLst>
          </p:cNvPr>
          <p:cNvPicPr>
            <a:picLocks noChangeAspect="1"/>
          </p:cNvPicPr>
          <p:nvPr/>
        </p:nvPicPr>
        <p:blipFill>
          <a:blip r:embed="rId4"/>
          <a:stretch>
            <a:fillRect/>
          </a:stretch>
        </p:blipFill>
        <p:spPr>
          <a:xfrm>
            <a:off x="1028700" y="930090"/>
            <a:ext cx="929311" cy="269732"/>
          </a:xfrm>
          <a:prstGeom prst="rect">
            <a:avLst/>
          </a:prstGeom>
        </p:spPr>
      </p:pic>
    </p:spTree>
    <p:extLst>
      <p:ext uri="{BB962C8B-B14F-4D97-AF65-F5344CB8AC3E}">
        <p14:creationId xmlns:p14="http://schemas.microsoft.com/office/powerpoint/2010/main" val="70027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23BD1-C945-0A26-D873-F930385C13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8FF0159-224F-B5BD-6CCD-0F9036D43E4B}"/>
              </a:ext>
            </a:extLst>
          </p:cNvPr>
          <p:cNvSpPr txBox="1"/>
          <p:nvPr/>
        </p:nvSpPr>
        <p:spPr>
          <a:xfrm>
            <a:off x="5545554" y="2909262"/>
            <a:ext cx="6160000" cy="1938992"/>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Counting Currency</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Income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Interest &amp; Fees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Borrowing Money</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Savings Goals</a:t>
            </a:r>
          </a:p>
        </p:txBody>
      </p:sp>
      <p:sp>
        <p:nvSpPr>
          <p:cNvPr id="5" name="TextBox 4">
            <a:extLst>
              <a:ext uri="{FF2B5EF4-FFF2-40B4-BE49-F238E27FC236}">
                <a16:creationId xmlns:a16="http://schemas.microsoft.com/office/drawing/2014/main" id="{E746AA6B-709A-CCE1-746C-FBBD3F2BA71C}"/>
              </a:ext>
            </a:extLst>
          </p:cNvPr>
          <p:cNvSpPr txBox="1"/>
          <p:nvPr/>
        </p:nvSpPr>
        <p:spPr>
          <a:xfrm>
            <a:off x="5490134" y="2282922"/>
            <a:ext cx="6160000"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Elementary Personal Finance</a:t>
            </a:r>
          </a:p>
        </p:txBody>
      </p:sp>
      <p:pic>
        <p:nvPicPr>
          <p:cNvPr id="17" name="Picture 16" descr="A cartoon of a lemonade stand&#10;&#10;Description automatically generated">
            <a:extLst>
              <a:ext uri="{FF2B5EF4-FFF2-40B4-BE49-F238E27FC236}">
                <a16:creationId xmlns:a16="http://schemas.microsoft.com/office/drawing/2014/main" id="{D2FEEAE6-C2AB-4215-2D8B-4CAC6149454E}"/>
              </a:ext>
            </a:extLst>
          </p:cNvPr>
          <p:cNvPicPr>
            <a:picLocks noChangeAspect="1"/>
          </p:cNvPicPr>
          <p:nvPr/>
        </p:nvPicPr>
        <p:blipFill>
          <a:blip r:embed="rId3"/>
          <a:srcRect l="42949" t="10378" r="34032" b="10378"/>
          <a:stretch/>
        </p:blipFill>
        <p:spPr>
          <a:xfrm>
            <a:off x="0" y="0"/>
            <a:ext cx="5065811" cy="6857999"/>
          </a:xfrm>
          <a:prstGeom prst="rect">
            <a:avLst/>
          </a:prstGeom>
        </p:spPr>
      </p:pic>
      <p:pic>
        <p:nvPicPr>
          <p:cNvPr id="3" name="Picture 2">
            <a:extLst>
              <a:ext uri="{FF2B5EF4-FFF2-40B4-BE49-F238E27FC236}">
                <a16:creationId xmlns:a16="http://schemas.microsoft.com/office/drawing/2014/main" id="{24ECA724-D519-C462-DE76-A03DB1A2361A}"/>
              </a:ext>
            </a:extLst>
          </p:cNvPr>
          <p:cNvPicPr>
            <a:picLocks noChangeAspect="1"/>
          </p:cNvPicPr>
          <p:nvPr/>
        </p:nvPicPr>
        <p:blipFill>
          <a:blip r:embed="rId4"/>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4069288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E8548-C0DF-8429-D19E-0A6864A9D6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F904B9-CC68-B825-0FB3-26AE11A58E63}"/>
              </a:ext>
            </a:extLst>
          </p:cNvPr>
          <p:cNvSpPr txBox="1"/>
          <p:nvPr/>
        </p:nvSpPr>
        <p:spPr>
          <a:xfrm>
            <a:off x="5545554" y="2469264"/>
            <a:ext cx="6160000" cy="3046988"/>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Budgeting</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Credit Cards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Auto Insurance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Risk Management</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Checking Accounts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Income Tax</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Consumer Smarts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Banking</a:t>
            </a:r>
          </a:p>
        </p:txBody>
      </p:sp>
      <p:sp>
        <p:nvSpPr>
          <p:cNvPr id="5" name="TextBox 4">
            <a:extLst>
              <a:ext uri="{FF2B5EF4-FFF2-40B4-BE49-F238E27FC236}">
                <a16:creationId xmlns:a16="http://schemas.microsoft.com/office/drawing/2014/main" id="{1914CBDF-D43D-B84E-27F0-F4E69C90BD5A}"/>
              </a:ext>
            </a:extLst>
          </p:cNvPr>
          <p:cNvSpPr txBox="1"/>
          <p:nvPr/>
        </p:nvSpPr>
        <p:spPr>
          <a:xfrm>
            <a:off x="5490134" y="1842924"/>
            <a:ext cx="6452484"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Middle School Personal Finance</a:t>
            </a:r>
          </a:p>
        </p:txBody>
      </p:sp>
      <p:pic>
        <p:nvPicPr>
          <p:cNvPr id="7" name="Picture 6" descr="A piece of paper with a red star&#10;&#10;Description automatically generated">
            <a:extLst>
              <a:ext uri="{FF2B5EF4-FFF2-40B4-BE49-F238E27FC236}">
                <a16:creationId xmlns:a16="http://schemas.microsoft.com/office/drawing/2014/main" id="{D803BEBA-D859-A0BB-CC00-CA2745348F34}"/>
              </a:ext>
            </a:extLst>
          </p:cNvPr>
          <p:cNvPicPr>
            <a:picLocks noChangeAspect="1"/>
          </p:cNvPicPr>
          <p:nvPr/>
        </p:nvPicPr>
        <p:blipFill>
          <a:blip r:embed="rId3"/>
          <a:srcRect l="26097" r="32772"/>
          <a:stretch/>
        </p:blipFill>
        <p:spPr>
          <a:xfrm>
            <a:off x="0" y="0"/>
            <a:ext cx="5065812" cy="6927924"/>
          </a:xfrm>
          <a:prstGeom prst="rect">
            <a:avLst/>
          </a:prstGeom>
        </p:spPr>
      </p:pic>
      <p:pic>
        <p:nvPicPr>
          <p:cNvPr id="8" name="Picture 7">
            <a:extLst>
              <a:ext uri="{FF2B5EF4-FFF2-40B4-BE49-F238E27FC236}">
                <a16:creationId xmlns:a16="http://schemas.microsoft.com/office/drawing/2014/main" id="{4B48AECE-5D37-3C3F-9FE4-7871CF0CA3BC}"/>
              </a:ext>
            </a:extLst>
          </p:cNvPr>
          <p:cNvPicPr>
            <a:picLocks noChangeAspect="1"/>
          </p:cNvPicPr>
          <p:nvPr/>
        </p:nvPicPr>
        <p:blipFill>
          <a:blip r:embed="rId4"/>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127279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53D5E-18C5-38F0-659B-B1E6AA5F203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5132B9-5E06-F9AA-0597-24D59670DF0E}"/>
              </a:ext>
            </a:extLst>
          </p:cNvPr>
          <p:cNvSpPr txBox="1"/>
          <p:nvPr/>
        </p:nvSpPr>
        <p:spPr>
          <a:xfrm>
            <a:off x="5545554" y="2634961"/>
            <a:ext cx="6160000" cy="2308324"/>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Mortgages &amp; Auto Loans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Tax Returns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Renter’s Insurance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Credit Scores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Identity Theft</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Life Insurance</a:t>
            </a:r>
          </a:p>
        </p:txBody>
      </p:sp>
      <p:sp>
        <p:nvSpPr>
          <p:cNvPr id="5" name="TextBox 4">
            <a:extLst>
              <a:ext uri="{FF2B5EF4-FFF2-40B4-BE49-F238E27FC236}">
                <a16:creationId xmlns:a16="http://schemas.microsoft.com/office/drawing/2014/main" id="{8DF0BE8F-0CA1-CD34-5E5A-E047291FEC88}"/>
              </a:ext>
            </a:extLst>
          </p:cNvPr>
          <p:cNvSpPr txBox="1"/>
          <p:nvPr/>
        </p:nvSpPr>
        <p:spPr>
          <a:xfrm>
            <a:off x="5490134" y="2008621"/>
            <a:ext cx="6452484"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High School Personal Finance</a:t>
            </a:r>
          </a:p>
        </p:txBody>
      </p:sp>
      <p:pic>
        <p:nvPicPr>
          <p:cNvPr id="16" name="Picture 15" descr="A cartoon of a child thinking&#10;&#10;Description automatically generated">
            <a:extLst>
              <a:ext uri="{FF2B5EF4-FFF2-40B4-BE49-F238E27FC236}">
                <a16:creationId xmlns:a16="http://schemas.microsoft.com/office/drawing/2014/main" id="{5BD0D72C-2F00-00E1-D61A-A73E99DEB5DB}"/>
              </a:ext>
            </a:extLst>
          </p:cNvPr>
          <p:cNvPicPr>
            <a:picLocks noChangeAspect="1"/>
          </p:cNvPicPr>
          <p:nvPr/>
        </p:nvPicPr>
        <p:blipFill>
          <a:blip r:embed="rId3"/>
          <a:srcRect l="30230" t="3195" r="31106" b="4140"/>
          <a:stretch/>
        </p:blipFill>
        <p:spPr>
          <a:xfrm>
            <a:off x="0" y="0"/>
            <a:ext cx="5095307" cy="6857999"/>
          </a:xfrm>
          <a:prstGeom prst="rect">
            <a:avLst/>
          </a:prstGeom>
        </p:spPr>
      </p:pic>
      <p:pic>
        <p:nvPicPr>
          <p:cNvPr id="19" name="Picture 18">
            <a:extLst>
              <a:ext uri="{FF2B5EF4-FFF2-40B4-BE49-F238E27FC236}">
                <a16:creationId xmlns:a16="http://schemas.microsoft.com/office/drawing/2014/main" id="{D4F12FDD-29C6-F6FA-E4D1-0E524965D40B}"/>
              </a:ext>
            </a:extLst>
          </p:cNvPr>
          <p:cNvPicPr>
            <a:picLocks noChangeAspect="1"/>
          </p:cNvPicPr>
          <p:nvPr/>
        </p:nvPicPr>
        <p:blipFill>
          <a:blip r:embed="rId4"/>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3831595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89288-3E1A-8635-6106-19CBD14542C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3AC680-1BA3-DE80-C672-DFE91025F4DE}"/>
              </a:ext>
            </a:extLst>
          </p:cNvPr>
          <p:cNvSpPr txBox="1"/>
          <p:nvPr/>
        </p:nvSpPr>
        <p:spPr>
          <a:xfrm>
            <a:off x="5545554" y="2135408"/>
            <a:ext cx="6160000" cy="3416320"/>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Password Strength</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Phishing</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Fake News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Privacy</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Social Media</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Catfishing</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Scams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Mental Health</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Cyberbullying</a:t>
            </a:r>
          </a:p>
        </p:txBody>
      </p:sp>
      <p:sp>
        <p:nvSpPr>
          <p:cNvPr id="5" name="TextBox 4">
            <a:extLst>
              <a:ext uri="{FF2B5EF4-FFF2-40B4-BE49-F238E27FC236}">
                <a16:creationId xmlns:a16="http://schemas.microsoft.com/office/drawing/2014/main" id="{BEE40773-9392-A764-B60D-352372AB3908}"/>
              </a:ext>
            </a:extLst>
          </p:cNvPr>
          <p:cNvSpPr txBox="1"/>
          <p:nvPr/>
        </p:nvSpPr>
        <p:spPr>
          <a:xfrm>
            <a:off x="5490134" y="1509068"/>
            <a:ext cx="6452484"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Digital Citizenship</a:t>
            </a:r>
          </a:p>
        </p:txBody>
      </p:sp>
      <p:pic>
        <p:nvPicPr>
          <p:cNvPr id="16" name="Picture 15" descr="A cartoon of a child thinking&#10;&#10;Description automatically generated">
            <a:extLst>
              <a:ext uri="{FF2B5EF4-FFF2-40B4-BE49-F238E27FC236}">
                <a16:creationId xmlns:a16="http://schemas.microsoft.com/office/drawing/2014/main" id="{B6424472-31DF-8AB6-7BE0-F228C52576AC}"/>
              </a:ext>
            </a:extLst>
          </p:cNvPr>
          <p:cNvPicPr>
            <a:picLocks noChangeAspect="1"/>
          </p:cNvPicPr>
          <p:nvPr/>
        </p:nvPicPr>
        <p:blipFill>
          <a:blip r:embed="rId3"/>
          <a:srcRect l="30230" t="3195" r="31106" b="4140"/>
          <a:stretch/>
        </p:blipFill>
        <p:spPr>
          <a:xfrm>
            <a:off x="0" y="0"/>
            <a:ext cx="5095307" cy="6857999"/>
          </a:xfrm>
          <a:prstGeom prst="rect">
            <a:avLst/>
          </a:prstGeom>
        </p:spPr>
      </p:pic>
      <p:pic>
        <p:nvPicPr>
          <p:cNvPr id="6" name="Picture 5" descr="A group of people posing for a photo&#10;&#10;Description automatically generated">
            <a:extLst>
              <a:ext uri="{FF2B5EF4-FFF2-40B4-BE49-F238E27FC236}">
                <a16:creationId xmlns:a16="http://schemas.microsoft.com/office/drawing/2014/main" id="{7CF88749-1F48-A764-41E8-4C7AEB6FAE95}"/>
              </a:ext>
            </a:extLst>
          </p:cNvPr>
          <p:cNvPicPr>
            <a:picLocks noChangeAspect="1"/>
          </p:cNvPicPr>
          <p:nvPr/>
        </p:nvPicPr>
        <p:blipFill>
          <a:blip r:embed="rId4"/>
          <a:srcRect l="22938" t="-155" r="35269" b="155"/>
          <a:stretch/>
        </p:blipFill>
        <p:spPr>
          <a:xfrm>
            <a:off x="0" y="-10608"/>
            <a:ext cx="5095307" cy="6858000"/>
          </a:xfrm>
          <a:prstGeom prst="rect">
            <a:avLst/>
          </a:prstGeom>
        </p:spPr>
      </p:pic>
      <p:pic>
        <p:nvPicPr>
          <p:cNvPr id="7" name="Picture 6">
            <a:extLst>
              <a:ext uri="{FF2B5EF4-FFF2-40B4-BE49-F238E27FC236}">
                <a16:creationId xmlns:a16="http://schemas.microsoft.com/office/drawing/2014/main" id="{E06E9B54-5772-2D93-3D47-5874DB3CE487}"/>
              </a:ext>
            </a:extLst>
          </p:cNvPr>
          <p:cNvPicPr>
            <a:picLocks noChangeAspect="1"/>
          </p:cNvPicPr>
          <p:nvPr/>
        </p:nvPicPr>
        <p:blipFill>
          <a:blip r:embed="rId5"/>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1927333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6E6C0-D35B-59EB-EBBF-0CB68F6A7A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EE6B074-F76F-7300-BF35-45C0FAFC5B6A}"/>
              </a:ext>
            </a:extLst>
          </p:cNvPr>
          <p:cNvSpPr txBox="1"/>
          <p:nvPr/>
        </p:nvSpPr>
        <p:spPr>
          <a:xfrm>
            <a:off x="5545554" y="2600397"/>
            <a:ext cx="6160000" cy="2677656"/>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Cost of College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Paying for College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Scholarships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Grants (FAFSA)</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Alternatives to College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Choosing a Career Field</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Soft skills</a:t>
            </a:r>
          </a:p>
        </p:txBody>
      </p:sp>
      <p:sp>
        <p:nvSpPr>
          <p:cNvPr id="5" name="TextBox 4">
            <a:extLst>
              <a:ext uri="{FF2B5EF4-FFF2-40B4-BE49-F238E27FC236}">
                <a16:creationId xmlns:a16="http://schemas.microsoft.com/office/drawing/2014/main" id="{D51827B3-DB45-85B3-CD51-C255ED52D5CF}"/>
              </a:ext>
            </a:extLst>
          </p:cNvPr>
          <p:cNvSpPr txBox="1"/>
          <p:nvPr/>
        </p:nvSpPr>
        <p:spPr>
          <a:xfrm>
            <a:off x="5490134" y="1974057"/>
            <a:ext cx="6452484"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College and Careers</a:t>
            </a:r>
          </a:p>
        </p:txBody>
      </p:sp>
      <p:pic>
        <p:nvPicPr>
          <p:cNvPr id="8" name="Picture 7" descr="A person climbing a mountain&#10;&#10;Description automatically generated">
            <a:extLst>
              <a:ext uri="{FF2B5EF4-FFF2-40B4-BE49-F238E27FC236}">
                <a16:creationId xmlns:a16="http://schemas.microsoft.com/office/drawing/2014/main" id="{83B980AD-CBE8-5640-7616-F09CC0A447A5}"/>
              </a:ext>
            </a:extLst>
          </p:cNvPr>
          <p:cNvPicPr>
            <a:picLocks noChangeAspect="1"/>
          </p:cNvPicPr>
          <p:nvPr/>
        </p:nvPicPr>
        <p:blipFill>
          <a:blip r:embed="rId3"/>
          <a:srcRect l="35501" t="1546" r="17584" b="1546"/>
          <a:stretch/>
        </p:blipFill>
        <p:spPr>
          <a:xfrm>
            <a:off x="0" y="-1"/>
            <a:ext cx="5095307" cy="6858001"/>
          </a:xfrm>
          <a:prstGeom prst="rect">
            <a:avLst/>
          </a:prstGeom>
        </p:spPr>
      </p:pic>
      <p:pic>
        <p:nvPicPr>
          <p:cNvPr id="9" name="Picture 8">
            <a:extLst>
              <a:ext uri="{FF2B5EF4-FFF2-40B4-BE49-F238E27FC236}">
                <a16:creationId xmlns:a16="http://schemas.microsoft.com/office/drawing/2014/main" id="{4EF35EF3-ED80-AD98-D516-802D7F1D0CB6}"/>
              </a:ext>
            </a:extLst>
          </p:cNvPr>
          <p:cNvPicPr>
            <a:picLocks noChangeAspect="1"/>
          </p:cNvPicPr>
          <p:nvPr/>
        </p:nvPicPr>
        <p:blipFill>
          <a:blip r:embed="rId4"/>
          <a:stretch>
            <a:fillRect/>
          </a:stretch>
        </p:blipFill>
        <p:spPr>
          <a:xfrm>
            <a:off x="10582273" y="5934878"/>
            <a:ext cx="929311" cy="269732"/>
          </a:xfrm>
          <a:prstGeom prst="rect">
            <a:avLst/>
          </a:prstGeom>
        </p:spPr>
      </p:pic>
    </p:spTree>
    <p:extLst>
      <p:ext uri="{BB962C8B-B14F-4D97-AF65-F5344CB8AC3E}">
        <p14:creationId xmlns:p14="http://schemas.microsoft.com/office/powerpoint/2010/main" val="2787759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BFAA1-A5E3-4F23-9C38-B0D543CEAF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D251A4-3CCF-6980-40BF-76C46C2D3784}"/>
              </a:ext>
            </a:extLst>
          </p:cNvPr>
          <p:cNvSpPr txBox="1"/>
          <p:nvPr/>
        </p:nvSpPr>
        <p:spPr>
          <a:xfrm>
            <a:off x="5545554" y="2771287"/>
            <a:ext cx="6160000" cy="1938992"/>
          </a:xfrm>
          <a:prstGeom prst="rect">
            <a:avLst/>
          </a:prstGeom>
          <a:noFill/>
        </p:spPr>
        <p:txBody>
          <a:bodyPr wrap="square" rtlCol="0">
            <a:spAutoFit/>
          </a:bodyPr>
          <a:lstStyle/>
          <a:p>
            <a:pPr marL="857250" indent="-857250">
              <a:buSzPct val="80000"/>
              <a:buFont typeface="Arial" panose="020B0604020202020204" pitchFamily="34" charset="0"/>
              <a:buChar char="•"/>
            </a:pPr>
            <a:r>
              <a:rPr lang="en-US" sz="2400" dirty="0" err="1">
                <a:latin typeface="Avenir Medium" panose="02000503020000020003" pitchFamily="2" charset="0"/>
                <a:ea typeface="Roboto" panose="02000000000000000000" pitchFamily="2" charset="0"/>
                <a:cs typeface="Roboto" panose="02000000000000000000" pitchFamily="2" charset="0"/>
              </a:rPr>
              <a:t>Quickbooks</a:t>
            </a:r>
            <a:r>
              <a:rPr lang="en-US" sz="2400" dirty="0">
                <a:latin typeface="Avenir Medium" panose="02000503020000020003" pitchFamily="2" charset="0"/>
                <a:ea typeface="Roboto" panose="02000000000000000000" pitchFamily="2" charset="0"/>
                <a:cs typeface="Roboto" panose="02000000000000000000" pitchFamily="2" charset="0"/>
              </a:rPr>
              <a:t> Simulations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How Much Can My Business Make?</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Sales Tax</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Financial Statements</a:t>
            </a:r>
          </a:p>
          <a:p>
            <a:pPr marL="857250" indent="-857250">
              <a:buSzPct val="80000"/>
              <a:buFont typeface="Arial" panose="020B0604020202020204" pitchFamily="34" charset="0"/>
              <a:buChar char="•"/>
            </a:pPr>
            <a:r>
              <a:rPr lang="en-US" sz="2400" dirty="0">
                <a:latin typeface="Avenir Medium" panose="02000503020000020003" pitchFamily="2" charset="0"/>
                <a:ea typeface="Roboto" panose="02000000000000000000" pitchFamily="2" charset="0"/>
                <a:cs typeface="Roboto" panose="02000000000000000000" pitchFamily="2" charset="0"/>
              </a:rPr>
              <a:t>Balance Sheets</a:t>
            </a:r>
          </a:p>
        </p:txBody>
      </p:sp>
      <p:sp>
        <p:nvSpPr>
          <p:cNvPr id="5" name="TextBox 4">
            <a:extLst>
              <a:ext uri="{FF2B5EF4-FFF2-40B4-BE49-F238E27FC236}">
                <a16:creationId xmlns:a16="http://schemas.microsoft.com/office/drawing/2014/main" id="{E3C192C1-A711-A2AE-11A4-AE1291D43570}"/>
              </a:ext>
            </a:extLst>
          </p:cNvPr>
          <p:cNvSpPr txBox="1"/>
          <p:nvPr/>
        </p:nvSpPr>
        <p:spPr>
          <a:xfrm>
            <a:off x="5490134" y="2144947"/>
            <a:ext cx="6452484" cy="584775"/>
          </a:xfrm>
          <a:prstGeom prst="rect">
            <a:avLst/>
          </a:prstGeom>
          <a:noFill/>
        </p:spPr>
        <p:txBody>
          <a:bodyPr wrap="square" rtlCol="0">
            <a:spAutoFit/>
          </a:bodyPr>
          <a:lstStyle/>
          <a:p>
            <a:r>
              <a:rPr lang="en-US" sz="3200" b="1" dirty="0">
                <a:latin typeface="Avenir Black" panose="02000503020000020003" pitchFamily="2" charset="0"/>
                <a:ea typeface="Roboto" panose="02000000000000000000" pitchFamily="2" charset="0"/>
                <a:cs typeface="Roboto" panose="02000000000000000000" pitchFamily="2" charset="0"/>
              </a:rPr>
              <a:t>Entrepreneurship</a:t>
            </a:r>
          </a:p>
        </p:txBody>
      </p:sp>
      <p:pic>
        <p:nvPicPr>
          <p:cNvPr id="9" name="Picture 8">
            <a:extLst>
              <a:ext uri="{FF2B5EF4-FFF2-40B4-BE49-F238E27FC236}">
                <a16:creationId xmlns:a16="http://schemas.microsoft.com/office/drawing/2014/main" id="{247357C6-9BAD-5797-75CB-EDE27CDE5C97}"/>
              </a:ext>
            </a:extLst>
          </p:cNvPr>
          <p:cNvPicPr>
            <a:picLocks noChangeAspect="1"/>
          </p:cNvPicPr>
          <p:nvPr/>
        </p:nvPicPr>
        <p:blipFill>
          <a:blip r:embed="rId3"/>
          <a:stretch>
            <a:fillRect/>
          </a:stretch>
        </p:blipFill>
        <p:spPr>
          <a:xfrm>
            <a:off x="10582273" y="5934878"/>
            <a:ext cx="929311" cy="269732"/>
          </a:xfrm>
          <a:prstGeom prst="rect">
            <a:avLst/>
          </a:prstGeom>
        </p:spPr>
      </p:pic>
      <p:sp>
        <p:nvSpPr>
          <p:cNvPr id="7" name="Rectangle 6">
            <a:extLst>
              <a:ext uri="{FF2B5EF4-FFF2-40B4-BE49-F238E27FC236}">
                <a16:creationId xmlns:a16="http://schemas.microsoft.com/office/drawing/2014/main" id="{F09F1D54-201C-B53A-DDE0-CE5CCA23C019}"/>
              </a:ext>
            </a:extLst>
          </p:cNvPr>
          <p:cNvSpPr/>
          <p:nvPr/>
        </p:nvSpPr>
        <p:spPr>
          <a:xfrm>
            <a:off x="0" y="0"/>
            <a:ext cx="5099538" cy="68579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06CF7BF-A98D-CC30-A53D-C8D5A374B51D}"/>
              </a:ext>
            </a:extLst>
          </p:cNvPr>
          <p:cNvPicPr>
            <a:picLocks noChangeAspect="1"/>
          </p:cNvPicPr>
          <p:nvPr/>
        </p:nvPicPr>
        <p:blipFill>
          <a:blip r:embed="rId4"/>
          <a:srcRect l="7298" r="51460"/>
          <a:stretch/>
        </p:blipFill>
        <p:spPr>
          <a:xfrm>
            <a:off x="0" y="0"/>
            <a:ext cx="5099538" cy="6899264"/>
          </a:xfrm>
          <a:prstGeom prst="rect">
            <a:avLst/>
          </a:prstGeom>
        </p:spPr>
      </p:pic>
    </p:spTree>
    <p:extLst>
      <p:ext uri="{BB962C8B-B14F-4D97-AF65-F5344CB8AC3E}">
        <p14:creationId xmlns:p14="http://schemas.microsoft.com/office/powerpoint/2010/main" val="2381092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29360</TotalTime>
  <Words>1625</Words>
  <Application>Microsoft Macintosh PowerPoint</Application>
  <PresentationFormat>Widescreen</PresentationFormat>
  <Paragraphs>213</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Avenir Black</vt:lpstr>
      <vt:lpstr>Avenir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Moffat</dc:creator>
  <cp:lastModifiedBy>Sarah Moffat</cp:lastModifiedBy>
  <cp:revision>6</cp:revision>
  <dcterms:created xsi:type="dcterms:W3CDTF">2026-03-10T17:04:53Z</dcterms:created>
  <dcterms:modified xsi:type="dcterms:W3CDTF">2026-06-08T16:29:50Z</dcterms:modified>
</cp:coreProperties>
</file>