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70" r:id="rId9"/>
    <p:sldId id="267" r:id="rId10"/>
    <p:sldId id="271" r:id="rId11"/>
    <p:sldId id="268" r:id="rId12"/>
    <p:sldId id="269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8ABE"/>
    <a:srgbClr val="02A1FF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EFEFEF"/>
          </a:solidFill>
        </a:fill>
      </a:tcStyle>
    </a:wholeTbl>
    <a:band2H>
      <a:tcTxStyle/>
      <a:tcStyle>
        <a:tcBdr/>
        <a:fill>
          <a:solidFill>
            <a:srgbClr val="F7F7F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BCBCC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chemeClr val="accent4">
              <a:hueOff val="-7200000"/>
              <a:satOff val="-100001"/>
            </a:schemeClr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4">
              <a:hueOff val="-7200000"/>
              <a:satOff val="-100001"/>
            </a:schemeClr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BCBCC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solidFill>
            <a:srgbClr val="282A33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4">
              <a:hueOff val="-7200000"/>
              <a:satOff val="-100001"/>
            </a:schemeClr>
          </a:solidFill>
        </a:fill>
      </a:tcStyle>
    </a:band2H>
    <a:firstCol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solidFill>
            <a:srgbClr val="282A33">
              <a:alpha val="20000"/>
            </a:srgbClr>
          </a:solidFill>
        </a:fill>
      </a:tcStyle>
    </a:firstCol>
    <a:la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508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38"/>
    <p:restoredTop sz="71762"/>
  </p:normalViewPr>
  <p:slideViewPr>
    <p:cSldViewPr snapToGrid="0" snapToObjects="1">
      <p:cViewPr varScale="1">
        <p:scale>
          <a:sx n="151" d="100"/>
          <a:sy n="151" d="100"/>
        </p:scale>
        <p:origin x="23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1pPr>
    <a:lvl2pPr indent="2286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2pPr>
    <a:lvl3pPr indent="4572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3pPr>
    <a:lvl4pPr indent="6858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4pPr>
    <a:lvl5pPr indent="9144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5pPr>
    <a:lvl6pPr indent="11430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6pPr>
    <a:lvl7pPr indent="13716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7pPr>
    <a:lvl8pPr indent="16002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8pPr>
    <a:lvl9pPr indent="18288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•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Preséntese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clase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poco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rol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6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Repase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día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típico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productos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servicios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ofrece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institución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53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patrocina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Banzai.</a:t>
            </a:r>
          </a:p>
          <a:p>
            <a:pPr>
              <a:spcBef>
                <a:spcPts val="36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No dude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invitar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clase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hacer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usted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rol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institución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financiera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302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Entender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funcionan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espera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ustedes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empiecen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practicarlo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momento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contraten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primer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trabajo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Mientras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prepare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ahora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ese día,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paso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delante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finanzas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0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responder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22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*Esta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gran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oportunidad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pedir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audiencia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rellene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folleto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proporcionado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archivo</a:t>
            </a: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05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brevemente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cuánto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entienden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funcionan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Dígales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tasas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obligatorias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particulares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empresas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gobierno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existen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diferentes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bienes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inmuebles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ventas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etc.,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centrará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9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• Esta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diapositiva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sirve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índice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introduce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temas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específicos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tratará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orden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083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tasa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recaudada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gobierno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basada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cantidad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dólares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empresa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individuo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Se cobra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tanto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nivel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estatal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sólo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hay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proceso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ambos.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Los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federales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generalmente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altos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podrían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incluir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oportunidades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deducir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restar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cantidad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contribuyente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dado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diferentes</a:t>
            </a: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circunstancias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Por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ejemplo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conceden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créditos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fiscales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residentes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función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comprado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paneles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solares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otros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productos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ecológicos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15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grandes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adquisición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vivienda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también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vinculadas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reducción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cantidad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862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7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tramos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diferir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función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ejercicio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fiscal,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año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situación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fiscal: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soltero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casado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tiene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familia, etc.</a:t>
            </a:r>
          </a:p>
          <a:p>
            <a:pPr>
              <a:spcBef>
                <a:spcPts val="45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estatus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fiscal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categoría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contribuyentes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eligen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función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situación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familiar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económica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Existen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cuatro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estatus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fiscales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principales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soltero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cabeza de familia,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casado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conjunta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viuda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reúne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requisitos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casado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separado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  <a:p>
            <a:pPr>
              <a:spcBef>
                <a:spcPts val="38"/>
              </a:spcBef>
            </a:pPr>
            <a:br>
              <a:rPr lang="en-US" u="sng" dirty="0">
                <a:solidFill>
                  <a:srgbClr val="215E9E"/>
                </a:solidFill>
                <a:effectLst/>
                <a:latin typeface="Palatino" pitchFamily="2" charset="77"/>
              </a:rPr>
            </a:br>
            <a:endParaRPr lang="en-US" u="sng" dirty="0">
              <a:solidFill>
                <a:srgbClr val="215E9E"/>
              </a:solidFill>
              <a:effectLst/>
              <a:latin typeface="Palatino" pitchFamily="2" charset="77"/>
            </a:endParaRPr>
          </a:p>
          <a:p>
            <a:pPr>
              <a:spcBef>
                <a:spcPts val="413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Los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tramos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dividen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ingresos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varios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trozos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Cada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trozo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grava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específico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Una persona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entra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uno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tramos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función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situación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fiscal y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cuánto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8"/>
              </a:spcBef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Por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ejemplo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persona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soltera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entre 0 y 10.275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dólares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año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pagaría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10%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ingresos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gobierno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sólo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entra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mundo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sólo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porcentaje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ingresos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podrían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varios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marginal se define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porcentaje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contribuyente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pagó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último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dólar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Digamos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primer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10%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corta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10.275 $,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alguien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14.000 $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año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sólo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10%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primeros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10.275 $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Después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restar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cantidad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ingresos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a ese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contribuyente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queda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impositivo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marginal del 12%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3.725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restantes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534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clase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ciudadanos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estadounidenses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obligados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siempre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cumplan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requisitos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establecidos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IRS. En general,</a:t>
            </a:r>
          </a:p>
          <a:p>
            <a:pPr>
              <a:spcBef>
                <a:spcPts val="8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requisitos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ciudadanos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tengan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determinada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cantidad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mínima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dinero.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El W4 es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formulario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persona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empleada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obligada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rellenar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inicio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cualquier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nuevo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trabajo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Este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formulario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situación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número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personas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cargo para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lugar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</a:t>
            </a:r>
          </a:p>
          <a:p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empleo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predecir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cuánto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necesitarán</a:t>
            </a: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retener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nómina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Este dinero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destina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lo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lo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significa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obtendrá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reembolso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retuvieron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demasiado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tendrá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no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retuvieron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suficiente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El W2 es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formulario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mundo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recibir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diciembre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año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cuánto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ha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empleado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cantidad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se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retenido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lo largo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año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formulario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W2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hora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75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45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Los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federales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usted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gobierno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invertir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país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proporcionar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bienes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servicios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beneficio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pueblo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estadounidense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Las mayores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categorías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principales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programas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sanitarios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Medicare y Medicaid y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seguridad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social.</a:t>
            </a:r>
          </a:p>
          <a:p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Medicare: Medicare es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programa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sanitario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 que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las personas de 65 años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aquellas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tienen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discapacidades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cumplen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requisitos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Medicaid: Medicaid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apoya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adultos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niños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familias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bajos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ingresos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cumplen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requisitos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dándoles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acceso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cobertura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sanitaria.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641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IRS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fija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fecha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contribuyentes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empezar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Esta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fecha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difiere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año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otro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 algn="just">
              <a:spcBef>
                <a:spcPts val="8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El 15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abril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(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fecha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límite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) es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fecha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límite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normal para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Si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día 15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fin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semana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festivo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normalmente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retrasa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hasta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siguiente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día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laborable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El 15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octubre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fecha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límite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prórroga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fiscal.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obtener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prórroga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persona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</a:t>
            </a: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rellenar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enviar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correo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formulario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formulario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4868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Solicitud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prórroga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automática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plazo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las personas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físicas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No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tramitar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prórrogas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después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primer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plazo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fiscal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abril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lo que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solicitud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pronto.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48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45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Your Tax Return Pregame es un Banzai Coach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guía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usuarios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través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diferentes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aspectos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llevar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entre 2 y 10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minutos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terminarlo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da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clase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buena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definición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términos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fiscales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declaración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deducciones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etc.</a:t>
            </a:r>
          </a:p>
          <a:p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Dependiendo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vaya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clase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algo con lo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interactuar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calculadora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buena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forma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demostrar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cuántos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deducen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distintos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tramos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ingresos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Despliegue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Calculadora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Renta</a:t>
            </a:r>
          </a:p>
          <a:p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deje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turnen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indicarle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ingresos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poner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22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Ayude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estudiantes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prepararse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primer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empleo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repartiéndoles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hoja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trabajo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rellenar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W4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ayudándoles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completarla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allí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responder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cualquier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aparentemente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complicado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formulario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W4. (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utilizarlo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junto con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diapositiva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6).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39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B8B8D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B8B8D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B8B8D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B8B8D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B8B8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 dirty="0"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hueOff val="-7200000"/>
            <a:satOff val="-10000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corporal uno</a:t>
            </a:r>
          </a:p>
          <a:p>
            <a:pPr lvl="1"/>
            <a:r>
              <a:t>Nivel corporal dos</a:t>
            </a:r>
          </a:p>
          <a:p>
            <a:pPr lvl="2"/>
            <a:r>
              <a:t>Nivel corporal tres</a:t>
            </a:r>
          </a:p>
          <a:p>
            <a:pPr lvl="3"/>
            <a:r>
              <a:t>Nivel corporal cuatro</a:t>
            </a:r>
          </a:p>
          <a:p>
            <a:pPr lvl="4"/>
            <a:r>
              <a:t>Nivel corporal cinco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B8B8D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Lorem Ipsum Subtitle"/>
          <p:cNvSpPr txBox="1">
            <a:spLocks noGrp="1"/>
          </p:cNvSpPr>
          <p:nvPr>
            <p:ph type="subTitle" sz="quarter" idx="1"/>
          </p:nvPr>
        </p:nvSpPr>
        <p:spPr>
          <a:xfrm>
            <a:off x="555748" y="5980651"/>
            <a:ext cx="9144001" cy="165576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accent1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sz="2400" dirty="0">
                <a:solidFill>
                  <a:schemeClr val="tx1"/>
                </a:solidFill>
              </a:rPr>
              <a:t>De 13 a 18 años</a:t>
            </a:r>
          </a:p>
        </p:txBody>
      </p:sp>
      <p:sp>
        <p:nvSpPr>
          <p:cNvPr id="96" name="Title 1"/>
          <p:cNvSpPr txBox="1"/>
          <p:nvPr/>
        </p:nvSpPr>
        <p:spPr>
          <a:xfrm>
            <a:off x="560172" y="3707351"/>
            <a:ext cx="10968681" cy="2387601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="" xmlns:a16="http://schemas.microsoft.com/office/drawing/2014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60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sz="5600" dirty="0">
                <a:solidFill>
                  <a:schemeClr val="tx1"/>
                </a:solidFill>
              </a:rPr>
              <a:t>Impuestos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564E249-5C28-A4A5-7366-A8044E6FE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"/>
            <a:ext cx="12192000" cy="47752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45CB1AE-8017-AAAE-2A0B-056A607E42C9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DA7F655D-F400-3AC5-263B-BEC32DEA69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DF9B045-E046-B1D1-DC2B-63D428B20EC0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0285AE4-B7E7-3925-5987-4654B0B5C497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Recursos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5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817098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 err="1"/>
              <a:t>Entrenador</a:t>
            </a:r>
            <a:r>
              <a:rPr lang="en-US" dirty="0"/>
              <a:t>: Su declaración de la renta antes del partido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Calculadora: Calculadora del impuesto federal sobre la renta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Folleto: Impuestos sobre la renta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A6BE3E3-841F-714B-150E-E07E92E27217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C65C4050-4542-4830-EFC9-33015A092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7A9AEE1-D54F-D363-CCC0-142546940EC1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EE7381E-5B3E-F2D9-2498-A71487993578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473265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Conclusión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9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3412818"/>
            <a:ext cx="10762733" cy="2109442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Definir estatus y tramos impositivos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Rellenar formularios fiscales como el W4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Entender cuándo y cómo presentar la solicitud</a:t>
            </a:r>
          </a:p>
        </p:txBody>
      </p:sp>
      <p:sp>
        <p:nvSpPr>
          <p:cNvPr id="2" name="Lorem Ipsum Subtitle">
            <a:extLst>
              <a:ext uri="{FF2B5EF4-FFF2-40B4-BE49-F238E27FC236}">
                <a16:creationId xmlns:a16="http://schemas.microsoft.com/office/drawing/2014/main" id="{B014E233-515D-4907-8030-B5A3ADDF30F8}"/>
              </a:ext>
            </a:extLst>
          </p:cNvPr>
          <p:cNvSpPr txBox="1">
            <a:spLocks/>
          </p:cNvSpPr>
          <p:nvPr/>
        </p:nvSpPr>
        <p:spPr>
          <a:xfrm>
            <a:off x="663146" y="1996390"/>
            <a:ext cx="10762733" cy="1418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16="http://schemas.microsoft.com/office/drawing/2014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0" marR="0" indent="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algn="l" hangingPunct="1">
              <a:lnSpc>
                <a:spcPct val="100000"/>
              </a:lnSpc>
              <a:buSzPct val="100000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sz="3600" b="1" dirty="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rPr>
              <a:t>Ahora que entiende qué son los impuestos federales sobre la renta, practique cómo...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375315-5AEA-C257-255A-3B46B553B3C3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5" name="Picture 4" descr="A black and white logo&#10;&#10;Description automatically generated">
              <a:extLst>
                <a:ext uri="{FF2B5EF4-FFF2-40B4-BE49-F238E27FC236}">
                  <a16:creationId xmlns:a16="http://schemas.microsoft.com/office/drawing/2014/main" id="{BC079A72-C50D-12FF-7076-4E0CB183CB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52900E-DAED-07EF-BE39-8D08BB554C3A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1ABD6B7-D5A0-DBF8-E2A6-B279A7909FB9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/>
          <p:nvPr/>
        </p:nvSpPr>
        <p:spPr>
          <a:xfrm>
            <a:off x="560172" y="4008362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16="http://schemas.microsoft.com/office/drawing/2014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60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sz="5600" dirty="0">
                <a:solidFill>
                  <a:schemeClr val="tx1"/>
                </a:solidFill>
              </a:rPr>
              <a:t>¡Gracias!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47DCC6-662B-6D59-5D1C-84138E33FA8D}"/>
              </a:ext>
            </a:extLst>
          </p:cNvPr>
          <p:cNvSpPr/>
          <p:nvPr/>
        </p:nvSpPr>
        <p:spPr>
          <a:xfrm>
            <a:off x="0" y="0"/>
            <a:ext cx="12192000" cy="4840941"/>
          </a:xfrm>
          <a:prstGeom prst="rect">
            <a:avLst/>
          </a:prstGeom>
          <a:solidFill>
            <a:srgbClr val="EFEFE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282A33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5" name="Picture 4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AEE24C1C-FF58-EA56-04AF-E3E791EF0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912" y="726141"/>
            <a:ext cx="7315200" cy="41148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5095A982-C437-CC77-E167-465B5B033E16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945CFF03-68E1-8C55-D712-22CAB3054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0181C14-CCEF-891A-8043-F12CD2F750EA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5F1E219-4159-43AD-7FA1-E511DA0B081F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>
            <a:spLocks noGrp="1"/>
          </p:cNvSpPr>
          <p:nvPr>
            <p:ph type="ctrTitle"/>
          </p:nvPr>
        </p:nvSpPr>
        <p:spPr>
          <a:xfrm>
            <a:off x="560172" y="765997"/>
            <a:ext cx="10968681" cy="114041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822959">
              <a:defRPr sz="6119">
                <a:solidFill>
                  <a:schemeClr val="accent5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Presentación del patrocinador</a:t>
            </a:r>
          </a:p>
        </p:txBody>
      </p:sp>
      <p:sp>
        <p:nvSpPr>
          <p:cNvPr id="101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561547" y="2290630"/>
            <a:ext cx="10965931" cy="308691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50000"/>
              </a:lnSpc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dirty="0"/>
              <a:t>Hola, me llamo 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[SU NOMBRE]</a:t>
            </a:r>
            <a:r>
              <a:rPr dirty="0"/>
              <a:t>.</a:t>
            </a:r>
          </a:p>
          <a:p>
            <a:pPr algn="l">
              <a:lnSpc>
                <a:spcPct val="120000"/>
              </a:lnSpc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dirty="0"/>
              <a:t>Trabajo como 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[TÍTULO DEL EMPLEO] </a:t>
            </a:r>
            <a:r>
              <a:rPr dirty="0"/>
              <a:t>en 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[INSTITUCIÓN FINANCIERA]</a:t>
            </a:r>
            <a:r>
              <a:rPr dirty="0"/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E568AEB-A4C2-9F4C-FC1F-0CF091DC7457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A33F7023-B359-D28C-4953-58CB29835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9F071B9-3680-47C5-FA6A-77AD504607B3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8BD62B4-4BA0-C323-C8F6-EBB36B0D1FAC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"/>
          <p:cNvSpPr/>
          <p:nvPr/>
        </p:nvSpPr>
        <p:spPr>
          <a:xfrm>
            <a:off x="-11271" y="2172"/>
            <a:ext cx="12214542" cy="5072413"/>
          </a:xfrm>
          <a:prstGeom prst="rect">
            <a:avLst/>
          </a:prstGeom>
          <a:solidFill>
            <a:srgbClr val="EFEFEF"/>
          </a:solidFill>
          <a:ln w="12700">
            <a:miter lim="400000"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104" name="Title 1"/>
          <p:cNvSpPr txBox="1"/>
          <p:nvPr/>
        </p:nvSpPr>
        <p:spPr>
          <a:xfrm>
            <a:off x="611659" y="5459061"/>
            <a:ext cx="10968682" cy="11404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16="http://schemas.microsoft.com/office/drawing/2014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 algn="ctr" defTabSz="822959">
              <a:lnSpc>
                <a:spcPct val="90000"/>
              </a:lnSpc>
              <a:defRPr sz="6119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sz="5600" dirty="0">
                <a:solidFill>
                  <a:schemeClr val="tx1"/>
                </a:solidFill>
              </a:rPr>
              <a:t>Impuestos sobre la renta</a:t>
            </a:r>
            <a:endParaRPr sz="5600" dirty="0">
              <a:solidFill>
                <a:schemeClr val="tx1"/>
              </a:solidFill>
            </a:endParaRPr>
          </a:p>
        </p:txBody>
      </p:sp>
      <p:pic>
        <p:nvPicPr>
          <p:cNvPr id="3" name="Picture 2" descr="Text, whiteboard&#10;&#10;Description automatically generated">
            <a:extLst>
              <a:ext uri="{FF2B5EF4-FFF2-40B4-BE49-F238E27FC236}">
                <a16:creationId xmlns:a16="http://schemas.microsoft.com/office/drawing/2014/main" id="{03A7D87D-BA14-3D3A-8C8F-B5A1AEC408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279" y="356649"/>
            <a:ext cx="8387442" cy="471793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Vamos a discutir...</a:t>
            </a:r>
          </a:p>
        </p:txBody>
      </p:sp>
      <p:sp>
        <p:nvSpPr>
          <p:cNvPr id="108" name="Lorem Ipsum Subtitle"/>
          <p:cNvSpPr txBox="1">
            <a:spLocks noGrp="1"/>
          </p:cNvSpPr>
          <p:nvPr>
            <p:ph type="subTitle" sz="half" idx="1"/>
          </p:nvPr>
        </p:nvSpPr>
        <p:spPr>
          <a:xfrm>
            <a:off x="663145" y="1817098"/>
            <a:ext cx="10865707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¿Qué son los impuestos sobre la renta?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Explicación de los tramos impositivos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Formularios fiscales y quién paga los impuestos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¿Adónde va el dinero de los impuestos?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¿Cuándo se deben pagar los impuestos?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Fechas de vencimiento importantes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1747B15-66AA-0D8C-A9C2-E249BEF09917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D6B844FA-3116-9F70-E86E-2C020FB824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E1CE91A-46E1-6715-55D5-564F15D047AA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EFE49EE-705C-EB47-B50D-2D4CD84CF3AB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>
            <a:spLocks noGrp="1"/>
          </p:cNvSpPr>
          <p:nvPr>
            <p:ph type="ctrTitle"/>
          </p:nvPr>
        </p:nvSpPr>
        <p:spPr>
          <a:xfrm>
            <a:off x="560172" y="729856"/>
            <a:ext cx="10968681" cy="141884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¿Qué son los impuestos sobre la renta?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8" name="Lorem Ipsum Subtitle"/>
          <p:cNvSpPr txBox="1">
            <a:spLocks noGrp="1"/>
          </p:cNvSpPr>
          <p:nvPr>
            <p:ph type="subTitle" sz="quarter" idx="1"/>
          </p:nvPr>
        </p:nvSpPr>
        <p:spPr>
          <a:xfrm>
            <a:off x="663146" y="2444625"/>
            <a:ext cx="10762733" cy="737273"/>
          </a:xfrm>
          <a:prstGeom prst="rect">
            <a:avLst/>
          </a:prstGeom>
        </p:spPr>
        <p:txBody>
          <a:bodyPr/>
          <a:lstStyle>
            <a:lvl1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lang="en-US" dirty="0"/>
              <a:t>Federal</a:t>
            </a:r>
            <a:endParaRPr dirty="0"/>
          </a:p>
        </p:txBody>
      </p:sp>
      <p:sp>
        <p:nvSpPr>
          <p:cNvPr id="121" name="Lorem Ipsum Subtitle"/>
          <p:cNvSpPr txBox="1"/>
          <p:nvPr/>
        </p:nvSpPr>
        <p:spPr>
          <a:xfrm>
            <a:off x="663146" y="3135664"/>
            <a:ext cx="10762733" cy="737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16="http://schemas.microsoft.com/office/drawing/2014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571500" indent="-571500">
              <a:spcBef>
                <a:spcPts val="1000"/>
              </a:spcBef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lang="en-US" dirty="0"/>
              <a:t>Estado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FC24E3F-5158-4AE3-B62F-B280D5FFFD6A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CE34271F-6665-E5E6-D597-C4F884E8F9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B80CE02-C46C-2A9E-4C5B-72A36EAD8248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DD25E82-68AC-73FA-DA19-4E05834FB42B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1" animBg="1" advAuto="0"/>
      <p:bldP spid="121" grpId="2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"/>
          <p:cNvSpPr/>
          <p:nvPr/>
        </p:nvSpPr>
        <p:spPr>
          <a:xfrm>
            <a:off x="-11271" y="2173"/>
            <a:ext cx="12214542" cy="5040900"/>
          </a:xfrm>
          <a:prstGeom prst="rect">
            <a:avLst/>
          </a:prstGeom>
          <a:solidFill>
            <a:srgbClr val="EFEFEF"/>
          </a:solidFill>
          <a:ln w="12700">
            <a:miter lim="400000"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B266D53-0030-D5AC-782C-870B7E02E71F}"/>
              </a:ext>
            </a:extLst>
          </p:cNvPr>
          <p:cNvSpPr/>
          <p:nvPr/>
        </p:nvSpPr>
        <p:spPr>
          <a:xfrm>
            <a:off x="3042195" y="535998"/>
            <a:ext cx="6091920" cy="3975954"/>
          </a:xfrm>
          <a:prstGeom prst="roundRect">
            <a:avLst/>
          </a:prstGeom>
          <a:solidFill>
            <a:schemeClr val="accent4">
              <a:hueOff val="-7200000"/>
              <a:satOff val="-100001"/>
            </a:schemeClr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282A33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25" name="Title 1"/>
          <p:cNvSpPr txBox="1"/>
          <p:nvPr/>
        </p:nvSpPr>
        <p:spPr>
          <a:xfrm>
            <a:off x="611659" y="5426403"/>
            <a:ext cx="10968682" cy="11404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16="http://schemas.microsoft.com/office/drawing/2014/main" xmlns:ask="http://schemas.microsoft.com/office/drawing/2018/sketchyshapes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fontScale="77500" lnSpcReduction="20000"/>
          </a:bodyPr>
          <a:lstStyle>
            <a:lvl1pPr algn="ctr" defTabSz="822959">
              <a:lnSpc>
                <a:spcPct val="90000"/>
              </a:lnSpc>
              <a:defRPr sz="6119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Explicación de los tramos impositivos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ECB06EA-7335-ADB2-577F-EF844E7D4B4B}"/>
              </a:ext>
            </a:extLst>
          </p:cNvPr>
          <p:cNvSpPr/>
          <p:nvPr/>
        </p:nvSpPr>
        <p:spPr>
          <a:xfrm>
            <a:off x="2984531" y="569000"/>
            <a:ext cx="6091920" cy="3975954"/>
          </a:xfrm>
          <a:custGeom>
            <a:avLst/>
            <a:gdLst>
              <a:gd name="connsiteX0" fmla="*/ 0 w 6091920"/>
              <a:gd name="connsiteY0" fmla="*/ 662672 h 3975954"/>
              <a:gd name="connsiteX1" fmla="*/ 662672 w 6091920"/>
              <a:gd name="connsiteY1" fmla="*/ 0 h 3975954"/>
              <a:gd name="connsiteX2" fmla="*/ 5429248 w 6091920"/>
              <a:gd name="connsiteY2" fmla="*/ 0 h 3975954"/>
              <a:gd name="connsiteX3" fmla="*/ 6091920 w 6091920"/>
              <a:gd name="connsiteY3" fmla="*/ 662672 h 3975954"/>
              <a:gd name="connsiteX4" fmla="*/ 6091920 w 6091920"/>
              <a:gd name="connsiteY4" fmla="*/ 3313282 h 3975954"/>
              <a:gd name="connsiteX5" fmla="*/ 5429248 w 6091920"/>
              <a:gd name="connsiteY5" fmla="*/ 3975954 h 3975954"/>
              <a:gd name="connsiteX6" fmla="*/ 662672 w 6091920"/>
              <a:gd name="connsiteY6" fmla="*/ 3975954 h 3975954"/>
              <a:gd name="connsiteX7" fmla="*/ 0 w 6091920"/>
              <a:gd name="connsiteY7" fmla="*/ 3313282 h 3975954"/>
              <a:gd name="connsiteX8" fmla="*/ 0 w 6091920"/>
              <a:gd name="connsiteY8" fmla="*/ 662672 h 39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1920" h="3975954" extrusionOk="0">
                <a:moveTo>
                  <a:pt x="0" y="662672"/>
                </a:moveTo>
                <a:cubicBezTo>
                  <a:pt x="-28535" y="279087"/>
                  <a:pt x="270771" y="9727"/>
                  <a:pt x="662672" y="0"/>
                </a:cubicBezTo>
                <a:cubicBezTo>
                  <a:pt x="2542139" y="132882"/>
                  <a:pt x="4582014" y="-84951"/>
                  <a:pt x="5429248" y="0"/>
                </a:cubicBezTo>
                <a:cubicBezTo>
                  <a:pt x="5774441" y="20304"/>
                  <a:pt x="6089904" y="307829"/>
                  <a:pt x="6091920" y="662672"/>
                </a:cubicBezTo>
                <a:cubicBezTo>
                  <a:pt x="6112107" y="1039004"/>
                  <a:pt x="6244400" y="2073377"/>
                  <a:pt x="6091920" y="3313282"/>
                </a:cubicBezTo>
                <a:cubicBezTo>
                  <a:pt x="6115060" y="3682011"/>
                  <a:pt x="5812995" y="3939397"/>
                  <a:pt x="5429248" y="3975954"/>
                </a:cubicBezTo>
                <a:cubicBezTo>
                  <a:pt x="3813591" y="4063593"/>
                  <a:pt x="1354495" y="3903275"/>
                  <a:pt x="662672" y="3975954"/>
                </a:cubicBezTo>
                <a:cubicBezTo>
                  <a:pt x="290722" y="3919062"/>
                  <a:pt x="-33580" y="3725933"/>
                  <a:pt x="0" y="3313282"/>
                </a:cubicBezTo>
                <a:cubicBezTo>
                  <a:pt x="-38581" y="2480128"/>
                  <a:pt x="63341" y="1738857"/>
                  <a:pt x="0" y="662672"/>
                </a:cubicBezTo>
                <a:close/>
              </a:path>
            </a:pathLst>
          </a:custGeom>
          <a:noFill/>
          <a:ln w="38100" cap="flat">
            <a:solidFill>
              <a:srgbClr val="02A1FF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282A33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3" name="Picture 2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93FFCA69-BE36-1504-1D88-F3F0511AB5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169" y="819770"/>
            <a:ext cx="5542466" cy="481890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>
            <a:spLocks noGrp="1"/>
          </p:cNvSpPr>
          <p:nvPr>
            <p:ph type="ctrTitle"/>
          </p:nvPr>
        </p:nvSpPr>
        <p:spPr>
          <a:xfrm>
            <a:off x="560172" y="837434"/>
            <a:ext cx="10968681" cy="141884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Formularios </a:t>
            </a:r>
            <a:r>
              <a:rPr lang="en-US" dirty="0" err="1">
                <a:solidFill>
                  <a:schemeClr val="tx1"/>
                </a:solidFill>
              </a:rPr>
              <a:t>fiscales</a:t>
            </a:r>
            <a:r>
              <a:rPr lang="en-US" dirty="0">
                <a:solidFill>
                  <a:schemeClr val="tx1"/>
                </a:solidFill>
              </a:rPr>
              <a:t> y ¿Quién paga los impuestos?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33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2552203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Ingresos mínimos exigidos</a:t>
            </a:r>
            <a:endParaRPr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W4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W2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AFB7880-DCCF-2E8B-E64C-2B0E151A5083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0CEAA814-8BA3-BFEB-E9D5-9D49661D16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2330D54-B484-F973-69C4-112920628C52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EB34C5C-31C3-1B14-DDFA-95B7DC7B7BDD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ctrTitle"/>
          </p:nvPr>
        </p:nvSpPr>
        <p:spPr>
          <a:xfrm>
            <a:off x="560172" y="622279"/>
            <a:ext cx="10968681" cy="141884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¿Adónde va el dinero de los impuestos?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5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2337048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Principales programas sanitarios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Medicare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Medicaid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E765D81-9748-1838-F9C2-AE910BAE4A34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C41497EC-6117-90B0-9C72-BA621D014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81112F6-6F67-79AF-3C6B-76FF88891DEE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FEF4F90-89AA-1A28-1806-7E2D62864827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0201077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Fechas fiscales importantes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5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817098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Enero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15 de </a:t>
            </a:r>
            <a:r>
              <a:rPr lang="en-US" dirty="0" err="1"/>
              <a:t>abril</a:t>
            </a:r>
            <a:endParaRPr lang="en-US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15 de octubre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EAF8BC-C03C-FBF1-96D9-3C757581AD79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FB3916D0-4AA9-3359-0890-6D6AD5963E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7E9B96A-473A-D77A-AD07-8E3C28B2F51F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DC40242-A8EC-5105-38D9-74A1267B6E0E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282A33"/>
      </a:dk1>
      <a:lt1>
        <a:srgbClr val="FFFFFF"/>
      </a:lt1>
      <a:dk2>
        <a:srgbClr val="A7A7A7"/>
      </a:dk2>
      <a:lt2>
        <a:srgbClr val="535353"/>
      </a:lt2>
      <a:accent1>
        <a:srgbClr val="02A1FF"/>
      </a:accent1>
      <a:accent2>
        <a:srgbClr val="282932"/>
      </a:accent2>
      <a:accent3>
        <a:srgbClr val="D4D5D3"/>
      </a:accent3>
      <a:accent4>
        <a:srgbClr val="FEFFFE"/>
      </a:accent4>
      <a:accent5>
        <a:srgbClr val="06A0FF"/>
      </a:accent5>
      <a:accent6>
        <a:srgbClr val="16171C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7200000"/>
            <a:satOff val="-100001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282A33"/>
      </a:dk1>
      <a:lt1>
        <a:srgbClr val="332C0B"/>
      </a:lt1>
      <a:dk2>
        <a:srgbClr val="A7A7A7"/>
      </a:dk2>
      <a:lt2>
        <a:srgbClr val="535353"/>
      </a:lt2>
      <a:accent1>
        <a:srgbClr val="02A1FF"/>
      </a:accent1>
      <a:accent2>
        <a:srgbClr val="282932"/>
      </a:accent2>
      <a:accent3>
        <a:srgbClr val="D4D5D3"/>
      </a:accent3>
      <a:accent4>
        <a:srgbClr val="FEFFFE"/>
      </a:accent4>
      <a:accent5>
        <a:srgbClr val="06A0FF"/>
      </a:accent5>
      <a:accent6>
        <a:srgbClr val="16171C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7200000"/>
            <a:satOff val="-100001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16012</TotalTime>
  <Words>1494</Words>
  <Application>Microsoft Macintosh PowerPoint</Application>
  <PresentationFormat>Widescreen</PresentationFormat>
  <Paragraphs>102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Avenir Heavy</vt:lpstr>
      <vt:lpstr>Avenir Light</vt:lpstr>
      <vt:lpstr>Calibri</vt:lpstr>
      <vt:lpstr>Calibri Light</vt:lpstr>
      <vt:lpstr>Palatino</vt:lpstr>
      <vt:lpstr>Times</vt:lpstr>
      <vt:lpstr>Office Theme</vt:lpstr>
      <vt:lpstr>PowerPoint Presentation</vt:lpstr>
      <vt:lpstr>Presentación del patrocinador</vt:lpstr>
      <vt:lpstr>PowerPoint Presentation</vt:lpstr>
      <vt:lpstr>Vamos a discutir...</vt:lpstr>
      <vt:lpstr>¿Qué son los impuestos sobre la renta?</vt:lpstr>
      <vt:lpstr>PowerPoint Presentation</vt:lpstr>
      <vt:lpstr>Formularios fiscales y ¿Quién paga los impuestos?</vt:lpstr>
      <vt:lpstr>¿Adónde va el dinero de los impuestos?</vt:lpstr>
      <vt:lpstr>Fechas fiscales importantes</vt:lpstr>
      <vt:lpstr>Recursos</vt:lpstr>
      <vt:lpstr>Conclusión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keywords>, docId:3E73367F4628DE3687ED6F937DD9F5BD</cp:keywords>
  <cp:lastModifiedBy>Sarah Moffat</cp:lastModifiedBy>
  <cp:revision>11</cp:revision>
  <dcterms:modified xsi:type="dcterms:W3CDTF">2025-09-11T18:08:54Z</dcterms:modified>
</cp:coreProperties>
</file>