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7" r:id="rId3"/>
    <p:sldId id="258" r:id="rId4"/>
    <p:sldId id="259" r:id="rId5"/>
    <p:sldId id="261" r:id="rId6"/>
    <p:sldId id="262" r:id="rId7"/>
    <p:sldId id="264" r:id="rId8"/>
    <p:sldId id="270" r:id="rId9"/>
    <p:sldId id="267" r:id="rId10"/>
    <p:sldId id="271" r:id="rId11"/>
    <p:sldId id="268" r:id="rId12"/>
    <p:sldId id="269"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8ABE"/>
    <a:srgbClr val="02A1FF"/>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EFEFEF"/>
          </a:solidFill>
        </a:fill>
      </a:tcStyle>
    </a:wholeTbl>
    <a:band2H>
      <a:tcTxStyle/>
      <a:tcStyle>
        <a:tcBdr/>
        <a:fill>
          <a:solidFill>
            <a:srgbClr val="F7F7F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firstRow>
  </a:tblStyle>
  <a:tblStyle styleId="{EEE7283C-3CF3-47DC-8721-378D4A62B228}"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BCBCC"/>
          </a:solidFill>
        </a:fill>
      </a:tcStyle>
    </a:wholeTbl>
    <a:band2H>
      <a:tcTxStyle/>
      <a:tcStyle>
        <a:tcBdr/>
        <a:fill>
          <a:solidFill>
            <a:srgbClr val="E7E7E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firstRow>
  </a:tblStyle>
  <a:tblStyle styleId="{CF821DB8-F4EB-4A41-A1BA-3FCAFE7338EE}" styleName="">
    <a:tblBg/>
    <a:wholeTbl>
      <a:tcTxStyle b="off" i="off">
        <a:fontRef idx="major">
          <a:srgbClr val="282A33"/>
        </a:fontRef>
        <a:srgbClr val="282A33"/>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chemeClr val="accent4">
              <a:hueOff val="-7200000"/>
              <a:satOff val="-100001"/>
            </a:schemeClr>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282A33"/>
        </a:fontRef>
        <a:srgbClr val="282A33"/>
      </a:tcTxStyle>
      <a:tcStyle>
        <a:tcBdr>
          <a:left>
            <a:ln w="12700" cap="flat">
              <a:noFill/>
              <a:miter lim="400000"/>
            </a:ln>
          </a:left>
          <a:right>
            <a:ln w="12700" cap="flat">
              <a:noFill/>
              <a:miter lim="400000"/>
            </a:ln>
          </a:right>
          <a:top>
            <a:ln w="50800" cap="flat">
              <a:solidFill>
                <a:srgbClr val="282A33"/>
              </a:solidFill>
              <a:prstDash val="solid"/>
              <a:round/>
            </a:ln>
          </a:top>
          <a:bottom>
            <a:ln w="25400" cap="flat">
              <a:solidFill>
                <a:srgbClr val="282A33"/>
              </a:solidFill>
              <a:prstDash val="solid"/>
              <a:round/>
            </a:ln>
          </a:bottom>
          <a:insideH>
            <a:ln w="12700" cap="flat">
              <a:noFill/>
              <a:miter lim="400000"/>
            </a:ln>
          </a:insideH>
          <a:insideV>
            <a:ln w="12700" cap="flat">
              <a:noFill/>
              <a:miter lim="400000"/>
            </a:ln>
          </a:insideV>
        </a:tcBdr>
        <a:fill>
          <a:solidFill>
            <a:schemeClr val="accent4">
              <a:hueOff val="-7200000"/>
              <a:satOff val="-100001"/>
            </a:schemeClr>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noFill/>
              <a:miter lim="400000"/>
            </a:ln>
          </a:left>
          <a:right>
            <a:ln w="12700" cap="flat">
              <a:noFill/>
              <a:miter lim="400000"/>
            </a:ln>
          </a:right>
          <a:top>
            <a:ln w="25400" cap="flat">
              <a:solidFill>
                <a:srgbClr val="282A33"/>
              </a:solidFill>
              <a:prstDash val="solid"/>
              <a:round/>
            </a:ln>
          </a:top>
          <a:bottom>
            <a:ln w="25400" cap="flat">
              <a:solidFill>
                <a:srgbClr val="282A33"/>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BCBCC"/>
          </a:solidFill>
        </a:fill>
      </a:tcStyle>
    </a:wholeTbl>
    <a:band2H>
      <a:tcTxStyle/>
      <a:tcStyle>
        <a:tcBdr/>
        <a:fill>
          <a:solidFill>
            <a:srgbClr val="E7E7E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firstRow>
  </a:tblStyle>
  <a:tblStyle styleId="{2708684C-4D16-4618-839F-0558EEFCDFE6}" styleName="">
    <a:tblBg/>
    <a:wholeTbl>
      <a:tcTxStyle b="off"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solidFill>
            <a:srgbClr val="282A33">
              <a:alpha val="20000"/>
            </a:srgbClr>
          </a:solidFill>
        </a:fill>
      </a:tcStyle>
    </a:wholeTbl>
    <a:band2H>
      <a:tcTxStyle/>
      <a:tcStyle>
        <a:tcBdr/>
        <a:fill>
          <a:solidFill>
            <a:schemeClr val="accent4">
              <a:hueOff val="-7200000"/>
              <a:satOff val="-100001"/>
            </a:schemeClr>
          </a:solidFill>
        </a:fill>
      </a:tcStyle>
    </a:band2H>
    <a:firstCol>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solidFill>
            <a:srgbClr val="282A33">
              <a:alpha val="20000"/>
            </a:srgbClr>
          </a:solidFill>
        </a:fill>
      </a:tcStyle>
    </a:firstCol>
    <a:lastRow>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508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noFill/>
        </a:fill>
      </a:tcStyle>
    </a:lastRow>
    <a:firstRow>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254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76"/>
    <p:restoredTop sz="95089"/>
  </p:normalViewPr>
  <p:slideViewPr>
    <p:cSldViewPr snapToGrid="0" snapToObjects="1">
      <p:cViewPr varScale="1">
        <p:scale>
          <a:sx n="150" d="100"/>
          <a:sy n="150" d="100"/>
        </p:scale>
        <p:origin x="192" y="1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solidFill>
          <a:srgbClr val="282A33"/>
        </a:solidFill>
        <a:latin typeface="+mj-lt"/>
        <a:ea typeface="+mj-ea"/>
        <a:cs typeface="+mj-cs"/>
        <a:sym typeface="Calibri"/>
      </a:defRPr>
    </a:lvl1pPr>
    <a:lvl2pPr indent="228600" latinLnBrk="0">
      <a:defRPr sz="1200">
        <a:solidFill>
          <a:srgbClr val="282A33"/>
        </a:solidFill>
        <a:latin typeface="+mj-lt"/>
        <a:ea typeface="+mj-ea"/>
        <a:cs typeface="+mj-cs"/>
        <a:sym typeface="Calibri"/>
      </a:defRPr>
    </a:lvl2pPr>
    <a:lvl3pPr indent="457200" latinLnBrk="0">
      <a:defRPr sz="1200">
        <a:solidFill>
          <a:srgbClr val="282A33"/>
        </a:solidFill>
        <a:latin typeface="+mj-lt"/>
        <a:ea typeface="+mj-ea"/>
        <a:cs typeface="+mj-cs"/>
        <a:sym typeface="Calibri"/>
      </a:defRPr>
    </a:lvl3pPr>
    <a:lvl4pPr indent="685800" latinLnBrk="0">
      <a:defRPr sz="1200">
        <a:solidFill>
          <a:srgbClr val="282A33"/>
        </a:solidFill>
        <a:latin typeface="+mj-lt"/>
        <a:ea typeface="+mj-ea"/>
        <a:cs typeface="+mj-cs"/>
        <a:sym typeface="Calibri"/>
      </a:defRPr>
    </a:lvl4pPr>
    <a:lvl5pPr indent="914400" latinLnBrk="0">
      <a:defRPr sz="1200">
        <a:solidFill>
          <a:srgbClr val="282A33"/>
        </a:solidFill>
        <a:latin typeface="+mj-lt"/>
        <a:ea typeface="+mj-ea"/>
        <a:cs typeface="+mj-cs"/>
        <a:sym typeface="Calibri"/>
      </a:defRPr>
    </a:lvl5pPr>
    <a:lvl6pPr indent="1143000" latinLnBrk="0">
      <a:defRPr sz="1200">
        <a:solidFill>
          <a:srgbClr val="282A33"/>
        </a:solidFill>
        <a:latin typeface="+mj-lt"/>
        <a:ea typeface="+mj-ea"/>
        <a:cs typeface="+mj-cs"/>
        <a:sym typeface="Calibri"/>
      </a:defRPr>
    </a:lvl6pPr>
    <a:lvl7pPr indent="1371600" latinLnBrk="0">
      <a:defRPr sz="1200">
        <a:solidFill>
          <a:srgbClr val="282A33"/>
        </a:solidFill>
        <a:latin typeface="+mj-lt"/>
        <a:ea typeface="+mj-ea"/>
        <a:cs typeface="+mj-cs"/>
        <a:sym typeface="Calibri"/>
      </a:defRPr>
    </a:lvl7pPr>
    <a:lvl8pPr indent="1600200" latinLnBrk="0">
      <a:defRPr sz="1200">
        <a:solidFill>
          <a:srgbClr val="282A33"/>
        </a:solidFill>
        <a:latin typeface="+mj-lt"/>
        <a:ea typeface="+mj-ea"/>
        <a:cs typeface="+mj-cs"/>
        <a:sym typeface="Calibri"/>
      </a:defRPr>
    </a:lvl8pPr>
    <a:lvl9pPr indent="1828800" latinLnBrk="0">
      <a:defRPr sz="1200">
        <a:solidFill>
          <a:srgbClr val="282A33"/>
        </a:solidFill>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Introduce yourself to the class and explain a little bit about your role.</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Go over a typical day in your position and what</a:t>
            </a:r>
          </a:p>
          <a:p>
            <a:r>
              <a:rPr lang="en-US" i="0" dirty="0">
                <a:solidFill>
                  <a:srgbClr val="282B33"/>
                </a:solidFill>
                <a:effectLst/>
                <a:latin typeface="Helvetica" pitchFamily="2" charset="0"/>
              </a:rPr>
              <a:t>products or services your institution offers.</a:t>
            </a:r>
          </a:p>
          <a:p>
            <a:r>
              <a:rPr lang="en-US" i="0" dirty="0">
                <a:solidFill>
                  <a:srgbClr val="282B33"/>
                </a:solidFill>
                <a:effectLst/>
                <a:latin typeface="Helvetica" pitchFamily="2" charset="0"/>
              </a:rPr>
              <a:t>• Explain why you sponsor Banzai.</a:t>
            </a:r>
          </a:p>
          <a:p>
            <a:r>
              <a:rPr lang="en-US" i="0" dirty="0">
                <a:solidFill>
                  <a:srgbClr val="282B33"/>
                </a:solidFill>
                <a:effectLst/>
                <a:latin typeface="Helvetica" pitchFamily="2" charset="0"/>
              </a:rPr>
              <a:t>• Feel free to invite the class to ask questions about</a:t>
            </a:r>
          </a:p>
          <a:p>
            <a:r>
              <a:rPr lang="en-US" i="0" dirty="0">
                <a:solidFill>
                  <a:srgbClr val="282B33"/>
                </a:solidFill>
                <a:effectLst/>
                <a:latin typeface="Helvetica" pitchFamily="2" charset="0"/>
              </a:rPr>
              <a:t>you, your role, your financial institution, etc.</a:t>
            </a:r>
          </a:p>
          <a:p>
            <a:endParaRPr lang="en-US" dirty="0"/>
          </a:p>
        </p:txBody>
      </p:sp>
    </p:spTree>
    <p:extLst>
      <p:ext uri="{BB962C8B-B14F-4D97-AF65-F5344CB8AC3E}">
        <p14:creationId xmlns:p14="http://schemas.microsoft.com/office/powerpoint/2010/main" val="1197079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Understanding how taxes work is important and all of you will be expected to start practicing it the minute you get hired for your first job. As long as you prepare for that day now, you’ll be one step ahead in your finances.</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Ask if you can answer any questions.</a:t>
            </a:r>
          </a:p>
          <a:p>
            <a:r>
              <a:rPr lang="en-US" i="0" dirty="0">
                <a:solidFill>
                  <a:srgbClr val="282B33"/>
                </a:solidFill>
                <a:effectLst/>
                <a:latin typeface="Helvetica" pitchFamily="2" charset="0"/>
              </a:rPr>
              <a:t>*This is a great opportunity to ask the audience to fill out the handout provided in this file</a:t>
            </a:r>
          </a:p>
          <a:p>
            <a:endParaRPr lang="en-US" dirty="0"/>
          </a:p>
        </p:txBody>
      </p:sp>
    </p:spTree>
    <p:extLst>
      <p:ext uri="{BB962C8B-B14F-4D97-AF65-F5344CB8AC3E}">
        <p14:creationId xmlns:p14="http://schemas.microsoft.com/office/powerpoint/2010/main" val="440161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 Introduce the topic briefly. Ask the students how much they understand about taxes and how they work. Tell them that taxes are mandatory fees that individuals and companies need to pay the government. Explain that there are different types</a:t>
            </a:r>
          </a:p>
          <a:p>
            <a:r>
              <a:rPr lang="en-US" i="0" dirty="0">
                <a:solidFill>
                  <a:srgbClr val="282B33"/>
                </a:solidFill>
                <a:effectLst/>
                <a:latin typeface="Helvetica" pitchFamily="2" charset="0"/>
              </a:rPr>
              <a:t>of taxes including income tax, property tax, sales tax, etc., but that you’ll be focusing on income tax.</a:t>
            </a:r>
          </a:p>
          <a:p>
            <a:endParaRPr lang="en-US" dirty="0"/>
          </a:p>
        </p:txBody>
      </p:sp>
    </p:spTree>
    <p:extLst>
      <p:ext uri="{BB962C8B-B14F-4D97-AF65-F5344CB8AC3E}">
        <p14:creationId xmlns:p14="http://schemas.microsoft.com/office/powerpoint/2010/main" val="217789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1" dirty="0">
                <a:solidFill>
                  <a:srgbClr val="282B33"/>
                </a:solidFill>
                <a:effectLst/>
                <a:latin typeface="Helvetica" pitchFamily="2" charset="0"/>
              </a:rPr>
              <a:t>This slide serves as a table of contents that</a:t>
            </a:r>
            <a:r>
              <a:rPr lang="en-US" i="0" dirty="0">
                <a:solidFill>
                  <a:srgbClr val="282B33"/>
                </a:solidFill>
                <a:effectLst/>
                <a:latin typeface="Helvetica" pitchFamily="2" charset="0"/>
              </a:rPr>
              <a:t> </a:t>
            </a:r>
            <a:r>
              <a:rPr lang="en-US" i="1" dirty="0">
                <a:solidFill>
                  <a:srgbClr val="282B33"/>
                </a:solidFill>
                <a:effectLst/>
                <a:latin typeface="Helvetica" pitchFamily="2" charset="0"/>
              </a:rPr>
              <a:t>introduces the presentation. These are the specific</a:t>
            </a:r>
            <a:r>
              <a:rPr lang="en-US" i="0" dirty="0">
                <a:solidFill>
                  <a:srgbClr val="282B33"/>
                </a:solidFill>
                <a:effectLst/>
                <a:latin typeface="Helvetica" pitchFamily="2" charset="0"/>
              </a:rPr>
              <a:t> </a:t>
            </a:r>
            <a:r>
              <a:rPr lang="en-US" i="1" dirty="0">
                <a:solidFill>
                  <a:srgbClr val="282B33"/>
                </a:solidFill>
                <a:effectLst/>
                <a:latin typeface="Helvetica" pitchFamily="2" charset="0"/>
              </a:rPr>
              <a:t>topics you’ll cover in the order you’ll present them</a:t>
            </a:r>
            <a:r>
              <a:rPr lang="en-US" i="0" dirty="0">
                <a:solidFill>
                  <a:srgbClr val="282B33"/>
                </a:solidFill>
                <a:effectLst/>
                <a:latin typeface="Helvetica" pitchFamily="2" charset="0"/>
              </a:rPr>
              <a:t> </a:t>
            </a:r>
            <a:r>
              <a:rPr lang="en-US" i="1" dirty="0">
                <a:solidFill>
                  <a:srgbClr val="282B33"/>
                </a:solidFill>
                <a:effectLst/>
                <a:latin typeface="Helvetica" pitchFamily="2" charset="0"/>
              </a:rPr>
              <a:t>in.</a:t>
            </a:r>
            <a:endParaRPr lang="en-US" dirty="0">
              <a:solidFill>
                <a:srgbClr val="282B33"/>
              </a:solidFill>
              <a:effectLst/>
              <a:latin typeface="Helvetica" pitchFamily="2" charset="0"/>
            </a:endParaRPr>
          </a:p>
          <a:p>
            <a:endParaRPr lang="en-US" dirty="0"/>
          </a:p>
        </p:txBody>
      </p:sp>
    </p:spTree>
    <p:extLst>
      <p:ext uri="{BB962C8B-B14F-4D97-AF65-F5344CB8AC3E}">
        <p14:creationId xmlns:p14="http://schemas.microsoft.com/office/powerpoint/2010/main" val="1210305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Explain that an income tax is a fee collected by the government based on the dollar amount that a business or individual earns.</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A tax is taken at both the federal and state levels, but there is only one filing process for both.</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Federal tax rates are generally higher than state tax rates, but state taxes could include more opportunities to deduct or subtract from the amount a taxpayer owes to given different circumstances. </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For example, tax credits are given to some state residents based on whether or not they’ve purchased solar panels or other eco-friendly products.</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Large purchases such as purchasing a home are also tied to reducing the amount you owe in tax.</a:t>
            </a:r>
          </a:p>
          <a:p>
            <a:endParaRPr lang="en-US" dirty="0"/>
          </a:p>
        </p:txBody>
      </p:sp>
    </p:spTree>
    <p:extLst>
      <p:ext uri="{BB962C8B-B14F-4D97-AF65-F5344CB8AC3E}">
        <p14:creationId xmlns:p14="http://schemas.microsoft.com/office/powerpoint/2010/main" val="4070401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Explain to the students that tax brackets can differ based on the tax year, the year you’re filing taxes for, or your tax status—whether you’re single, married, have a family, etc.</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A tax status is a category that taxpayers choose to file as based on their familial or economic situation. There are four main tax statuses: single, head of household, married filing jointly or qualifying widow, or married filing separately.</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Tax brackets break up income into various chunks. Each chunk is taxed at a specific rate. A person falls into one or more tax brackets based on their tax status and how much money they make. For example, a single person that makes $0-$10,275 a year would pay 10% of that income to the federal government because they fall into only one tax bracket.</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Explain that not everyone will pay just one percentage of their income on taxes, some could pay multiple. A marginal tax rate is defined as the percentage a taxpayer paid on their last tax dollar. Let’s say the first tax bracket of 10% gets cut off at $10,275, someone who makes $14,000 a year will only pay 10% of the first $10,275 they make. After subtracting that amount from their overall income, that taxpayer is left with the marginal tax rate of 12% for the remaining 3,725 owed.</a:t>
            </a:r>
          </a:p>
          <a:p>
            <a:endParaRPr lang="en-US" dirty="0"/>
          </a:p>
        </p:txBody>
      </p:sp>
    </p:spTree>
    <p:extLst>
      <p:ext uri="{BB962C8B-B14F-4D97-AF65-F5344CB8AC3E}">
        <p14:creationId xmlns:p14="http://schemas.microsoft.com/office/powerpoint/2010/main" val="1012755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Explain to the class that all U.S. citizens are required to pay income taxes, so long as they fit the requirements established by the IRS. Generally, those requirements are that citizens be a certain age and make a minimum amount of money.</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The W4 is a form that every employed individual is required to fill out at the start of any new job. This form declares your status and the number of dependents you have so that your place of employment can predict how much they’ll need to</a:t>
            </a:r>
          </a:p>
          <a:p>
            <a:r>
              <a:rPr lang="en-US" i="0" dirty="0">
                <a:solidFill>
                  <a:srgbClr val="282B33"/>
                </a:solidFill>
                <a:effectLst/>
                <a:latin typeface="Helvetica" pitchFamily="2" charset="0"/>
              </a:rPr>
              <a:t>withhold from each paycheck. This money is put toward what you will owe in taxes, meaning you will</a:t>
            </a:r>
          </a:p>
          <a:p>
            <a:r>
              <a:rPr lang="en-US" i="0" dirty="0">
                <a:solidFill>
                  <a:srgbClr val="282B33"/>
                </a:solidFill>
                <a:effectLst/>
                <a:latin typeface="Helvetica" pitchFamily="2" charset="0"/>
              </a:rPr>
              <a:t>either get a refund if they withheld too much or need to pay extra if they didn’t withhold enough.</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The W2 is a form that everyone should receive either in December or January of each year</a:t>
            </a:r>
          </a:p>
          <a:p>
            <a:r>
              <a:rPr lang="en-US" i="0" dirty="0">
                <a:solidFill>
                  <a:srgbClr val="282B33"/>
                </a:solidFill>
                <a:effectLst/>
                <a:latin typeface="Helvetica" pitchFamily="2" charset="0"/>
              </a:rPr>
              <a:t>that declares how much an employee made and the amount of taxes that have been withheld</a:t>
            </a:r>
          </a:p>
          <a:p>
            <a:r>
              <a:rPr lang="en-US" i="0" dirty="0">
                <a:solidFill>
                  <a:srgbClr val="282B33"/>
                </a:solidFill>
                <a:effectLst/>
                <a:latin typeface="Helvetica" pitchFamily="2" charset="0"/>
              </a:rPr>
              <a:t>throughout the year. The W2 form is used when filing taxes.</a:t>
            </a:r>
          </a:p>
          <a:p>
            <a:endParaRPr lang="en-US" dirty="0"/>
          </a:p>
        </p:txBody>
      </p:sp>
    </p:spTree>
    <p:extLst>
      <p:ext uri="{BB962C8B-B14F-4D97-AF65-F5344CB8AC3E}">
        <p14:creationId xmlns:p14="http://schemas.microsoft.com/office/powerpoint/2010/main" val="2515239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The federal taxes you pay are used by the government to invest in the country and to provide goods and services for the benefit of the American people. The biggest categories of expenditures are: major health programs, such as Medicare and Medicaid and social security.</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Medicare: Medicare is a federal health program that applies to individuals 65 or older and those who have qualifying disabilities.</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Medicaid: Medicaid supports eligible low-income adults, children, and families by giving them</a:t>
            </a:r>
          </a:p>
          <a:p>
            <a:r>
              <a:rPr lang="en-US" i="0" dirty="0">
                <a:solidFill>
                  <a:srgbClr val="282B33"/>
                </a:solidFill>
                <a:effectLst/>
                <a:latin typeface="Helvetica" pitchFamily="2" charset="0"/>
              </a:rPr>
              <a:t>access to health coverage.</a:t>
            </a:r>
          </a:p>
          <a:p>
            <a:endParaRPr lang="en-US" dirty="0"/>
          </a:p>
        </p:txBody>
      </p:sp>
    </p:spTree>
    <p:extLst>
      <p:ext uri="{BB962C8B-B14F-4D97-AF65-F5344CB8AC3E}">
        <p14:creationId xmlns:p14="http://schemas.microsoft.com/office/powerpoint/2010/main" val="4273112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Explain that the IRS issues a date that taxpayers can start filing their tax return in January. This date differs</a:t>
            </a:r>
          </a:p>
          <a:p>
            <a:r>
              <a:rPr lang="en-US" i="0" dirty="0">
                <a:solidFill>
                  <a:srgbClr val="282B33"/>
                </a:solidFill>
                <a:effectLst/>
                <a:latin typeface="Helvetica" pitchFamily="2" charset="0"/>
              </a:rPr>
              <a:t>year to year.</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April 15th (Tax Deadline) is the normal tax filing deadline. If the fifteenth lands on a weekend or holiday, it’s typically delayed until the following business day.</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October 15th is the Tax Extension Deadline. In order to get an extension on tax filing, a person would need to complete and mail in a form—the 4868 form or the Application for Automatic Extension of Time To File U.S. Individual Income Tax Return. No extensions can be processed after the first tax deadline in April, so it’s important to get the application submitted early.</a:t>
            </a:r>
          </a:p>
          <a:p>
            <a:endParaRPr lang="en-US" dirty="0"/>
          </a:p>
        </p:txBody>
      </p:sp>
    </p:spTree>
    <p:extLst>
      <p:ext uri="{BB962C8B-B14F-4D97-AF65-F5344CB8AC3E}">
        <p14:creationId xmlns:p14="http://schemas.microsoft.com/office/powerpoint/2010/main" val="2468720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i="0" dirty="0">
                <a:solidFill>
                  <a:srgbClr val="282B33"/>
                </a:solidFill>
                <a:effectLst/>
                <a:latin typeface="Helvetica" pitchFamily="2" charset="0"/>
              </a:rPr>
              <a:t>Your Tax Return Pregame is a Banzai Coach that walks users through different aspects of taxes. It can take anywhere from 2-10 minutes to finish and gives the class a good definition of important tax terms like filing statuses, deductions, etc.</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Depending on how the presentation goes, you may want to give the class something to interact with. The Federal Income Tax Calculator is a good way to demonstrate how much tax is taken out of different income brackets. Pull up the Federal Income Tax Calculator and let students take turns directing you which income to put in.</a:t>
            </a:r>
          </a:p>
          <a:p>
            <a:endParaRPr lang="en-US" i="0" dirty="0">
              <a:solidFill>
                <a:srgbClr val="282B33"/>
              </a:solidFill>
              <a:effectLst/>
              <a:latin typeface="Helvetica" pitchFamily="2" charset="0"/>
            </a:endParaRPr>
          </a:p>
          <a:p>
            <a:r>
              <a:rPr lang="en-US" i="0" dirty="0">
                <a:solidFill>
                  <a:srgbClr val="282B33"/>
                </a:solidFill>
                <a:effectLst/>
                <a:latin typeface="Helvetica" pitchFamily="2" charset="0"/>
              </a:rPr>
              <a:t>• Help students prepare for their first job by passing out the How to Fill Out a W4 worksheet and</a:t>
            </a:r>
          </a:p>
          <a:p>
            <a:r>
              <a:rPr lang="en-US" i="0" dirty="0">
                <a:solidFill>
                  <a:srgbClr val="282B33"/>
                </a:solidFill>
                <a:effectLst/>
                <a:latin typeface="Helvetica" pitchFamily="2" charset="0"/>
              </a:rPr>
              <a:t>helping them complete it. Be there to answer any questions about the seemingly complicated W4</a:t>
            </a:r>
          </a:p>
          <a:p>
            <a:r>
              <a:rPr lang="en-US" i="0" dirty="0">
                <a:solidFill>
                  <a:srgbClr val="282B33"/>
                </a:solidFill>
                <a:effectLst/>
                <a:latin typeface="Helvetica" pitchFamily="2" charset="0"/>
              </a:rPr>
              <a:t>form. (You could use this in conjunction with Slide 6).</a:t>
            </a:r>
          </a:p>
          <a:p>
            <a:endParaRPr lang="en-US" dirty="0"/>
          </a:p>
        </p:txBody>
      </p:sp>
    </p:spTree>
    <p:extLst>
      <p:ext uri="{BB962C8B-B14F-4D97-AF65-F5344CB8AC3E}">
        <p14:creationId xmlns:p14="http://schemas.microsoft.com/office/powerpoint/2010/main" val="1599059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B8B8D"/>
                </a:solidFill>
              </a:defRPr>
            </a:lvl1pPr>
            <a:lvl2pPr marL="0" indent="457200">
              <a:buSzTx/>
              <a:buFontTx/>
              <a:buNone/>
              <a:defRPr sz="2400">
                <a:solidFill>
                  <a:srgbClr val="8B8B8D"/>
                </a:solidFill>
              </a:defRPr>
            </a:lvl2pPr>
            <a:lvl3pPr marL="0" indent="914400">
              <a:buSzTx/>
              <a:buFontTx/>
              <a:buNone/>
              <a:defRPr sz="2400">
                <a:solidFill>
                  <a:srgbClr val="8B8B8D"/>
                </a:solidFill>
              </a:defRPr>
            </a:lvl3pPr>
            <a:lvl4pPr marL="0" indent="1371600">
              <a:buSzTx/>
              <a:buFontTx/>
              <a:buNone/>
              <a:defRPr sz="2400">
                <a:solidFill>
                  <a:srgbClr val="8B8B8D"/>
                </a:solidFill>
              </a:defRPr>
            </a:lvl4pPr>
            <a:lvl5pPr marL="0" indent="1828800">
              <a:buSzTx/>
              <a:buFontTx/>
              <a:buNone/>
              <a:defRPr sz="2400">
                <a:solidFill>
                  <a:srgbClr val="8B8B8D"/>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dirty="0"/>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hueOff val="-7200000"/>
            <a:satOff val="-100001"/>
          </a:schemeClr>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B8B8D"/>
                </a:solidFill>
              </a:defRPr>
            </a:lvl1pPr>
          </a:lstStyle>
          <a:p>
            <a:fld id="{86CB4B4D-7CA3-9044-876B-883B54F8677D}" type="slidenum">
              <a:r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Lorem Ipsum Subtitle"/>
          <p:cNvSpPr txBox="1">
            <a:spLocks noGrp="1"/>
          </p:cNvSpPr>
          <p:nvPr>
            <p:ph type="subTitle" sz="quarter" idx="1"/>
          </p:nvPr>
        </p:nvSpPr>
        <p:spPr>
          <a:xfrm>
            <a:off x="555748" y="5980651"/>
            <a:ext cx="9144001" cy="1655762"/>
          </a:xfrm>
          <a:prstGeom prst="rect">
            <a:avLst/>
          </a:prstGeom>
        </p:spPr>
        <p:txBody>
          <a:bodyPr>
            <a:normAutofit/>
          </a:bodyPr>
          <a:lstStyle>
            <a:lvl1pPr algn="l">
              <a:defRPr sz="3600">
                <a:solidFill>
                  <a:schemeClr val="accent1"/>
                </a:solidFill>
                <a:latin typeface="Avenir Light"/>
                <a:ea typeface="Avenir Light"/>
                <a:cs typeface="Avenir Light"/>
                <a:sym typeface="Avenir Light"/>
              </a:defRPr>
            </a:lvl1pPr>
          </a:lstStyle>
          <a:p>
            <a:r>
              <a:rPr sz="2400" dirty="0">
                <a:solidFill>
                  <a:schemeClr val="tx1"/>
                </a:solidFill>
              </a:rPr>
              <a:t>Ages 13-18</a:t>
            </a:r>
          </a:p>
        </p:txBody>
      </p:sp>
      <p:sp>
        <p:nvSpPr>
          <p:cNvPr id="96" name="Title 1"/>
          <p:cNvSpPr txBox="1"/>
          <p:nvPr/>
        </p:nvSpPr>
        <p:spPr>
          <a:xfrm>
            <a:off x="560172" y="3707351"/>
            <a:ext cx="10968681" cy="2387601"/>
          </a:xfrm>
          <a:prstGeom prst="rect">
            <a:avLst/>
          </a:prstGeom>
          <a:ln w="12700">
            <a:no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6000">
                <a:solidFill>
                  <a:schemeClr val="accent1"/>
                </a:solidFill>
                <a:latin typeface="Avenir Black"/>
                <a:ea typeface="Avenir Black"/>
                <a:cs typeface="Avenir Black"/>
                <a:sym typeface="Avenir Black"/>
              </a:defRPr>
            </a:lvl1pPr>
          </a:lstStyle>
          <a:p>
            <a:r>
              <a:rPr lang="en-US" sz="5600" dirty="0">
                <a:solidFill>
                  <a:schemeClr val="tx1"/>
                </a:solidFill>
              </a:rPr>
              <a:t>Taxes</a:t>
            </a:r>
          </a:p>
        </p:txBody>
      </p:sp>
      <p:pic>
        <p:nvPicPr>
          <p:cNvPr id="9" name="Picture 8" descr="A picture containing text&#10;&#10;Description automatically generated">
            <a:extLst>
              <a:ext uri="{FF2B5EF4-FFF2-40B4-BE49-F238E27FC236}">
                <a16:creationId xmlns:a16="http://schemas.microsoft.com/office/drawing/2014/main" id="{A564E249-5C28-A4A5-7366-A8044E6FE4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614"/>
            <a:ext cx="12192000" cy="4775200"/>
          </a:xfrm>
          <a:prstGeom prst="rect">
            <a:avLst/>
          </a:prstGeom>
        </p:spPr>
      </p:pic>
      <p:grpSp>
        <p:nvGrpSpPr>
          <p:cNvPr id="2" name="Group 1">
            <a:extLst>
              <a:ext uri="{FF2B5EF4-FFF2-40B4-BE49-F238E27FC236}">
                <a16:creationId xmlns:a16="http://schemas.microsoft.com/office/drawing/2014/main" id="{A70206B1-F43F-30EC-7DB4-77A15A5B4BC8}"/>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866AE693-8133-8DED-D9EC-0026B9B0D8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DFEFF7DC-72A8-FB05-AA30-A2186AC4221F}"/>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618372C1-14D6-A6BC-DD7E-BC9436674E7B}"/>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Resources</a:t>
            </a:r>
            <a:endParaRPr dirty="0">
              <a:solidFill>
                <a:schemeClr val="tx1"/>
              </a:solidFill>
            </a:endParaRPr>
          </a:p>
        </p:txBody>
      </p:sp>
      <p:sp>
        <p:nvSpPr>
          <p:cNvPr id="145"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Coach: Your Tax Return Pre-Game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Calculator: Federal Income Tax Calculator</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Handout: Income Taxes</a:t>
            </a:r>
          </a:p>
        </p:txBody>
      </p:sp>
      <p:grpSp>
        <p:nvGrpSpPr>
          <p:cNvPr id="2" name="Group 1">
            <a:extLst>
              <a:ext uri="{FF2B5EF4-FFF2-40B4-BE49-F238E27FC236}">
                <a16:creationId xmlns:a16="http://schemas.microsoft.com/office/drawing/2014/main" id="{DC981CD9-44B8-75F3-F7BA-5744AB92A304}"/>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921E0A5C-7160-23C7-1288-133655BD0A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1BA95268-209F-79A6-59EB-71AA307142C4}"/>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84A43DB8-A37D-0CA7-603F-7108EC6FE055}"/>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78473265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Conclusion</a:t>
            </a:r>
            <a:endParaRPr dirty="0">
              <a:solidFill>
                <a:schemeClr val="tx1"/>
              </a:solidFill>
            </a:endParaRPr>
          </a:p>
        </p:txBody>
      </p:sp>
      <p:sp>
        <p:nvSpPr>
          <p:cNvPr id="149" name="Lorem Ipsum Subtitle"/>
          <p:cNvSpPr txBox="1">
            <a:spLocks noGrp="1"/>
          </p:cNvSpPr>
          <p:nvPr>
            <p:ph type="subTitle" idx="1"/>
          </p:nvPr>
        </p:nvSpPr>
        <p:spPr>
          <a:xfrm>
            <a:off x="663146" y="3412818"/>
            <a:ext cx="10762733" cy="2109442"/>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Define tax statuses and brackets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Fill out tax forms like the W4</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Understand when and how to file</a:t>
            </a:r>
          </a:p>
        </p:txBody>
      </p:sp>
      <p:sp>
        <p:nvSpPr>
          <p:cNvPr id="2" name="Lorem Ipsum Subtitle">
            <a:extLst>
              <a:ext uri="{FF2B5EF4-FFF2-40B4-BE49-F238E27FC236}">
                <a16:creationId xmlns:a16="http://schemas.microsoft.com/office/drawing/2014/main" id="{B014E233-515D-4907-8030-B5A3ADDF30F8}"/>
              </a:ext>
            </a:extLst>
          </p:cNvPr>
          <p:cNvSpPr txBox="1">
            <a:spLocks/>
          </p:cNvSpPr>
          <p:nvPr/>
        </p:nvSpPr>
        <p:spPr>
          <a:xfrm>
            <a:off x="663146" y="1996390"/>
            <a:ext cx="10762733" cy="14188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marL="0" marR="0" indent="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1pPr>
            <a:lvl2pPr marL="0" marR="0" indent="4572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2pPr>
            <a:lvl3pPr marL="0" marR="0" indent="9144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3pPr>
            <a:lvl4pPr marL="0" marR="0" indent="13716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4pPr>
            <a:lvl5pPr marL="0" marR="0" indent="1828800" algn="ctr" defTabSz="914400" rtl="0" latinLnBrk="0">
              <a:lnSpc>
                <a:spcPct val="90000"/>
              </a:lnSpc>
              <a:spcBef>
                <a:spcPts val="1000"/>
              </a:spcBef>
              <a:spcAft>
                <a:spcPts val="0"/>
              </a:spcAft>
              <a:buClrTx/>
              <a:buSzTx/>
              <a:buFontTx/>
              <a:buNone/>
              <a:tabLst/>
              <a:defRPr sz="2400" b="0" i="0" u="none" strike="noStrike" cap="none" spc="0" baseline="0">
                <a:solidFill>
                  <a:srgbClr val="282A33"/>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9pPr>
          </a:lstStyle>
          <a:p>
            <a:pPr algn="l" hangingPunct="1">
              <a:lnSpc>
                <a:spcPct val="100000"/>
              </a:lnSpc>
              <a:buSzPct val="100000"/>
              <a:defRPr sz="3600">
                <a:solidFill>
                  <a:schemeClr val="accent2"/>
                </a:solidFill>
                <a:latin typeface="Avenir Light"/>
                <a:ea typeface="Avenir Light"/>
                <a:cs typeface="Avenir Light"/>
                <a:sym typeface="Avenir Light"/>
              </a:defRPr>
            </a:pPr>
            <a:r>
              <a:rPr lang="en-US" sz="3600" b="1" dirty="0">
                <a:solidFill>
                  <a:schemeClr val="accent2"/>
                </a:solidFill>
                <a:latin typeface="Avenir Light"/>
                <a:ea typeface="Avenir Light"/>
                <a:cs typeface="Avenir Light"/>
                <a:sym typeface="Avenir Light"/>
              </a:rPr>
              <a:t>Now that you understand what federal income taxes are, practice how to…</a:t>
            </a:r>
          </a:p>
        </p:txBody>
      </p:sp>
      <p:grpSp>
        <p:nvGrpSpPr>
          <p:cNvPr id="3" name="Group 2">
            <a:extLst>
              <a:ext uri="{FF2B5EF4-FFF2-40B4-BE49-F238E27FC236}">
                <a16:creationId xmlns:a16="http://schemas.microsoft.com/office/drawing/2014/main" id="{D7AEECF4-E924-0CBA-B58C-790C426410AC}"/>
              </a:ext>
            </a:extLst>
          </p:cNvPr>
          <p:cNvGrpSpPr/>
          <p:nvPr/>
        </p:nvGrpSpPr>
        <p:grpSpPr>
          <a:xfrm>
            <a:off x="8934428" y="6030157"/>
            <a:ext cx="2805751" cy="369330"/>
            <a:chOff x="8934428" y="6030157"/>
            <a:chExt cx="2805751" cy="369330"/>
          </a:xfrm>
        </p:grpSpPr>
        <p:pic>
          <p:nvPicPr>
            <p:cNvPr id="5" name="Picture 4" descr="A black and white logo&#10;&#10;Description automatically generated">
              <a:extLst>
                <a:ext uri="{FF2B5EF4-FFF2-40B4-BE49-F238E27FC236}">
                  <a16:creationId xmlns:a16="http://schemas.microsoft.com/office/drawing/2014/main" id="{40D4BBDF-E946-52B5-BB36-AD0F3FFB52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6" name="TextBox 5">
              <a:extLst>
                <a:ext uri="{FF2B5EF4-FFF2-40B4-BE49-F238E27FC236}">
                  <a16:creationId xmlns:a16="http://schemas.microsoft.com/office/drawing/2014/main" id="{CB80F181-941D-B6AE-AD38-36DF2DBC0AEE}"/>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7" name="Straight Connector 6">
              <a:extLst>
                <a:ext uri="{FF2B5EF4-FFF2-40B4-BE49-F238E27FC236}">
                  <a16:creationId xmlns:a16="http://schemas.microsoft.com/office/drawing/2014/main" id="{FED1DCAE-5D58-CB55-8253-8531C8C18E7C}"/>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itle 1"/>
          <p:cNvSpPr txBox="1"/>
          <p:nvPr/>
        </p:nvSpPr>
        <p:spPr>
          <a:xfrm>
            <a:off x="560172" y="4008362"/>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6000">
                <a:solidFill>
                  <a:schemeClr val="accent1"/>
                </a:solidFill>
                <a:latin typeface="Avenir Black"/>
                <a:ea typeface="Avenir Black"/>
                <a:cs typeface="Avenir Black"/>
                <a:sym typeface="Avenir Black"/>
              </a:defRPr>
            </a:lvl1pPr>
          </a:lstStyle>
          <a:p>
            <a:r>
              <a:rPr sz="5600" dirty="0">
                <a:solidFill>
                  <a:schemeClr val="tx1"/>
                </a:solidFill>
              </a:rPr>
              <a:t>Thank you!</a:t>
            </a:r>
          </a:p>
        </p:txBody>
      </p:sp>
      <p:sp>
        <p:nvSpPr>
          <p:cNvPr id="7" name="Rectangle 6">
            <a:extLst>
              <a:ext uri="{FF2B5EF4-FFF2-40B4-BE49-F238E27FC236}">
                <a16:creationId xmlns:a16="http://schemas.microsoft.com/office/drawing/2014/main" id="{4147DCC6-662B-6D59-5D1C-84138E33FA8D}"/>
              </a:ext>
            </a:extLst>
          </p:cNvPr>
          <p:cNvSpPr/>
          <p:nvPr/>
        </p:nvSpPr>
        <p:spPr>
          <a:xfrm>
            <a:off x="0" y="0"/>
            <a:ext cx="12192000" cy="4840941"/>
          </a:xfrm>
          <a:prstGeom prst="rect">
            <a:avLst/>
          </a:prstGeom>
          <a:solidFill>
            <a:srgbClr val="EFEFE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282A33"/>
              </a:solidFill>
              <a:effectLst/>
              <a:uFillTx/>
              <a:latin typeface="+mj-lt"/>
              <a:ea typeface="+mj-ea"/>
              <a:cs typeface="+mj-cs"/>
              <a:sym typeface="Calibri"/>
            </a:endParaRPr>
          </a:p>
        </p:txBody>
      </p:sp>
      <p:pic>
        <p:nvPicPr>
          <p:cNvPr id="5" name="Picture 4" descr="A picture containing text, vector graphics&#10;&#10;Description automatically generated">
            <a:extLst>
              <a:ext uri="{FF2B5EF4-FFF2-40B4-BE49-F238E27FC236}">
                <a16:creationId xmlns:a16="http://schemas.microsoft.com/office/drawing/2014/main" id="{AEE24C1C-FF58-EA56-04AF-E3E791EF01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6912" y="726141"/>
            <a:ext cx="7315200" cy="4114800"/>
          </a:xfrm>
          <a:prstGeom prst="rect">
            <a:avLst/>
          </a:prstGeom>
        </p:spPr>
      </p:pic>
      <p:grpSp>
        <p:nvGrpSpPr>
          <p:cNvPr id="2" name="Group 1">
            <a:extLst>
              <a:ext uri="{FF2B5EF4-FFF2-40B4-BE49-F238E27FC236}">
                <a16:creationId xmlns:a16="http://schemas.microsoft.com/office/drawing/2014/main" id="{A5E5E49A-720B-08CF-4ABA-05010F0093D5}"/>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BC9F0463-B11C-C1AB-086D-5BD57D1336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A4B1F713-A5B3-A122-FBA4-0A83328FADD1}"/>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8" name="Straight Connector 7">
              <a:extLst>
                <a:ext uri="{FF2B5EF4-FFF2-40B4-BE49-F238E27FC236}">
                  <a16:creationId xmlns:a16="http://schemas.microsoft.com/office/drawing/2014/main" id="{38952E2C-B0C2-81E5-56A2-2E858CB143BE}"/>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1"/>
          <p:cNvSpPr txBox="1">
            <a:spLocks noGrp="1"/>
          </p:cNvSpPr>
          <p:nvPr>
            <p:ph type="ctrTitle"/>
          </p:nvPr>
        </p:nvSpPr>
        <p:spPr>
          <a:xfrm>
            <a:off x="560172" y="765997"/>
            <a:ext cx="10968681" cy="1140413"/>
          </a:xfrm>
          <a:prstGeom prst="rect">
            <a:avLst/>
          </a:prstGeom>
        </p:spPr>
        <p:txBody>
          <a:bodyPr>
            <a:normAutofit/>
          </a:bodyPr>
          <a:lstStyle>
            <a:lvl1pPr algn="l" defTabSz="822959">
              <a:defRPr sz="6119">
                <a:solidFill>
                  <a:schemeClr val="accent5"/>
                </a:solidFill>
                <a:latin typeface="Avenir Black"/>
                <a:ea typeface="Avenir Black"/>
                <a:cs typeface="Avenir Black"/>
                <a:sym typeface="Avenir Black"/>
              </a:defRPr>
            </a:lvl1pPr>
          </a:lstStyle>
          <a:p>
            <a:r>
              <a:rPr sz="5400" dirty="0">
                <a:solidFill>
                  <a:schemeClr val="tx1"/>
                </a:solidFill>
              </a:rPr>
              <a:t>Sponsor Intro</a:t>
            </a:r>
          </a:p>
        </p:txBody>
      </p:sp>
      <p:sp>
        <p:nvSpPr>
          <p:cNvPr id="101" name="Lorem Ipsum Subtitle"/>
          <p:cNvSpPr txBox="1">
            <a:spLocks noGrp="1"/>
          </p:cNvSpPr>
          <p:nvPr>
            <p:ph type="subTitle" idx="1"/>
          </p:nvPr>
        </p:nvSpPr>
        <p:spPr>
          <a:xfrm>
            <a:off x="561547" y="2290630"/>
            <a:ext cx="10965931" cy="3086911"/>
          </a:xfrm>
          <a:prstGeom prst="rect">
            <a:avLst/>
          </a:prstGeom>
        </p:spPr>
        <p:txBody>
          <a:bodyPr/>
          <a:lstStyle/>
          <a:p>
            <a:pPr algn="l">
              <a:lnSpc>
                <a:spcPct val="150000"/>
              </a:lnSpc>
              <a:defRPr sz="3600">
                <a:solidFill>
                  <a:schemeClr val="accent2"/>
                </a:solidFill>
                <a:latin typeface="Avenir Light"/>
                <a:ea typeface="Avenir Light"/>
                <a:cs typeface="Avenir Light"/>
                <a:sym typeface="Avenir Light"/>
              </a:defRPr>
            </a:pPr>
            <a:r>
              <a:rPr dirty="0"/>
              <a:t>Hi, my name is </a:t>
            </a:r>
            <a:r>
              <a:rPr dirty="0">
                <a:latin typeface="Avenir Heavy"/>
                <a:ea typeface="Avenir Heavy"/>
                <a:cs typeface="Avenir Heavy"/>
                <a:sym typeface="Avenir Heavy"/>
              </a:rPr>
              <a:t>[YOUR NAME]</a:t>
            </a:r>
            <a:r>
              <a:rPr dirty="0"/>
              <a:t>.</a:t>
            </a:r>
          </a:p>
          <a:p>
            <a:pPr algn="l">
              <a:lnSpc>
                <a:spcPct val="120000"/>
              </a:lnSpc>
              <a:defRPr sz="3600">
                <a:solidFill>
                  <a:schemeClr val="accent2"/>
                </a:solidFill>
                <a:latin typeface="Avenir Light"/>
                <a:ea typeface="Avenir Light"/>
                <a:cs typeface="Avenir Light"/>
                <a:sym typeface="Avenir Light"/>
              </a:defRPr>
            </a:pPr>
            <a:r>
              <a:rPr dirty="0"/>
              <a:t>I work as </a:t>
            </a:r>
            <a:r>
              <a:rPr dirty="0">
                <a:latin typeface="Avenir Heavy"/>
                <a:ea typeface="Avenir Heavy"/>
                <a:cs typeface="Avenir Heavy"/>
                <a:sym typeface="Avenir Heavy"/>
              </a:rPr>
              <a:t>[JOB TITLE]</a:t>
            </a:r>
            <a:r>
              <a:rPr dirty="0"/>
              <a:t> at </a:t>
            </a:r>
            <a:r>
              <a:rPr dirty="0">
                <a:latin typeface="Avenir Heavy"/>
                <a:ea typeface="Avenir Heavy"/>
                <a:cs typeface="Avenir Heavy"/>
                <a:sym typeface="Avenir Heavy"/>
              </a:rPr>
              <a:t>[FINANCIAL INSTITUTION]</a:t>
            </a:r>
            <a:r>
              <a:rPr dirty="0"/>
              <a:t>.</a:t>
            </a:r>
          </a:p>
        </p:txBody>
      </p:sp>
      <p:grpSp>
        <p:nvGrpSpPr>
          <p:cNvPr id="5" name="Group 4">
            <a:extLst>
              <a:ext uri="{FF2B5EF4-FFF2-40B4-BE49-F238E27FC236}">
                <a16:creationId xmlns:a16="http://schemas.microsoft.com/office/drawing/2014/main" id="{91C99D0B-B570-81CF-9751-20A0F84931AD}"/>
              </a:ext>
            </a:extLst>
          </p:cNvPr>
          <p:cNvGrpSpPr/>
          <p:nvPr/>
        </p:nvGrpSpPr>
        <p:grpSpPr>
          <a:xfrm>
            <a:off x="8934428" y="6030157"/>
            <a:ext cx="2805751" cy="369330"/>
            <a:chOff x="8934428" y="6030157"/>
            <a:chExt cx="2805751" cy="369330"/>
          </a:xfrm>
        </p:grpSpPr>
        <p:pic>
          <p:nvPicPr>
            <p:cNvPr id="6" name="Picture 5" descr="A black and white logo&#10;&#10;Description automatically generated">
              <a:extLst>
                <a:ext uri="{FF2B5EF4-FFF2-40B4-BE49-F238E27FC236}">
                  <a16:creationId xmlns:a16="http://schemas.microsoft.com/office/drawing/2014/main" id="{7FC9C8DB-DC2F-C826-03FF-409F5FE590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7" name="TextBox 6">
              <a:extLst>
                <a:ext uri="{FF2B5EF4-FFF2-40B4-BE49-F238E27FC236}">
                  <a16:creationId xmlns:a16="http://schemas.microsoft.com/office/drawing/2014/main" id="{D37FDC51-3D47-468B-DA77-53F02B1EB507}"/>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8" name="Straight Connector 7">
              <a:extLst>
                <a:ext uri="{FF2B5EF4-FFF2-40B4-BE49-F238E27FC236}">
                  <a16:creationId xmlns:a16="http://schemas.microsoft.com/office/drawing/2014/main" id="{0F2506A4-6954-D8AB-BA17-C7DE0F009701}"/>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p:cNvSpPr/>
          <p:nvPr/>
        </p:nvSpPr>
        <p:spPr>
          <a:xfrm>
            <a:off x="-11271" y="2172"/>
            <a:ext cx="12214542" cy="5072413"/>
          </a:xfrm>
          <a:prstGeom prst="rect">
            <a:avLst/>
          </a:prstGeom>
          <a:solidFill>
            <a:srgbClr val="EFEFEF"/>
          </a:solidFill>
          <a:ln w="12700">
            <a:miter lim="400000"/>
          </a:ln>
        </p:spPr>
        <p:txBody>
          <a:bodyPr lIns="45719" rIns="45719" anchor="ctr"/>
          <a:lstStyle/>
          <a:p>
            <a:endParaRPr dirty="0"/>
          </a:p>
        </p:txBody>
      </p:sp>
      <p:sp>
        <p:nvSpPr>
          <p:cNvPr id="104" name="Title 1"/>
          <p:cNvSpPr txBox="1"/>
          <p:nvPr/>
        </p:nvSpPr>
        <p:spPr>
          <a:xfrm>
            <a:off x="611659" y="5459061"/>
            <a:ext cx="10968682" cy="11404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lvl1pPr algn="ctr" defTabSz="822959">
              <a:lnSpc>
                <a:spcPct val="90000"/>
              </a:lnSpc>
              <a:defRPr sz="6119">
                <a:solidFill>
                  <a:schemeClr val="accent1"/>
                </a:solidFill>
                <a:latin typeface="Avenir Black"/>
                <a:ea typeface="Avenir Black"/>
                <a:cs typeface="Avenir Black"/>
                <a:sym typeface="Avenir Black"/>
              </a:defRPr>
            </a:lvl1pPr>
          </a:lstStyle>
          <a:p>
            <a:r>
              <a:rPr lang="en-US" sz="5600" dirty="0">
                <a:solidFill>
                  <a:schemeClr val="tx1"/>
                </a:solidFill>
              </a:rPr>
              <a:t>Income Taxes</a:t>
            </a:r>
            <a:endParaRPr sz="5600" dirty="0">
              <a:solidFill>
                <a:schemeClr val="tx1"/>
              </a:solidFill>
            </a:endParaRPr>
          </a:p>
        </p:txBody>
      </p:sp>
      <p:pic>
        <p:nvPicPr>
          <p:cNvPr id="3" name="Picture 2" descr="Text, whiteboard&#10;&#10;Description automatically generated">
            <a:extLst>
              <a:ext uri="{FF2B5EF4-FFF2-40B4-BE49-F238E27FC236}">
                <a16:creationId xmlns:a16="http://schemas.microsoft.com/office/drawing/2014/main" id="{03A7D87D-BA14-3D3A-8C8F-B5A1AEC408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2279" y="356649"/>
            <a:ext cx="8387442" cy="4717936"/>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dirty="0">
                <a:solidFill>
                  <a:schemeClr val="tx1"/>
                </a:solidFill>
              </a:rPr>
              <a:t>We’re going to discuss…</a:t>
            </a:r>
          </a:p>
        </p:txBody>
      </p:sp>
      <p:sp>
        <p:nvSpPr>
          <p:cNvPr id="108" name="Lorem Ipsum Subtitle"/>
          <p:cNvSpPr txBox="1">
            <a:spLocks noGrp="1"/>
          </p:cNvSpPr>
          <p:nvPr>
            <p:ph type="subTitle" sz="half" idx="1"/>
          </p:nvPr>
        </p:nvSpPr>
        <p:spPr>
          <a:xfrm>
            <a:off x="663146" y="1817098"/>
            <a:ext cx="9067834"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What Are Income Taxes?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Explaining Tax Brackets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Tax Forms &amp; Who Pays Taxes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Where Does Tax Money Go?</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When Are Taxes Due?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Important Due Dates</a:t>
            </a:r>
          </a:p>
        </p:txBody>
      </p:sp>
      <p:grpSp>
        <p:nvGrpSpPr>
          <p:cNvPr id="2" name="Group 1">
            <a:extLst>
              <a:ext uri="{FF2B5EF4-FFF2-40B4-BE49-F238E27FC236}">
                <a16:creationId xmlns:a16="http://schemas.microsoft.com/office/drawing/2014/main" id="{C7A96906-BF15-EFE8-959E-0BB968451526}"/>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B42B2BBE-1A04-5A02-CE52-BB15128B01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3980C172-48B2-134C-E7B0-53C213836C3D}"/>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3DBA6D23-FCD0-5A36-B591-0E0E905D4942}"/>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What are Income Taxes?</a:t>
            </a:r>
            <a:endParaRPr dirty="0">
              <a:solidFill>
                <a:schemeClr val="tx1"/>
              </a:solidFill>
            </a:endParaRPr>
          </a:p>
        </p:txBody>
      </p:sp>
      <p:sp>
        <p:nvSpPr>
          <p:cNvPr id="118" name="Lorem Ipsum Subtitle"/>
          <p:cNvSpPr txBox="1">
            <a:spLocks noGrp="1"/>
          </p:cNvSpPr>
          <p:nvPr>
            <p:ph type="subTitle" sz="quarter" idx="1"/>
          </p:nvPr>
        </p:nvSpPr>
        <p:spPr>
          <a:xfrm>
            <a:off x="663146" y="1817098"/>
            <a:ext cx="10762733" cy="737273"/>
          </a:xfrm>
          <a:prstGeom prst="rect">
            <a:avLst/>
          </a:prstGeom>
        </p:spPr>
        <p:txBody>
          <a:bodyPr/>
          <a:lstStyle>
            <a:lvl1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lvl1pPr>
          </a:lstStyle>
          <a:p>
            <a:r>
              <a:rPr lang="en-US" dirty="0"/>
              <a:t>Federal</a:t>
            </a:r>
            <a:endParaRPr dirty="0"/>
          </a:p>
        </p:txBody>
      </p:sp>
      <p:sp>
        <p:nvSpPr>
          <p:cNvPr id="121" name="Lorem Ipsum Subtitle"/>
          <p:cNvSpPr txBox="1"/>
          <p:nvPr/>
        </p:nvSpPr>
        <p:spPr>
          <a:xfrm>
            <a:off x="663146" y="2579853"/>
            <a:ext cx="10762733" cy="7372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lvl1pPr marL="571500" indent="-571500">
              <a:spcBef>
                <a:spcPts val="1000"/>
              </a:spcBef>
              <a:buSzPct val="100000"/>
              <a:buFont typeface="Arial"/>
              <a:buChar char="•"/>
              <a:defRPr sz="3600">
                <a:solidFill>
                  <a:schemeClr val="accent2"/>
                </a:solidFill>
                <a:latin typeface="Avenir Light"/>
                <a:ea typeface="Avenir Light"/>
                <a:cs typeface="Avenir Light"/>
                <a:sym typeface="Avenir Light"/>
              </a:defRPr>
            </a:lvl1pPr>
          </a:lstStyle>
          <a:p>
            <a:r>
              <a:rPr lang="en-US" dirty="0"/>
              <a:t>State</a:t>
            </a:r>
            <a:endParaRPr dirty="0"/>
          </a:p>
        </p:txBody>
      </p:sp>
      <p:grpSp>
        <p:nvGrpSpPr>
          <p:cNvPr id="2" name="Group 1">
            <a:extLst>
              <a:ext uri="{FF2B5EF4-FFF2-40B4-BE49-F238E27FC236}">
                <a16:creationId xmlns:a16="http://schemas.microsoft.com/office/drawing/2014/main" id="{2E544A24-DBE2-A37A-9C1D-8D31E33FCD2D}"/>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9D387634-068B-1547-1A89-ECC01B9E0A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D6DC613A-2D29-7511-3B0C-5EB0F80B0963}"/>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904F1918-9362-B4E1-227B-F2496F8A8EF2}"/>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1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1" animBg="1" advAuto="0"/>
      <p:bldP spid="121" grpId="2"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Rectangle"/>
          <p:cNvSpPr/>
          <p:nvPr/>
        </p:nvSpPr>
        <p:spPr>
          <a:xfrm>
            <a:off x="-11271" y="2173"/>
            <a:ext cx="12214542" cy="5040900"/>
          </a:xfrm>
          <a:prstGeom prst="rect">
            <a:avLst/>
          </a:prstGeom>
          <a:solidFill>
            <a:srgbClr val="EFEFEF"/>
          </a:solidFill>
          <a:ln w="12700">
            <a:miter lim="400000"/>
          </a:ln>
        </p:spPr>
        <p:txBody>
          <a:bodyPr lIns="45719" rIns="45719" anchor="ctr"/>
          <a:lstStyle/>
          <a:p>
            <a:endParaRPr dirty="0"/>
          </a:p>
        </p:txBody>
      </p:sp>
      <p:sp>
        <p:nvSpPr>
          <p:cNvPr id="10" name="Rounded Rectangle 9">
            <a:extLst>
              <a:ext uri="{FF2B5EF4-FFF2-40B4-BE49-F238E27FC236}">
                <a16:creationId xmlns:a16="http://schemas.microsoft.com/office/drawing/2014/main" id="{CB266D53-0030-D5AC-782C-870B7E02E71F}"/>
              </a:ext>
            </a:extLst>
          </p:cNvPr>
          <p:cNvSpPr/>
          <p:nvPr/>
        </p:nvSpPr>
        <p:spPr>
          <a:xfrm>
            <a:off x="3042195" y="535998"/>
            <a:ext cx="6091920" cy="3975954"/>
          </a:xfrm>
          <a:prstGeom prst="roundRect">
            <a:avLst/>
          </a:prstGeom>
          <a:solidFill>
            <a:schemeClr val="accent4">
              <a:hueOff val="-7200000"/>
              <a:satOff val="-100001"/>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282A33"/>
              </a:solidFill>
              <a:effectLst/>
              <a:uFillTx/>
              <a:latin typeface="+mj-lt"/>
              <a:ea typeface="+mj-ea"/>
              <a:cs typeface="+mj-cs"/>
              <a:sym typeface="Calibri"/>
            </a:endParaRPr>
          </a:p>
        </p:txBody>
      </p:sp>
      <p:sp>
        <p:nvSpPr>
          <p:cNvPr id="125" name="Title 1"/>
          <p:cNvSpPr txBox="1"/>
          <p:nvPr/>
        </p:nvSpPr>
        <p:spPr>
          <a:xfrm>
            <a:off x="611659" y="5426403"/>
            <a:ext cx="10968682" cy="11404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lvl1pPr algn="ctr" defTabSz="822959">
              <a:lnSpc>
                <a:spcPct val="90000"/>
              </a:lnSpc>
              <a:defRPr sz="6119">
                <a:solidFill>
                  <a:schemeClr val="accent1"/>
                </a:solidFill>
                <a:latin typeface="Avenir Black"/>
                <a:ea typeface="Avenir Black"/>
                <a:cs typeface="Avenir Black"/>
                <a:sym typeface="Avenir Black"/>
              </a:defRPr>
            </a:lvl1pPr>
          </a:lstStyle>
          <a:p>
            <a:r>
              <a:rPr lang="en-US" sz="5600" dirty="0">
                <a:solidFill>
                  <a:schemeClr val="tx1"/>
                </a:solidFill>
              </a:rPr>
              <a:t>Explaining Tax Brackets</a:t>
            </a:r>
            <a:endParaRPr sz="5600" dirty="0">
              <a:solidFill>
                <a:schemeClr val="tx1"/>
              </a:solidFill>
            </a:endParaRPr>
          </a:p>
        </p:txBody>
      </p:sp>
      <p:sp>
        <p:nvSpPr>
          <p:cNvPr id="12" name="Rounded Rectangle 11">
            <a:extLst>
              <a:ext uri="{FF2B5EF4-FFF2-40B4-BE49-F238E27FC236}">
                <a16:creationId xmlns:a16="http://schemas.microsoft.com/office/drawing/2014/main" id="{6ECB06EA-7335-ADB2-577F-EF844E7D4B4B}"/>
              </a:ext>
            </a:extLst>
          </p:cNvPr>
          <p:cNvSpPr/>
          <p:nvPr/>
        </p:nvSpPr>
        <p:spPr>
          <a:xfrm>
            <a:off x="2984531" y="569000"/>
            <a:ext cx="6091920" cy="3975954"/>
          </a:xfrm>
          <a:custGeom>
            <a:avLst/>
            <a:gdLst>
              <a:gd name="connsiteX0" fmla="*/ 0 w 6091920"/>
              <a:gd name="connsiteY0" fmla="*/ 662672 h 3975954"/>
              <a:gd name="connsiteX1" fmla="*/ 662672 w 6091920"/>
              <a:gd name="connsiteY1" fmla="*/ 0 h 3975954"/>
              <a:gd name="connsiteX2" fmla="*/ 5429248 w 6091920"/>
              <a:gd name="connsiteY2" fmla="*/ 0 h 3975954"/>
              <a:gd name="connsiteX3" fmla="*/ 6091920 w 6091920"/>
              <a:gd name="connsiteY3" fmla="*/ 662672 h 3975954"/>
              <a:gd name="connsiteX4" fmla="*/ 6091920 w 6091920"/>
              <a:gd name="connsiteY4" fmla="*/ 3313282 h 3975954"/>
              <a:gd name="connsiteX5" fmla="*/ 5429248 w 6091920"/>
              <a:gd name="connsiteY5" fmla="*/ 3975954 h 3975954"/>
              <a:gd name="connsiteX6" fmla="*/ 662672 w 6091920"/>
              <a:gd name="connsiteY6" fmla="*/ 3975954 h 3975954"/>
              <a:gd name="connsiteX7" fmla="*/ 0 w 6091920"/>
              <a:gd name="connsiteY7" fmla="*/ 3313282 h 3975954"/>
              <a:gd name="connsiteX8" fmla="*/ 0 w 6091920"/>
              <a:gd name="connsiteY8" fmla="*/ 662672 h 3975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1920" h="3975954" extrusionOk="0">
                <a:moveTo>
                  <a:pt x="0" y="662672"/>
                </a:moveTo>
                <a:cubicBezTo>
                  <a:pt x="-28535" y="279087"/>
                  <a:pt x="270771" y="9727"/>
                  <a:pt x="662672" y="0"/>
                </a:cubicBezTo>
                <a:cubicBezTo>
                  <a:pt x="2542139" y="132882"/>
                  <a:pt x="4582014" y="-84951"/>
                  <a:pt x="5429248" y="0"/>
                </a:cubicBezTo>
                <a:cubicBezTo>
                  <a:pt x="5774441" y="20304"/>
                  <a:pt x="6089904" y="307829"/>
                  <a:pt x="6091920" y="662672"/>
                </a:cubicBezTo>
                <a:cubicBezTo>
                  <a:pt x="6112107" y="1039004"/>
                  <a:pt x="6244400" y="2073377"/>
                  <a:pt x="6091920" y="3313282"/>
                </a:cubicBezTo>
                <a:cubicBezTo>
                  <a:pt x="6115060" y="3682011"/>
                  <a:pt x="5812995" y="3939397"/>
                  <a:pt x="5429248" y="3975954"/>
                </a:cubicBezTo>
                <a:cubicBezTo>
                  <a:pt x="3813591" y="4063593"/>
                  <a:pt x="1354495" y="3903275"/>
                  <a:pt x="662672" y="3975954"/>
                </a:cubicBezTo>
                <a:cubicBezTo>
                  <a:pt x="290722" y="3919062"/>
                  <a:pt x="-33580" y="3725933"/>
                  <a:pt x="0" y="3313282"/>
                </a:cubicBezTo>
                <a:cubicBezTo>
                  <a:pt x="-38581" y="2480128"/>
                  <a:pt x="63341" y="1738857"/>
                  <a:pt x="0" y="662672"/>
                </a:cubicBezTo>
                <a:close/>
              </a:path>
            </a:pathLst>
          </a:custGeom>
          <a:noFill/>
          <a:ln w="38100" cap="flat">
            <a:solidFill>
              <a:srgbClr val="02A1FF"/>
            </a:solidFill>
            <a:prstDash val="solid"/>
            <a:miter lim="800000"/>
            <a:extLst>
              <a:ext uri="{C807C97D-BFC1-408E-A445-0C87EB9F89A2}">
                <ask:lineSketchStyleProps xmlns:ask="http://schemas.microsoft.com/office/drawing/2018/sketchyshapes" sd="1219033472">
                  <a:prstGeom prst="roundRect">
                    <a:avLst/>
                  </a:prstGeom>
                  <ask:type>
                    <ask:lineSketchCurved/>
                  </ask:type>
                </ask:lineSketchStyleProps>
              </a:ext>
            </a:extLst>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282A33"/>
              </a:solidFill>
              <a:effectLst/>
              <a:uFillTx/>
              <a:latin typeface="+mj-lt"/>
              <a:ea typeface="+mj-ea"/>
              <a:cs typeface="+mj-cs"/>
              <a:sym typeface="Calibri"/>
            </a:endParaRPr>
          </a:p>
        </p:txBody>
      </p:sp>
      <p:pic>
        <p:nvPicPr>
          <p:cNvPr id="3" name="Picture 2" descr="A screenshot of a computer&#10;&#10;Description automatically generated with low confidence">
            <a:extLst>
              <a:ext uri="{FF2B5EF4-FFF2-40B4-BE49-F238E27FC236}">
                <a16:creationId xmlns:a16="http://schemas.microsoft.com/office/drawing/2014/main" id="{93FFCA69-BE36-1504-1D88-F3F0511AB5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4169" y="819770"/>
            <a:ext cx="5542466" cy="4818907"/>
          </a:xfrm>
          <a:prstGeom prst="rect">
            <a:avLst/>
          </a:prstGeom>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Tax Forms &amp; Who Pays Taxes?</a:t>
            </a:r>
            <a:endParaRPr dirty="0">
              <a:solidFill>
                <a:schemeClr val="tx1"/>
              </a:solidFill>
            </a:endParaRPr>
          </a:p>
        </p:txBody>
      </p:sp>
      <p:sp>
        <p:nvSpPr>
          <p:cNvPr id="133"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Minimum income required</a:t>
            </a:r>
            <a:endParaRPr dirty="0"/>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W4</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W2</a:t>
            </a:r>
            <a:endParaRPr dirty="0"/>
          </a:p>
        </p:txBody>
      </p:sp>
      <p:grpSp>
        <p:nvGrpSpPr>
          <p:cNvPr id="2" name="Group 1">
            <a:extLst>
              <a:ext uri="{FF2B5EF4-FFF2-40B4-BE49-F238E27FC236}">
                <a16:creationId xmlns:a16="http://schemas.microsoft.com/office/drawing/2014/main" id="{413D9C78-F04B-C8AC-A352-FBAC554E285C}"/>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3DED5787-B480-DF88-8402-F55DB7F0D1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98BD5842-AB73-153C-C49B-B155C3BB32A0}"/>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115EA745-DB6B-CC6A-BFEC-E9AF6CEBA207}"/>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Where does Tax Money Go?</a:t>
            </a:r>
            <a:endParaRPr dirty="0">
              <a:solidFill>
                <a:schemeClr val="tx1"/>
              </a:solidFill>
            </a:endParaRPr>
          </a:p>
        </p:txBody>
      </p:sp>
      <p:sp>
        <p:nvSpPr>
          <p:cNvPr id="145"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Major health programs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Medicare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Medicaid</a:t>
            </a:r>
            <a:endParaRPr dirty="0"/>
          </a:p>
        </p:txBody>
      </p:sp>
      <p:grpSp>
        <p:nvGrpSpPr>
          <p:cNvPr id="2" name="Group 1">
            <a:extLst>
              <a:ext uri="{FF2B5EF4-FFF2-40B4-BE49-F238E27FC236}">
                <a16:creationId xmlns:a16="http://schemas.microsoft.com/office/drawing/2014/main" id="{1603E814-4D7E-A142-9E6B-274522C7E8D2}"/>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91E3D3F6-A662-307A-9DE7-55B6ED656B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0EA8936B-0A1B-198F-729C-106DE051A9EC}"/>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327D1C74-6EAE-EAB9-654B-ACC21563B05F}"/>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20201077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ctrTitle"/>
          </p:nvPr>
        </p:nvSpPr>
        <p:spPr>
          <a:xfrm>
            <a:off x="560172" y="102329"/>
            <a:ext cx="10968681" cy="1418848"/>
          </a:xfrm>
          <a:prstGeom prst="rect">
            <a:avLst/>
          </a:prstGeom>
        </p:spPr>
        <p:txBody>
          <a:bodyPr/>
          <a:lstStyle>
            <a:lvl1pPr algn="l">
              <a:defRPr sz="5400">
                <a:solidFill>
                  <a:schemeClr val="accent1"/>
                </a:solidFill>
                <a:latin typeface="Avenir Black"/>
                <a:ea typeface="Avenir Black"/>
                <a:cs typeface="Avenir Black"/>
                <a:sym typeface="Avenir Black"/>
              </a:defRPr>
            </a:lvl1pPr>
          </a:lstStyle>
          <a:p>
            <a:r>
              <a:rPr lang="en-US" dirty="0">
                <a:solidFill>
                  <a:schemeClr val="tx1"/>
                </a:solidFill>
              </a:rPr>
              <a:t>Important Tax Dates</a:t>
            </a:r>
            <a:endParaRPr dirty="0">
              <a:solidFill>
                <a:schemeClr val="tx1"/>
              </a:solidFill>
            </a:endParaRPr>
          </a:p>
        </p:txBody>
      </p:sp>
      <p:sp>
        <p:nvSpPr>
          <p:cNvPr id="145" name="Lorem Ipsum Subtitle"/>
          <p:cNvSpPr txBox="1">
            <a:spLocks noGrp="1"/>
          </p:cNvSpPr>
          <p:nvPr>
            <p:ph type="subTitle" idx="1"/>
          </p:nvPr>
        </p:nvSpPr>
        <p:spPr>
          <a:xfrm>
            <a:off x="663146" y="1817098"/>
            <a:ext cx="10762733" cy="4625583"/>
          </a:xfrm>
          <a:prstGeom prst="rect">
            <a:avLst/>
          </a:prstGeom>
        </p:spPr>
        <p:txBody>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January</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April 15</a:t>
            </a:r>
            <a:r>
              <a:rPr lang="en-US" baseline="30000" dirty="0"/>
              <a:t>th</a:t>
            </a:r>
            <a:endParaRPr lang="en-US" dirty="0"/>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lang="en-US" dirty="0"/>
              <a:t>October 15th</a:t>
            </a:r>
            <a:endParaRPr dirty="0"/>
          </a:p>
        </p:txBody>
      </p:sp>
      <p:grpSp>
        <p:nvGrpSpPr>
          <p:cNvPr id="2" name="Group 1">
            <a:extLst>
              <a:ext uri="{FF2B5EF4-FFF2-40B4-BE49-F238E27FC236}">
                <a16:creationId xmlns:a16="http://schemas.microsoft.com/office/drawing/2014/main" id="{96F5D023-D580-66E3-D262-219BB119C0FE}"/>
              </a:ext>
            </a:extLst>
          </p:cNvPr>
          <p:cNvGrpSpPr/>
          <p:nvPr/>
        </p:nvGrpSpPr>
        <p:grpSpPr>
          <a:xfrm>
            <a:off x="8934428" y="6030157"/>
            <a:ext cx="2805751" cy="369330"/>
            <a:chOff x="8934428" y="6030157"/>
            <a:chExt cx="2805751" cy="369330"/>
          </a:xfrm>
        </p:grpSpPr>
        <p:pic>
          <p:nvPicPr>
            <p:cNvPr id="4" name="Picture 3" descr="A black and white logo&#10;&#10;Description automatically generated">
              <a:extLst>
                <a:ext uri="{FF2B5EF4-FFF2-40B4-BE49-F238E27FC236}">
                  <a16:creationId xmlns:a16="http://schemas.microsoft.com/office/drawing/2014/main" id="{5F6181F6-2113-BAE3-660A-04C149C885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5" name="TextBox 4">
              <a:extLst>
                <a:ext uri="{FF2B5EF4-FFF2-40B4-BE49-F238E27FC236}">
                  <a16:creationId xmlns:a16="http://schemas.microsoft.com/office/drawing/2014/main" id="{8AD4A987-F125-4A05-8594-28E95EC19CB1}"/>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6" name="Straight Connector 5">
              <a:extLst>
                <a:ext uri="{FF2B5EF4-FFF2-40B4-BE49-F238E27FC236}">
                  <a16:creationId xmlns:a16="http://schemas.microsoft.com/office/drawing/2014/main" id="{6582E146-ED23-3D02-F621-194B8F30617E}"/>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theme/theme1.xml><?xml version="1.0" encoding="utf-8"?>
<a:theme xmlns:a="http://schemas.openxmlformats.org/drawingml/2006/main" name="Office Theme">
  <a:themeElements>
    <a:clrScheme name="Office Theme">
      <a:dk1>
        <a:srgbClr val="282A33"/>
      </a:dk1>
      <a:lt1>
        <a:srgbClr val="FFFFFF"/>
      </a:lt1>
      <a:dk2>
        <a:srgbClr val="A7A7A7"/>
      </a:dk2>
      <a:lt2>
        <a:srgbClr val="535353"/>
      </a:lt2>
      <a:accent1>
        <a:srgbClr val="02A1FF"/>
      </a:accent1>
      <a:accent2>
        <a:srgbClr val="282932"/>
      </a:accent2>
      <a:accent3>
        <a:srgbClr val="D4D5D3"/>
      </a:accent3>
      <a:accent4>
        <a:srgbClr val="FEFFFE"/>
      </a:accent4>
      <a:accent5>
        <a:srgbClr val="06A0FF"/>
      </a:accent5>
      <a:accent6>
        <a:srgbClr val="16171C"/>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hueOff val="-7200000"/>
            <a:satOff val="-100001"/>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282A33"/>
      </a:dk1>
      <a:lt1>
        <a:srgbClr val="332C0B"/>
      </a:lt1>
      <a:dk2>
        <a:srgbClr val="A7A7A7"/>
      </a:dk2>
      <a:lt2>
        <a:srgbClr val="535353"/>
      </a:lt2>
      <a:accent1>
        <a:srgbClr val="02A1FF"/>
      </a:accent1>
      <a:accent2>
        <a:srgbClr val="282932"/>
      </a:accent2>
      <a:accent3>
        <a:srgbClr val="D4D5D3"/>
      </a:accent3>
      <a:accent4>
        <a:srgbClr val="FEFFFE"/>
      </a:accent4>
      <a:accent5>
        <a:srgbClr val="06A0FF"/>
      </a:accent5>
      <a:accent6>
        <a:srgbClr val="16171C"/>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hueOff val="-7200000"/>
            <a:satOff val="-100001"/>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16012</TotalTime>
  <Words>1368</Words>
  <Application>Microsoft Macintosh PowerPoint</Application>
  <PresentationFormat>Widescreen</PresentationFormat>
  <Paragraphs>107</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Avenir Heavy</vt:lpstr>
      <vt:lpstr>Avenir Light</vt:lpstr>
      <vt:lpstr>Calibri</vt:lpstr>
      <vt:lpstr>Calibri Light</vt:lpstr>
      <vt:lpstr>Helvetica</vt:lpstr>
      <vt:lpstr>Office Theme</vt:lpstr>
      <vt:lpstr>PowerPoint Presentation</vt:lpstr>
      <vt:lpstr>Sponsor Intro</vt:lpstr>
      <vt:lpstr>PowerPoint Presentation</vt:lpstr>
      <vt:lpstr>We’re going to discuss…</vt:lpstr>
      <vt:lpstr>What are Income Taxes?</vt:lpstr>
      <vt:lpstr>PowerPoint Presentation</vt:lpstr>
      <vt:lpstr>Tax Forms &amp; Who Pays Taxes?</vt:lpstr>
      <vt:lpstr>Where does Tax Money Go?</vt:lpstr>
      <vt:lpstr>Important Tax Dates</vt:lpstr>
      <vt:lpstr>Resources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Sarah Moffat</cp:lastModifiedBy>
  <cp:revision>10</cp:revision>
  <dcterms:modified xsi:type="dcterms:W3CDTF">2025-09-11T18:08:42Z</dcterms:modified>
</cp:coreProperties>
</file>