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1"/>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1"/>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1"/>
          </a:solidFill>
        </a:fill>
      </a:tcStyle>
    </a:firstRow>
  </a:tblStyle>
  <a:tblStyle styleId="{C7B018BB-80A7-4F77-B60F-C8B233D01FF8}"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EFEFEF"/>
          </a:solidFill>
        </a:fill>
      </a:tcStyle>
    </a:wholeTbl>
    <a:band2H>
      <a:tcTxStyle/>
      <a:tcStyle>
        <a:tcBdr/>
        <a:fill>
          <a:solidFill>
            <a:srgbClr val="F7F7F7"/>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3"/>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3"/>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3"/>
          </a:solidFill>
        </a:fill>
      </a:tcStyle>
    </a:firstRow>
  </a:tblStyle>
  <a:tblStyle styleId="{EEE7283C-3CF3-47DC-8721-378D4A62B228}"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CBCBCC"/>
          </a:solidFill>
        </a:fill>
      </a:tcStyle>
    </a:wholeTbl>
    <a:band2H>
      <a:tcTxStyle/>
      <a:tcStyle>
        <a:tcBdr/>
        <a:fill>
          <a:solidFill>
            <a:srgbClr val="E7E7E7"/>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2"/>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2"/>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2"/>
          </a:solidFill>
        </a:fill>
      </a:tcStyle>
    </a:firstRow>
  </a:tblStyle>
  <a:tblStyle styleId="{CF821DB8-F4EB-4A41-A1BA-3FCAFE7338EE}" styleName="">
    <a:tblBg/>
    <a:wholeTbl>
      <a:tcTxStyle b="off" i="off">
        <a:fontRef idx="major">
          <a:srgbClr val="282A33"/>
        </a:fontRef>
        <a:srgbClr val="282A3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chemeClr val="accent4">
              <a:hueOff val="-7200000"/>
              <a:satOff val="-100001"/>
            </a:schemeClr>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282A33"/>
        </a:fontRef>
        <a:srgbClr val="282A33"/>
      </a:tcTxStyle>
      <a:tcStyle>
        <a:tcBdr>
          <a:left>
            <a:ln w="12700" cap="flat">
              <a:noFill/>
              <a:miter lim="400000"/>
            </a:ln>
          </a:left>
          <a:right>
            <a:ln w="12700" cap="flat">
              <a:noFill/>
              <a:miter lim="400000"/>
            </a:ln>
          </a:right>
          <a:top>
            <a:ln w="50800" cap="flat">
              <a:solidFill>
                <a:srgbClr val="282A33"/>
              </a:solidFill>
              <a:prstDash val="solid"/>
              <a:round/>
            </a:ln>
          </a:top>
          <a:bottom>
            <a:ln w="25400" cap="flat">
              <a:solidFill>
                <a:srgbClr val="282A33"/>
              </a:solidFill>
              <a:prstDash val="solid"/>
              <a:round/>
            </a:ln>
          </a:bottom>
          <a:insideH>
            <a:ln w="12700" cap="flat">
              <a:noFill/>
              <a:miter lim="400000"/>
            </a:ln>
          </a:insideH>
          <a:insideV>
            <a:ln w="12700" cap="flat">
              <a:noFill/>
              <a:miter lim="400000"/>
            </a:ln>
          </a:insideV>
        </a:tcBdr>
        <a:fill>
          <a:solidFill>
            <a:schemeClr val="accent4">
              <a:hueOff val="-7200000"/>
              <a:satOff val="-100001"/>
            </a:schemeClr>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noFill/>
              <a:miter lim="400000"/>
            </a:ln>
          </a:left>
          <a:right>
            <a:ln w="12700" cap="flat">
              <a:noFill/>
              <a:miter lim="400000"/>
            </a:ln>
          </a:right>
          <a:top>
            <a:ln w="25400" cap="flat">
              <a:solidFill>
                <a:srgbClr val="282A33"/>
              </a:solidFill>
              <a:prstDash val="solid"/>
              <a:round/>
            </a:ln>
          </a:top>
          <a:bottom>
            <a:ln w="25400" cap="flat">
              <a:solidFill>
                <a:srgbClr val="282A3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CBCBCC"/>
          </a:solidFill>
        </a:fill>
      </a:tcStyle>
    </a:wholeTbl>
    <a:band2H>
      <a:tcTxStyle/>
      <a:tcStyle>
        <a:tcBdr/>
        <a:fill>
          <a:solidFill>
            <a:srgbClr val="E7E7E7"/>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282A33"/>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282A33"/>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282A33"/>
          </a:solidFill>
        </a:fill>
      </a:tcStyle>
    </a:firstRow>
  </a:tblStyle>
  <a:tblStyle styleId="{2708684C-4D16-4618-839F-0558EEFCDFE6}" styleName="">
    <a:tblBg/>
    <a:wholeTbl>
      <a:tcTxStyle b="off"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12700" cap="flat">
              <a:solidFill>
                <a:srgbClr val="282A33"/>
              </a:solidFill>
              <a:prstDash val="solid"/>
              <a:round/>
            </a:ln>
          </a:top>
          <a:bottom>
            <a:ln w="127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solidFill>
            <a:srgbClr val="282A33">
              <a:alpha val="20000"/>
            </a:srgbClr>
          </a:solidFill>
        </a:fill>
      </a:tcStyle>
    </a:wholeTbl>
    <a:band2H>
      <a:tcTxStyle/>
      <a:tcStyle>
        <a:tcBdr/>
        <a:fill>
          <a:solidFill>
            <a:schemeClr val="accent4">
              <a:hueOff val="-7200000"/>
              <a:satOff val="-100001"/>
            </a:schemeClr>
          </a:solidFill>
        </a:fill>
      </a:tcStyle>
    </a:band2H>
    <a:firstCol>
      <a:tcTxStyle b="on"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12700" cap="flat">
              <a:solidFill>
                <a:srgbClr val="282A33"/>
              </a:solidFill>
              <a:prstDash val="solid"/>
              <a:round/>
            </a:ln>
          </a:top>
          <a:bottom>
            <a:ln w="127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solidFill>
            <a:srgbClr val="282A33">
              <a:alpha val="20000"/>
            </a:srgbClr>
          </a:solidFill>
        </a:fill>
      </a:tcStyle>
    </a:firstCol>
    <a:lastRow>
      <a:tcTxStyle b="on"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50800" cap="flat">
              <a:solidFill>
                <a:srgbClr val="282A33"/>
              </a:solidFill>
              <a:prstDash val="solid"/>
              <a:round/>
            </a:ln>
          </a:top>
          <a:bottom>
            <a:ln w="127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noFill/>
        </a:fill>
      </a:tcStyle>
    </a:lastRow>
    <a:firstRow>
      <a:tcTxStyle b="on"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12700" cap="flat">
              <a:solidFill>
                <a:srgbClr val="282A33"/>
              </a:solidFill>
              <a:prstDash val="solid"/>
              <a:round/>
            </a:ln>
          </a:top>
          <a:bottom>
            <a:ln w="254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2"/>
    <p:restoredTop sz="78053"/>
  </p:normalViewPr>
  <p:slideViewPr>
    <p:cSldViewPr snapToGrid="0">
      <p:cViewPr varScale="1">
        <p:scale>
          <a:sx n="123" d="100"/>
          <a:sy n="123" d="100"/>
        </p:scale>
        <p:origin x="19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solidFill>
          <a:srgbClr val="282A33"/>
        </a:solidFill>
        <a:latin typeface="+mj-lt"/>
        <a:ea typeface="+mj-ea"/>
        <a:cs typeface="+mj-cs"/>
        <a:sym typeface="Calibri"/>
      </a:defRPr>
    </a:lvl1pPr>
    <a:lvl2pPr indent="228600" latinLnBrk="0">
      <a:defRPr sz="1200">
        <a:solidFill>
          <a:srgbClr val="282A33"/>
        </a:solidFill>
        <a:latin typeface="+mj-lt"/>
        <a:ea typeface="+mj-ea"/>
        <a:cs typeface="+mj-cs"/>
        <a:sym typeface="Calibri"/>
      </a:defRPr>
    </a:lvl2pPr>
    <a:lvl3pPr indent="457200" latinLnBrk="0">
      <a:defRPr sz="1200">
        <a:solidFill>
          <a:srgbClr val="282A33"/>
        </a:solidFill>
        <a:latin typeface="+mj-lt"/>
        <a:ea typeface="+mj-ea"/>
        <a:cs typeface="+mj-cs"/>
        <a:sym typeface="Calibri"/>
      </a:defRPr>
    </a:lvl3pPr>
    <a:lvl4pPr indent="685800" latinLnBrk="0">
      <a:defRPr sz="1200">
        <a:solidFill>
          <a:srgbClr val="282A33"/>
        </a:solidFill>
        <a:latin typeface="+mj-lt"/>
        <a:ea typeface="+mj-ea"/>
        <a:cs typeface="+mj-cs"/>
        <a:sym typeface="Calibri"/>
      </a:defRPr>
    </a:lvl4pPr>
    <a:lvl5pPr indent="914400" latinLnBrk="0">
      <a:defRPr sz="1200">
        <a:solidFill>
          <a:srgbClr val="282A33"/>
        </a:solidFill>
        <a:latin typeface="+mj-lt"/>
        <a:ea typeface="+mj-ea"/>
        <a:cs typeface="+mj-cs"/>
        <a:sym typeface="Calibri"/>
      </a:defRPr>
    </a:lvl5pPr>
    <a:lvl6pPr indent="1143000" latinLnBrk="0">
      <a:defRPr sz="1200">
        <a:solidFill>
          <a:srgbClr val="282A33"/>
        </a:solidFill>
        <a:latin typeface="+mj-lt"/>
        <a:ea typeface="+mj-ea"/>
        <a:cs typeface="+mj-cs"/>
        <a:sym typeface="Calibri"/>
      </a:defRPr>
    </a:lvl6pPr>
    <a:lvl7pPr indent="1371600" latinLnBrk="0">
      <a:defRPr sz="1200">
        <a:solidFill>
          <a:srgbClr val="282A33"/>
        </a:solidFill>
        <a:latin typeface="+mj-lt"/>
        <a:ea typeface="+mj-ea"/>
        <a:cs typeface="+mj-cs"/>
        <a:sym typeface="Calibri"/>
      </a:defRPr>
    </a:lvl7pPr>
    <a:lvl8pPr indent="1600200" latinLnBrk="0">
      <a:defRPr sz="1200">
        <a:solidFill>
          <a:srgbClr val="282A33"/>
        </a:solidFill>
        <a:latin typeface="+mj-lt"/>
        <a:ea typeface="+mj-ea"/>
        <a:cs typeface="+mj-cs"/>
        <a:sym typeface="Calibri"/>
      </a:defRPr>
    </a:lvl8pPr>
    <a:lvl9pPr indent="1828800" latinLnBrk="0">
      <a:defRPr sz="1200">
        <a:solidFill>
          <a:srgbClr val="282A33"/>
        </a:solidFill>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eachbanzai.com/wellness/resources/navigating-debt-collections-coac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eportfraud.ftc.gov/%23/"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identitytheft.gov/%23/" TargetMode="External"/><Relationship Id="rId4" Type="http://schemas.openxmlformats.org/officeDocument/2006/relationships/hyperlink" Target="https://www.fbi.gov/scams-and-safety/common-scams-and-crimes/elder-fraud"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419" sz="1200" dirty="0">
                <a:solidFill>
                  <a:srgbClr val="282A33"/>
                </a:solidFill>
                <a:effectLst/>
                <a:latin typeface="+mj-lt"/>
                <a:ea typeface="+mj-ea"/>
                <a:cs typeface="+mj-cs"/>
                <a:sym typeface="Calibri"/>
              </a:rPr>
              <a:t>Según el FBI, las personas mayores pierden más de 3.000 millones de dólares cada año por estafas. Le explicaremos cómo puede protegerse de quienes quieren robarle su dinero.</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3117102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419" sz="1200" b="1" dirty="0">
                <a:solidFill>
                  <a:srgbClr val="282A33"/>
                </a:solidFill>
                <a:effectLst/>
                <a:latin typeface="+mj-lt"/>
                <a:ea typeface="+mj-ea"/>
                <a:cs typeface="+mj-cs"/>
                <a:sym typeface="Calibri"/>
              </a:rPr>
              <a:t>Estafas de cobradores de deudas o del IRS: </a:t>
            </a:r>
            <a:r>
              <a:rPr lang="es-419" sz="1200" dirty="0">
                <a:solidFill>
                  <a:srgbClr val="282A33"/>
                </a:solidFill>
                <a:effectLst/>
                <a:latin typeface="+mj-lt"/>
                <a:ea typeface="+mj-ea"/>
                <a:cs typeface="+mj-cs"/>
                <a:sym typeface="Calibri"/>
              </a:rPr>
              <a:t>Un estafador ser un cobrador de deudas o un representante del IRS. Pueden incluso ponerse en contacto con los familiares de alguien que haya fallecido recientemente y decirles que ahora son responsables de las deudas.</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Hacienda nunca le llamará para cobrarle. Las situaciones en las que otra persona es responsable de la deuda de un familiar son muy raras. Puede enviar una carta de validación de deuda para averiguarlo. Dirija a los participantes </a:t>
            </a:r>
            <a:r>
              <a:rPr lang="es-419" sz="1200" b="1" dirty="0">
                <a:solidFill>
                  <a:srgbClr val="282A33"/>
                </a:solidFill>
                <a:effectLst/>
                <a:latin typeface="+mj-lt"/>
                <a:ea typeface="+mj-ea"/>
                <a:cs typeface="+mj-cs"/>
                <a:sym typeface="Calibri"/>
                <a:hlinkClick r:id="rId3"/>
              </a:rPr>
              <a:t>al Orientador cobros de sobre cómo navegar por los </a:t>
            </a:r>
            <a:r>
              <a:rPr lang="es-419" sz="1200" dirty="0">
                <a:solidFill>
                  <a:srgbClr val="282A33"/>
                </a:solidFill>
                <a:effectLst/>
                <a:latin typeface="+mj-lt"/>
                <a:ea typeface="+mj-ea"/>
                <a:cs typeface="+mj-cs"/>
                <a:sym typeface="Calibri"/>
              </a:rPr>
              <a:t>deudas si tienen preguntas.</a:t>
            </a:r>
            <a:endParaRPr lang="en-US" sz="1200" dirty="0">
              <a:solidFill>
                <a:srgbClr val="282A33"/>
              </a:solidFill>
              <a:effectLst/>
              <a:latin typeface="+mj-lt"/>
              <a:ea typeface="+mj-ea"/>
              <a:cs typeface="+mj-cs"/>
              <a:sym typeface="Calibri"/>
            </a:endParaRPr>
          </a:p>
          <a:p>
            <a:r>
              <a:rPr lang="es-419" sz="1200" b="1" dirty="0">
                <a:solidFill>
                  <a:srgbClr val="282A33"/>
                </a:solidFill>
                <a:effectLst/>
                <a:latin typeface="+mj-lt"/>
                <a:ea typeface="+mj-ea"/>
                <a:cs typeface="+mj-cs"/>
                <a:sym typeface="Calibri"/>
              </a:rPr>
              <a:t>Estafas a Medicare</a:t>
            </a:r>
            <a:r>
              <a:rPr lang="es-419" sz="1200" dirty="0">
                <a:solidFill>
                  <a:srgbClr val="282A33"/>
                </a:solidFill>
                <a:effectLst/>
                <a:latin typeface="+mj-lt"/>
                <a:ea typeface="+mj-ea"/>
                <a:cs typeface="+mj-cs"/>
                <a:sym typeface="Calibri"/>
              </a:rPr>
              <a:t>: Un estafador dice representar a Medicare, pide la información confidencial de la víctima y la utiliza para facturar a Medicare servicios nunca prestados. En una estafa similar, los estafadores prestan servicios médicos que son fraudulentos y luego facturan a Medicare para que los cubra.</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Medicare sólo le llamará si usted es miembro de un plan de medicamentos y ya ha aceptado que le llamen, si el agente original que le atendió necesita algo o si usted les dejó un mensaje.</a:t>
            </a:r>
            <a:endParaRPr lang="en-US" sz="1200" dirty="0">
              <a:solidFill>
                <a:srgbClr val="282A33"/>
              </a:solidFill>
              <a:effectLst/>
              <a:latin typeface="+mj-lt"/>
              <a:ea typeface="+mj-ea"/>
              <a:cs typeface="+mj-cs"/>
              <a:sym typeface="Calibri"/>
            </a:endParaRPr>
          </a:p>
          <a:p>
            <a:r>
              <a:rPr lang="es-419" sz="1200" dirty="0">
                <a:solidFill>
                  <a:srgbClr val="282A33"/>
                </a:solidFill>
                <a:effectLst/>
                <a:latin typeface="+mj-lt"/>
                <a:ea typeface="+mj-ea"/>
                <a:cs typeface="+mj-cs"/>
                <a:sym typeface="Calibri"/>
              </a:rPr>
              <a:t> </a:t>
            </a:r>
            <a:endParaRPr lang="en-US" sz="1200" dirty="0">
              <a:solidFill>
                <a:srgbClr val="282A33"/>
              </a:solidFill>
              <a:effectLst/>
              <a:latin typeface="+mj-lt"/>
              <a:ea typeface="+mj-ea"/>
              <a:cs typeface="+mj-cs"/>
              <a:sym typeface="Calibri"/>
            </a:endParaRPr>
          </a:p>
          <a:p>
            <a:r>
              <a:rPr lang="es-419" sz="1200" b="1" dirty="0">
                <a:solidFill>
                  <a:srgbClr val="282A33"/>
                </a:solidFill>
                <a:effectLst/>
                <a:latin typeface="+mj-lt"/>
                <a:ea typeface="+mj-ea"/>
                <a:cs typeface="+mj-cs"/>
                <a:sym typeface="Calibri"/>
              </a:rPr>
              <a:t>Fraude por afinidad</a:t>
            </a:r>
            <a:r>
              <a:rPr lang="es-419" sz="1200" dirty="0">
                <a:solidFill>
                  <a:srgbClr val="282A33"/>
                </a:solidFill>
                <a:effectLst/>
                <a:latin typeface="+mj-lt"/>
                <a:ea typeface="+mj-ea"/>
                <a:cs typeface="+mj-cs"/>
                <a:sym typeface="Calibri"/>
              </a:rPr>
              <a:t>: Una persona deshonesta juega con la afiliación de alguien a un grupo, como una congregación religiosa o una asociación de antiguos alumnos, como forma de conseguir dinero o información. El estafador puede ser un miembro real del grupo (incluso alguien que la víctima prevista conozca o le caiga bien) o simplemente fingir serlo.</a:t>
            </a:r>
            <a:endParaRPr lang="en-US" sz="1200" dirty="0">
              <a:solidFill>
                <a:srgbClr val="282A33"/>
              </a:solidFill>
              <a:effectLst/>
              <a:latin typeface="+mj-lt"/>
              <a:ea typeface="+mj-ea"/>
              <a:cs typeface="+mj-cs"/>
              <a:sym typeface="Calibri"/>
            </a:endParaRPr>
          </a:p>
          <a:p>
            <a:r>
              <a:rPr lang="es-419" sz="1200" dirty="0">
                <a:solidFill>
                  <a:srgbClr val="282A33"/>
                </a:solidFill>
                <a:effectLst/>
                <a:latin typeface="+mj-lt"/>
                <a:ea typeface="+mj-ea"/>
                <a:cs typeface="+mj-cs"/>
                <a:sym typeface="Calibri"/>
              </a:rPr>
              <a:t>Independientemente de quién sea o diga ser la persona al otro lado de la línea, sea precavido a la hora de entregar dinero o información. Es mejor apoyar a los grupos a través de los canales oficiales</a:t>
            </a:r>
            <a:r>
              <a:rPr lang="en-US" dirty="0">
                <a:effectLst/>
              </a:rPr>
              <a:t> </a:t>
            </a:r>
            <a:endParaRPr lang="en-US" dirty="0"/>
          </a:p>
        </p:txBody>
      </p:sp>
    </p:spTree>
    <p:extLst>
      <p:ext uri="{BB962C8B-B14F-4D97-AF65-F5344CB8AC3E}">
        <p14:creationId xmlns:p14="http://schemas.microsoft.com/office/powerpoint/2010/main" val="207942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419" sz="1200" b="1" dirty="0">
                <a:solidFill>
                  <a:srgbClr val="282A33"/>
                </a:solidFill>
                <a:effectLst/>
                <a:latin typeface="+mj-lt"/>
                <a:ea typeface="+mj-ea"/>
                <a:cs typeface="+mj-cs"/>
                <a:sym typeface="Calibri"/>
              </a:rPr>
              <a:t>Estafas a los abuelos</a:t>
            </a:r>
            <a:r>
              <a:rPr lang="es-419" sz="1200" dirty="0">
                <a:solidFill>
                  <a:srgbClr val="282A33"/>
                </a:solidFill>
                <a:effectLst/>
                <a:latin typeface="+mj-lt"/>
                <a:ea typeface="+mj-ea"/>
                <a:cs typeface="+mj-cs"/>
                <a:sym typeface="Calibri"/>
              </a:rPr>
              <a:t>: La víctima recibe una llamada, un correo electrónico o un mensaje en las redes sociales de alguien que se hace pasar por un ser querido, normalmente un nieto. El impostor afirma que tienen algún problema y pide dinero.</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Póngase siempre en contacto con la persona que le pide ayuda de otra manera o acuda a otro miembro de la familia para confirmarlo. Aunque la persona afirme que está avergonzada o no quiere que nadie lo sepa, es mejor estar seguro de no le están estafando.</a:t>
            </a:r>
            <a:endParaRPr lang="en-US" sz="1200" dirty="0">
              <a:solidFill>
                <a:srgbClr val="282A33"/>
              </a:solidFill>
              <a:effectLst/>
              <a:latin typeface="+mj-lt"/>
              <a:ea typeface="+mj-ea"/>
              <a:cs typeface="+mj-cs"/>
              <a:sym typeface="Calibri"/>
            </a:endParaRPr>
          </a:p>
          <a:p>
            <a:r>
              <a:rPr lang="es-419" sz="1200" dirty="0">
                <a:solidFill>
                  <a:srgbClr val="282A33"/>
                </a:solidFill>
                <a:effectLst/>
                <a:latin typeface="+mj-lt"/>
                <a:ea typeface="+mj-ea"/>
                <a:cs typeface="+mj-cs"/>
                <a:sym typeface="Calibri"/>
              </a:rPr>
              <a:t> </a:t>
            </a:r>
            <a:endParaRPr lang="en-US" sz="1200" dirty="0">
              <a:solidFill>
                <a:srgbClr val="282A33"/>
              </a:solidFill>
              <a:effectLst/>
              <a:latin typeface="+mj-lt"/>
              <a:ea typeface="+mj-ea"/>
              <a:cs typeface="+mj-cs"/>
              <a:sym typeface="Calibri"/>
            </a:endParaRPr>
          </a:p>
          <a:p>
            <a:r>
              <a:rPr lang="es-419" sz="1200" b="1" dirty="0">
                <a:solidFill>
                  <a:srgbClr val="282A33"/>
                </a:solidFill>
                <a:effectLst/>
                <a:latin typeface="+mj-lt"/>
                <a:ea typeface="+mj-ea"/>
                <a:cs typeface="+mj-cs"/>
                <a:sym typeface="Calibri"/>
              </a:rPr>
              <a:t>Estafas románticas: </a:t>
            </a:r>
            <a:r>
              <a:rPr lang="es-419" sz="1200" dirty="0">
                <a:solidFill>
                  <a:srgbClr val="282A33"/>
                </a:solidFill>
                <a:effectLst/>
                <a:latin typeface="+mj-lt"/>
                <a:ea typeface="+mj-ea"/>
                <a:cs typeface="+mj-cs"/>
                <a:sym typeface="Calibri"/>
              </a:rPr>
              <a:t>Un estafador entabla engañosamente una relación en línea, a menudo hasta el punto de que la víctima los considera una pareja romántica. A continuación, el estafador pide dinero en una suma global o en cantidades más pequeñas durante un periodo de tiempo más largo. Normalmente afirman que este dinero se utilizará para cubrir un gasto de emergencia o pagarles un viaje.</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Aunque Internet puede ser una forma estupenda de conocer gente nueva, también es extremadamente fácil que la gente afirme ser alguien que no es. Debe hacer todo lo posible por confirmar la identidad de una cuando hable con ella y hablar con amigos o familiares si tiene sospechas.</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3304075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419" sz="1200" dirty="0">
                <a:solidFill>
                  <a:srgbClr val="282A33"/>
                </a:solidFill>
                <a:effectLst/>
                <a:latin typeface="+mj-lt"/>
                <a:ea typeface="+mj-ea"/>
                <a:cs typeface="+mj-cs"/>
                <a:sym typeface="Calibri"/>
              </a:rPr>
              <a:t>Si se pone en contacto con usted un estafador, lo mejor que puede hacer es ignorarlos: no responda a sus llamadas, borre sus correos electrónicos y navegue lejos de un sitio que no parezca legítimo. También puede denunciarlos a </a:t>
            </a:r>
            <a:r>
              <a:rPr lang="es-419" sz="1200" b="1" dirty="0">
                <a:solidFill>
                  <a:srgbClr val="282A33"/>
                </a:solidFill>
                <a:effectLst/>
                <a:latin typeface="+mj-lt"/>
                <a:ea typeface="+mj-ea"/>
                <a:cs typeface="+mj-cs"/>
                <a:sym typeface="Calibri"/>
                <a:hlinkClick r:id="rId3"/>
              </a:rPr>
              <a:t>la FTC </a:t>
            </a:r>
            <a:r>
              <a:rPr lang="es-419" sz="1200" dirty="0">
                <a:solidFill>
                  <a:srgbClr val="282A33"/>
                </a:solidFill>
                <a:effectLst/>
                <a:latin typeface="+mj-lt"/>
                <a:ea typeface="+mj-ea"/>
                <a:cs typeface="+mj-cs"/>
                <a:sym typeface="Calibri"/>
              </a:rPr>
              <a:t>o al </a:t>
            </a:r>
            <a:r>
              <a:rPr lang="es-419" sz="1200" b="1" dirty="0">
                <a:solidFill>
                  <a:srgbClr val="282A33"/>
                </a:solidFill>
                <a:effectLst/>
                <a:latin typeface="+mj-lt"/>
                <a:ea typeface="+mj-ea"/>
                <a:cs typeface="+mj-cs"/>
                <a:sym typeface="Calibri"/>
                <a:hlinkClick r:id="rId4"/>
              </a:rPr>
              <a:t>FBI </a:t>
            </a:r>
            <a:r>
              <a:rPr lang="es-419" sz="1200" dirty="0">
                <a:solidFill>
                  <a:srgbClr val="282A33"/>
                </a:solidFill>
                <a:effectLst/>
                <a:latin typeface="+mj-lt"/>
                <a:ea typeface="+mj-ea"/>
                <a:cs typeface="+mj-cs"/>
                <a:sym typeface="Calibri"/>
              </a:rPr>
              <a:t>para evitar que vuelvan a ponerse en contacto con usted o con otras personas. Navegue por uno o ambos sitios enlazados anteriormente para saber cómo denunciar exactamente a los estafadores.</a:t>
            </a:r>
            <a:endParaRPr lang="en-US" sz="1200" dirty="0">
              <a:solidFill>
                <a:srgbClr val="282A33"/>
              </a:solidFill>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s-419" sz="1200" dirty="0">
                <a:solidFill>
                  <a:srgbClr val="282A33"/>
                </a:solidFill>
                <a:effectLst/>
                <a:latin typeface="+mj-lt"/>
                <a:ea typeface="+mj-ea"/>
                <a:cs typeface="+mj-cs"/>
                <a:sym typeface="Calibri"/>
              </a:rPr>
              <a:t>Si ha enviado dinero a alguien que cree que es un estafador, lo mejor es actuar lo antes posible. Cancele la tarjeta, comunique a su institución financiera que cree que le han robado la información de su cuenta, explique la situación a un administrador y llame a la policía. Si el estafador tiene su información confidencial, como su número de la seguridad social, visite </a:t>
            </a:r>
            <a:r>
              <a:rPr lang="es-419" sz="1200" b="1" dirty="0">
                <a:solidFill>
                  <a:srgbClr val="282A33"/>
                </a:solidFill>
                <a:effectLst/>
                <a:latin typeface="+mj-lt"/>
                <a:ea typeface="+mj-ea"/>
                <a:cs typeface="+mj-cs"/>
                <a:sym typeface="Calibri"/>
                <a:hlinkClick r:id="rId5"/>
              </a:rPr>
              <a:t>identitytheft.gov </a:t>
            </a:r>
            <a:r>
              <a:rPr lang="es-419" sz="1200" dirty="0">
                <a:solidFill>
                  <a:srgbClr val="282A33"/>
                </a:solidFill>
                <a:effectLst/>
                <a:latin typeface="+mj-lt"/>
                <a:ea typeface="+mj-ea"/>
                <a:cs typeface="+mj-cs"/>
                <a:sym typeface="Calibri"/>
              </a:rPr>
              <a:t>para saber qué hacer a continuación.</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727512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419" sz="1200" dirty="0">
                <a:solidFill>
                  <a:srgbClr val="282A33"/>
                </a:solidFill>
                <a:effectLst/>
                <a:latin typeface="+mj-lt"/>
                <a:ea typeface="+mj-ea"/>
                <a:cs typeface="+mj-cs"/>
                <a:sym typeface="Calibri"/>
              </a:rPr>
              <a:t>Repase los puntos principales que ha tratado a lo largo de la presentación.</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964295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419" sz="1200" dirty="0">
                <a:solidFill>
                  <a:srgbClr val="282A33"/>
                </a:solidFill>
                <a:effectLst/>
                <a:latin typeface="+mj-lt"/>
                <a:ea typeface="+mj-ea"/>
                <a:cs typeface="+mj-cs"/>
                <a:sym typeface="Calibri"/>
              </a:rPr>
              <a:t>Anime a los participantes a hacer preguntas. Puede incluso ofrecer su correo electrónico para que puedan ponerse en contacto con usted después de la presentación para obtener más información.</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366596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419" sz="1200" dirty="0">
                <a:solidFill>
                  <a:srgbClr val="282A33"/>
                </a:solidFill>
                <a:effectLst/>
                <a:latin typeface="+mj-lt"/>
                <a:ea typeface="+mj-ea"/>
                <a:cs typeface="+mj-cs"/>
                <a:sym typeface="Calibri"/>
              </a:rPr>
              <a:t>Preséntese a la clase y explique su rol. Podría repasar algunas de las cosas que ofrece su institución financiera o su experiencia en lo que se refiere a estafas dirigidas a personas mayores.</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14237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419" sz="1200" dirty="0">
                <a:solidFill>
                  <a:srgbClr val="282A33"/>
                </a:solidFill>
                <a:effectLst/>
                <a:latin typeface="+mj-lt"/>
                <a:ea typeface="+mj-ea"/>
                <a:cs typeface="+mj-cs"/>
                <a:sym typeface="Calibri"/>
              </a:rPr>
              <a:t>Esta diapositiva sirve de índice y puede utilizarse para introducir la presentación. Estos son los temas específicos que tratará en el orden en que los presentará.</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145018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419" sz="1200" dirty="0">
                <a:solidFill>
                  <a:srgbClr val="282A33"/>
                </a:solidFill>
                <a:effectLst/>
                <a:latin typeface="+mj-lt"/>
                <a:ea typeface="+mj-ea"/>
                <a:cs typeface="+mj-cs"/>
                <a:sym typeface="Calibri"/>
              </a:rPr>
              <a:t>Millones de estadounidenses de edad avanzada son víctimas de estafas cada año, y las personas mayores son el objetivo por diversas razones. Aunque no todas estas razones se aplican a todas las personas mayores, el mero hecho de serlo basta para convertir a alguien en el objetivo de un estafador. En cualquier caso, es importante ser consciente de lo que intentan aprovechar los estafadores. He aquí algunas razones por las que los estafadores pueden tener como objetivo a las personas mayores.</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Muchas personas mayores tienen acceso a una importante cantidad de dinero gracias a los fondos de jubilación, a la propiedad de su vivienda o a toda una vida de ahorros acumulados.</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Algunas personas mayores no tienen experiencia con la tecnología. Los estafadores se aprovechan de ello para engañarlos y hacer que descarguen malware o virus.</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Muchas personas mayores tienen familias extensas. Esto puede hacer que sea más difícil dar cuenta de todos en todo momento. Eso significa que si un estafador afirma que un miembro de la familia tiene problemas, una persona mayor puede estar más dispuesta a .</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Algunos ancianos se sienten aislados. Pueden pensar que no ven a sus amigos con suficiente frecuencia, que su familia debería ponerse más en contacto con ellos o que su situación les impide encontrar una pareja romántica. Los estafadores manipulan estos sentimientos para ganarse la confianza de un anciano y apoderarse más fácilmente de su dinero.</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1123281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419" sz="1200" b="1" dirty="0">
                <a:solidFill>
                  <a:srgbClr val="282A33"/>
                </a:solidFill>
                <a:effectLst/>
                <a:latin typeface="+mj-lt"/>
                <a:ea typeface="+mj-ea"/>
                <a:cs typeface="+mj-cs"/>
                <a:sym typeface="Calibri"/>
              </a:rPr>
              <a:t>*En las siguientes 3 diapositivas sobre banderas rojas se incluyen ejemplos de noticias de todo el país, pero le animamos a que comparta en su lugar ejemplos relevantes de su zona.</a:t>
            </a:r>
            <a:endParaRPr lang="en-US" sz="1200" b="1" dirty="0">
              <a:solidFill>
                <a:srgbClr val="282A33"/>
              </a:solidFill>
              <a:effectLst/>
              <a:latin typeface="+mj-lt"/>
              <a:ea typeface="+mj-ea"/>
              <a:cs typeface="+mj-cs"/>
              <a:sym typeface="Calibri"/>
            </a:endParaRPr>
          </a:p>
          <a:p>
            <a:endParaRPr lang="es-419" sz="1200" dirty="0">
              <a:solidFill>
                <a:srgbClr val="282A33"/>
              </a:solidFill>
              <a:effectLst/>
              <a:latin typeface="+mj-lt"/>
              <a:ea typeface="+mj-ea"/>
              <a:cs typeface="+mj-cs"/>
              <a:sym typeface="Calibri"/>
            </a:endParaRPr>
          </a:p>
          <a:p>
            <a:r>
              <a:rPr lang="es-419" sz="1200" dirty="0">
                <a:solidFill>
                  <a:srgbClr val="282A33"/>
                </a:solidFill>
                <a:effectLst/>
                <a:latin typeface="+mj-lt"/>
                <a:ea typeface="+mj-ea"/>
                <a:cs typeface="+mj-cs"/>
                <a:sym typeface="Calibri"/>
              </a:rPr>
              <a:t>Los estafadores saben que usted se dará cuenta de la estafa si investiga. Para evitarlo, le presionarán para que actúe con rapidez. Esa presión puede ser positiva (un premio, un trato) o negativa (una orden de detención contra usted, la pérdida de su cuenta, un ser querido en apuros). Confirme siempre las afirmaciones con una fuente externa antes de actuar.</a:t>
            </a:r>
            <a:endParaRPr lang="en-US" sz="1200" dirty="0">
              <a:solidFill>
                <a:srgbClr val="282A33"/>
              </a:solidFill>
              <a:effectLst/>
              <a:latin typeface="+mj-lt"/>
              <a:ea typeface="+mj-ea"/>
              <a:cs typeface="+mj-cs"/>
              <a:sym typeface="Calibri"/>
            </a:endParaRPr>
          </a:p>
          <a:p>
            <a:r>
              <a:rPr lang="es-419" sz="1200" b="1" dirty="0">
                <a:solidFill>
                  <a:srgbClr val="282A33"/>
                </a:solidFill>
                <a:effectLst/>
                <a:latin typeface="+mj-lt"/>
                <a:ea typeface="+mj-ea"/>
                <a:cs typeface="+mj-cs"/>
                <a:sym typeface="Calibri"/>
              </a:rPr>
              <a:t>Ejemplo*: </a:t>
            </a:r>
            <a:r>
              <a:rPr lang="es-419" sz="1200" dirty="0">
                <a:solidFill>
                  <a:srgbClr val="282A33"/>
                </a:solidFill>
                <a:effectLst/>
                <a:latin typeface="+mj-lt"/>
                <a:ea typeface="+mj-ea"/>
                <a:cs typeface="+mj-cs"/>
                <a:sym typeface="Calibri"/>
              </a:rPr>
              <a:t>Una persona mayor de Texas recibió una llamada de estafadores que decían ser funcionarios federales. Le indicaron a la víctima que enviara dinero a través de varios lugares de envío para limpiar su nombre. Cuando intentaron colgar, los estafadores se pusieron agresivos y amenazaron con que los agentes se presentarían en casa de la víctima para arrestarla si no enviaba el dinero inmediatamente.</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3344638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419" sz="1200" dirty="0">
                <a:solidFill>
                  <a:srgbClr val="282A33"/>
                </a:solidFill>
                <a:effectLst/>
                <a:latin typeface="+mj-lt"/>
                <a:ea typeface="+mj-ea"/>
                <a:cs typeface="+mj-cs"/>
                <a:sym typeface="Calibri"/>
              </a:rPr>
              <a:t>Debe sospechar de cualquier persona que se ponga en contacto con usted solicitándole dinero, pero aún más si quieren que se lo envíe de forma inusual. Los estafadores suelen pedir transferencias bancarias, tarjetas regalo o dinero en efectivo para evitar que usted o su institución financiera puedan rastrear o cancelar la transacción. Desconfíe extremadamente de alguien que le pida dinero de esta forma, sean cuales sean sus motivos.</a:t>
            </a:r>
            <a:endParaRPr lang="en-US" sz="1200" dirty="0">
              <a:solidFill>
                <a:srgbClr val="282A33"/>
              </a:solidFill>
              <a:effectLst/>
              <a:latin typeface="+mj-lt"/>
              <a:ea typeface="+mj-ea"/>
              <a:cs typeface="+mj-cs"/>
              <a:sym typeface="Calibri"/>
            </a:endParaRPr>
          </a:p>
          <a:p>
            <a:r>
              <a:rPr lang="es-419" sz="1200" b="1" dirty="0">
                <a:solidFill>
                  <a:srgbClr val="282A33"/>
                </a:solidFill>
                <a:effectLst/>
                <a:latin typeface="+mj-lt"/>
                <a:ea typeface="+mj-ea"/>
                <a:cs typeface="+mj-cs"/>
                <a:sym typeface="Calibri"/>
              </a:rPr>
              <a:t>Ejemplo*: </a:t>
            </a:r>
            <a:r>
              <a:rPr lang="es-419" sz="1200" dirty="0">
                <a:solidFill>
                  <a:srgbClr val="282A33"/>
                </a:solidFill>
                <a:effectLst/>
                <a:latin typeface="+mj-lt"/>
                <a:ea typeface="+mj-ea"/>
                <a:cs typeface="+mj-cs"/>
                <a:sym typeface="Calibri"/>
              </a:rPr>
              <a:t>En Alabama, una anciana recibió un mensaje de la cuenta de Facebook de una amiga, que más tarde supo que había sido pirateada. El pirata informático afirmaba que sabía de un abogado que regalaba miles de dólares. Todo lo que tenía que hacer era enviarles una foto de su carné de conducir y los números y pines de tarjetas regalo por valor de 500 dólares. La mujer cayó en la estafa, perdió el dinero y entregó información personal.</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217006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419" sz="1200" dirty="0">
                <a:solidFill>
                  <a:srgbClr val="282A33"/>
                </a:solidFill>
                <a:effectLst/>
                <a:latin typeface="+mj-lt"/>
                <a:ea typeface="+mj-ea"/>
                <a:cs typeface="+mj-cs"/>
                <a:sym typeface="Calibri"/>
              </a:rPr>
              <a:t>Los estafadores intentan recopilar información confidencial para poder robar su identidad o acceder a sus cuentas. Desconfíe de cualquiera que le pida contraseñas o números de la seguridad social y de cuenta. Las empresas legítimas casi nunca le pedirán estos datos y, si lo hacen, deberían darle una forma segura de hacerlo.</a:t>
            </a:r>
            <a:endParaRPr lang="en-US" sz="1200" dirty="0">
              <a:solidFill>
                <a:srgbClr val="282A33"/>
              </a:solidFill>
              <a:effectLst/>
              <a:latin typeface="+mj-lt"/>
              <a:ea typeface="+mj-ea"/>
              <a:cs typeface="+mj-cs"/>
              <a:sym typeface="Calibri"/>
            </a:endParaRPr>
          </a:p>
          <a:p>
            <a:r>
              <a:rPr lang="es-419" sz="1200" b="1" dirty="0">
                <a:solidFill>
                  <a:srgbClr val="282A33"/>
                </a:solidFill>
                <a:effectLst/>
                <a:latin typeface="+mj-lt"/>
                <a:ea typeface="+mj-ea"/>
                <a:cs typeface="+mj-cs"/>
                <a:sym typeface="Calibri"/>
              </a:rPr>
              <a:t>Ejemplo*: </a:t>
            </a:r>
            <a:r>
              <a:rPr lang="es-419" sz="1200" dirty="0">
                <a:solidFill>
                  <a:srgbClr val="282A33"/>
                </a:solidFill>
                <a:effectLst/>
                <a:latin typeface="+mj-lt"/>
                <a:ea typeface="+mj-ea"/>
                <a:cs typeface="+mj-cs"/>
                <a:sym typeface="Calibri"/>
              </a:rPr>
              <a:t>Toneladas de nuevas estafas acompañaron a la pandemia del COVID-19. Una versión iba dirigida a quienes querían asegurarse de recibir sus cheques de estímulo. Utilizando sitios de apariencia oficial, se pedía a las víctimas que se inscribieran para recibir su cheque o que validaran su identidad introduciendo información sensible. Esto no era necesario para recibir el cheque de estímulo.</a:t>
            </a:r>
            <a:endParaRPr lang="en-US" sz="1200" dirty="0">
              <a:solidFill>
                <a:srgbClr val="282A33"/>
              </a:solidFill>
              <a:effectLst/>
              <a:latin typeface="+mj-lt"/>
              <a:ea typeface="+mj-ea"/>
              <a:cs typeface="+mj-cs"/>
              <a:sym typeface="Calibri"/>
            </a:endParaRPr>
          </a:p>
          <a:p>
            <a:r>
              <a:rPr lang="es-419" sz="1200" b="1" dirty="0">
                <a:solidFill>
                  <a:srgbClr val="282A33"/>
                </a:solidFill>
                <a:effectLst/>
                <a:latin typeface="+mj-lt"/>
                <a:ea typeface="+mj-ea"/>
                <a:cs typeface="+mj-cs"/>
                <a:sym typeface="Calibri"/>
              </a:rPr>
              <a:t>¿Alguna pregunta sobre estas banderas rojas?</a:t>
            </a:r>
            <a:endParaRPr lang="en-US" sz="1200" b="1" dirty="0">
              <a:solidFill>
                <a:srgbClr val="282A33"/>
              </a:solidFill>
              <a:effectLst/>
              <a:latin typeface="+mj-lt"/>
              <a:ea typeface="+mj-ea"/>
              <a:cs typeface="+mj-cs"/>
              <a:sym typeface="Calibri"/>
            </a:endParaRPr>
          </a:p>
          <a:p>
            <a:r>
              <a:rPr lang="es-419" sz="1200" b="1" dirty="0">
                <a:solidFill>
                  <a:srgbClr val="282A33"/>
                </a:solidFill>
                <a:effectLst/>
                <a:latin typeface="+mj-lt"/>
                <a:ea typeface="+mj-ea"/>
                <a:cs typeface="+mj-cs"/>
                <a:sym typeface="Calibri"/>
              </a:rPr>
              <a:t>hable de estafas comunes, comparta experiencias relevantes de su rama según proceda.</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4070676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419" sz="1200" b="1" dirty="0">
                <a:solidFill>
                  <a:srgbClr val="282A33"/>
                </a:solidFill>
                <a:effectLst/>
                <a:latin typeface="+mj-lt"/>
                <a:ea typeface="+mj-ea"/>
                <a:cs typeface="+mj-cs"/>
                <a:sym typeface="Calibri"/>
              </a:rPr>
              <a:t>Phishing: </a:t>
            </a:r>
            <a:r>
              <a:rPr lang="es-419" sz="1200" dirty="0">
                <a:solidFill>
                  <a:srgbClr val="282A33"/>
                </a:solidFill>
                <a:effectLst/>
                <a:latin typeface="+mj-lt"/>
                <a:ea typeface="+mj-ea"/>
                <a:cs typeface="+mj-cs"/>
                <a:sym typeface="Calibri"/>
              </a:rPr>
              <a:t>Un estafador se hace pasar por alguien que no es, normalmente una empresa conocida o un amigo personal. Piden a la víctima información confidencial o le dicen que haga clic en un enlace que descarga un virus en su dispositivo. El phishing puede adoptar muchas formas, como correos electrónicos, mensajes de texto e incluso sitios web falsos; los estafadores ponen mucho cuidado en que su mensaje parezca legítimo.</a:t>
            </a:r>
            <a:endParaRPr lang="en-US" sz="1200" dirty="0">
              <a:solidFill>
                <a:srgbClr val="282A33"/>
              </a:solidFill>
              <a:effectLst/>
              <a:latin typeface="+mj-lt"/>
              <a:ea typeface="+mj-ea"/>
              <a:cs typeface="+mj-cs"/>
              <a:sym typeface="Calibri"/>
            </a:endParaRPr>
          </a:p>
          <a:p>
            <a:r>
              <a:rPr lang="es-419" sz="1200" dirty="0">
                <a:solidFill>
                  <a:srgbClr val="282A33"/>
                </a:solidFill>
                <a:effectLst/>
                <a:latin typeface="+mj-lt"/>
                <a:ea typeface="+mj-ea"/>
                <a:cs typeface="+mj-cs"/>
                <a:sym typeface="Calibri"/>
              </a:rPr>
              <a:t> </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Hágase siempre estas preguntas antes de responder a mensajes no solicitados: ¿Hay palabras mal escritas o enlaces extraños? ¿Actúa la persona como si fuera ella misma?</a:t>
            </a:r>
            <a:endParaRPr lang="en-US" sz="1200" dirty="0">
              <a:solidFill>
                <a:srgbClr val="282A33"/>
              </a:solidFill>
              <a:effectLst/>
              <a:latin typeface="+mj-lt"/>
              <a:ea typeface="+mj-ea"/>
              <a:cs typeface="+mj-cs"/>
              <a:sym typeface="Calibri"/>
            </a:endParaRPr>
          </a:p>
          <a:p>
            <a:r>
              <a:rPr lang="es-419" sz="1200" dirty="0">
                <a:solidFill>
                  <a:srgbClr val="282A33"/>
                </a:solidFill>
                <a:effectLst/>
                <a:latin typeface="+mj-lt"/>
                <a:ea typeface="+mj-ea"/>
                <a:cs typeface="+mj-cs"/>
                <a:sym typeface="Calibri"/>
              </a:rPr>
              <a:t>(continúa en la página siguiente)</a:t>
            </a:r>
            <a:endParaRPr lang="en-US" sz="1200" dirty="0">
              <a:solidFill>
                <a:srgbClr val="282A33"/>
              </a:solidFill>
              <a:effectLst/>
              <a:latin typeface="+mj-lt"/>
              <a:ea typeface="+mj-ea"/>
              <a:cs typeface="+mj-cs"/>
              <a:sym typeface="Calibri"/>
            </a:endParaRPr>
          </a:p>
          <a:p>
            <a:r>
              <a:rPr lang="es-419" sz="1200" dirty="0">
                <a:solidFill>
                  <a:srgbClr val="282A33"/>
                </a:solidFill>
                <a:effectLst/>
                <a:latin typeface="+mj-lt"/>
                <a:ea typeface="+mj-ea"/>
                <a:cs typeface="+mj-cs"/>
                <a:sym typeface="Calibri"/>
              </a:rPr>
              <a:t> </a:t>
            </a:r>
            <a:endParaRPr lang="en-US" sz="1200" dirty="0">
              <a:solidFill>
                <a:srgbClr val="282A33"/>
              </a:solidFill>
              <a:effectLst/>
              <a:latin typeface="+mj-lt"/>
              <a:ea typeface="+mj-ea"/>
              <a:cs typeface="+mj-cs"/>
              <a:sym typeface="Calibri"/>
            </a:endParaRPr>
          </a:p>
          <a:p>
            <a:r>
              <a:rPr lang="es-419" sz="1200" b="1" dirty="0">
                <a:solidFill>
                  <a:srgbClr val="282A33"/>
                </a:solidFill>
                <a:effectLst/>
                <a:latin typeface="+mj-lt"/>
                <a:ea typeface="+mj-ea"/>
                <a:cs typeface="+mj-cs"/>
                <a:sym typeface="Calibri"/>
              </a:rPr>
              <a:t>Malware o ransomware</a:t>
            </a:r>
            <a:r>
              <a:rPr lang="es-419" sz="1200" dirty="0">
                <a:solidFill>
                  <a:srgbClr val="282A33"/>
                </a:solidFill>
                <a:effectLst/>
                <a:latin typeface="+mj-lt"/>
                <a:ea typeface="+mj-ea"/>
                <a:cs typeface="+mj-cs"/>
                <a:sym typeface="Calibri"/>
              </a:rPr>
              <a:t>: Los virus ocultos aparecen en ventanas emergentes, anuncios, publicaciones en redes sociales, correos electrónicos o mensajes de cuentas de amigos o familiares que han sido pirateadas. Cuando se descarga, el virus roba la información de la víctima o le obliga a pagar dinero.</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Sospeche de cualquier enlace que alguien le envíe sin avisar, sobre todo si utiliza un lenguaje extremadamente genérico. No haga clic en los enlaces a menos que esté seguro de que son legítimos.</a:t>
            </a:r>
            <a:endParaRPr lang="en-US" sz="1200" dirty="0">
              <a:solidFill>
                <a:srgbClr val="282A33"/>
              </a:solidFill>
              <a:effectLst/>
              <a:latin typeface="+mj-lt"/>
              <a:ea typeface="+mj-ea"/>
              <a:cs typeface="+mj-cs"/>
              <a:sym typeface="Calibri"/>
            </a:endParaRPr>
          </a:p>
          <a:p>
            <a:r>
              <a:rPr lang="es-419" sz="1200" dirty="0">
                <a:solidFill>
                  <a:srgbClr val="282A33"/>
                </a:solidFill>
                <a:effectLst/>
                <a:latin typeface="+mj-lt"/>
                <a:ea typeface="+mj-ea"/>
                <a:cs typeface="+mj-cs"/>
                <a:sym typeface="Calibri"/>
              </a:rPr>
              <a:t> </a:t>
            </a:r>
            <a:endParaRPr lang="en-US" sz="1200" dirty="0">
              <a:solidFill>
                <a:srgbClr val="282A33"/>
              </a:solidFill>
              <a:effectLst/>
              <a:latin typeface="+mj-lt"/>
              <a:ea typeface="+mj-ea"/>
              <a:cs typeface="+mj-cs"/>
              <a:sym typeface="Calibri"/>
            </a:endParaRPr>
          </a:p>
          <a:p>
            <a:r>
              <a:rPr lang="es-419" sz="1200" b="1" dirty="0">
                <a:solidFill>
                  <a:srgbClr val="282A33"/>
                </a:solidFill>
                <a:effectLst/>
                <a:latin typeface="+mj-lt"/>
                <a:ea typeface="+mj-ea"/>
                <a:cs typeface="+mj-cs"/>
                <a:sym typeface="Calibri"/>
              </a:rPr>
              <a:t>Estafas de soporte técnico o antivirus</a:t>
            </a:r>
            <a:r>
              <a:rPr lang="es-419" sz="1200" dirty="0">
                <a:solidFill>
                  <a:srgbClr val="282A33"/>
                </a:solidFill>
                <a:effectLst/>
                <a:latin typeface="+mj-lt"/>
                <a:ea typeface="+mj-ea"/>
                <a:cs typeface="+mj-cs"/>
                <a:sym typeface="Calibri"/>
              </a:rPr>
              <a:t>: A la víctima se le dice que hay un virus en su dispositivo, normalmente a través de una ventana emergente, un mensaje de texto o un correo electrónico. El estafador dice que pueden solucionarlo accediendo al dispositivo o instalando un software antivirus. En lugar de ello, el estafador roba los datos confidenciales de la víctima o descarga virus reales en su dispositivo.</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No se fíe de nada que aparezca o le diga que su dispositivo tiene un virus. Utilice siempre un software antivirus bien revisado para buscar problemas o lleve el dispositivo a un profesional certificado.</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393196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419" sz="1200" b="1" dirty="0">
                <a:solidFill>
                  <a:srgbClr val="282A33"/>
                </a:solidFill>
                <a:effectLst/>
                <a:latin typeface="+mj-lt"/>
                <a:ea typeface="+mj-ea"/>
                <a:cs typeface="+mj-cs"/>
                <a:sym typeface="Calibri"/>
              </a:rPr>
              <a:t>Estafas de lotería o premios: </a:t>
            </a:r>
            <a:r>
              <a:rPr lang="es-419" sz="1200" dirty="0">
                <a:solidFill>
                  <a:srgbClr val="282A33"/>
                </a:solidFill>
                <a:effectLst/>
                <a:latin typeface="+mj-lt"/>
                <a:ea typeface="+mj-ea"/>
                <a:cs typeface="+mj-cs"/>
                <a:sym typeface="Calibri"/>
              </a:rPr>
              <a:t>La víctima recibe un correo electrónico, una llamada o un mensaje de texto en el que se le dice que ha ganado un premio, a menudo en metálico o unas vacaciones de lujo, y que sólo tiene que pagar impuestos o una tasa de tramitación para recibirlo. Esta estafa puede incluso venir acompañada de un cheque que acabará rebotando una vez que la víctima lo deposite, pero, para entonces, el estafador ya se habrá ido con el dinero de la víctima.</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Si algo suena demasiado bueno para ser verdad, probablemente lo sea. Si no ha participado, es imposible que haya ganado. E incluso si lo hizo, ¿está seguro de que ese sorteo es legítimo?</a:t>
            </a:r>
            <a:endParaRPr lang="en-US" sz="1200" dirty="0">
              <a:solidFill>
                <a:srgbClr val="282A33"/>
              </a:solidFill>
              <a:effectLst/>
              <a:latin typeface="+mj-lt"/>
              <a:ea typeface="+mj-ea"/>
              <a:cs typeface="+mj-cs"/>
              <a:sym typeface="Calibri"/>
            </a:endParaRPr>
          </a:p>
          <a:p>
            <a:r>
              <a:rPr lang="es-419" sz="1200" dirty="0">
                <a:solidFill>
                  <a:srgbClr val="282A33"/>
                </a:solidFill>
                <a:effectLst/>
                <a:latin typeface="+mj-lt"/>
                <a:ea typeface="+mj-ea"/>
                <a:cs typeface="+mj-cs"/>
                <a:sym typeface="Calibri"/>
              </a:rPr>
              <a:t> </a:t>
            </a:r>
            <a:endParaRPr lang="en-US" sz="1200" dirty="0">
              <a:solidFill>
                <a:srgbClr val="282A33"/>
              </a:solidFill>
              <a:effectLst/>
              <a:latin typeface="+mj-lt"/>
              <a:ea typeface="+mj-ea"/>
              <a:cs typeface="+mj-cs"/>
              <a:sym typeface="Calibri"/>
            </a:endParaRPr>
          </a:p>
          <a:p>
            <a:r>
              <a:rPr lang="es-419" sz="1200" b="1" dirty="0">
                <a:solidFill>
                  <a:srgbClr val="282A33"/>
                </a:solidFill>
                <a:effectLst/>
                <a:latin typeface="+mj-lt"/>
                <a:ea typeface="+mj-ea"/>
                <a:cs typeface="+mj-cs"/>
                <a:sym typeface="Calibri"/>
              </a:rPr>
              <a:t>Estafas de inversión: </a:t>
            </a:r>
            <a:r>
              <a:rPr lang="es-419" sz="1200" dirty="0">
                <a:solidFill>
                  <a:srgbClr val="282A33"/>
                </a:solidFill>
                <a:effectLst/>
                <a:latin typeface="+mj-lt"/>
                <a:ea typeface="+mj-ea"/>
                <a:cs typeface="+mj-cs"/>
                <a:sym typeface="Calibri"/>
              </a:rPr>
              <a:t>Los estafadores ofrecen oportunidades de inversión que son mucho más arriesgadas de lo que dejan entrever. Los ladrones también pueden pretender ser asesores financieros y, una vez que tienen acceso a la cuenta de la víctima, robarle el dinero en lugar de ganarlo.</a:t>
            </a:r>
            <a:endParaRPr lang="en-US" sz="1200" dirty="0">
              <a:solidFill>
                <a:srgbClr val="282A33"/>
              </a:solidFill>
              <a:effectLst/>
              <a:latin typeface="+mj-lt"/>
              <a:ea typeface="+mj-ea"/>
              <a:cs typeface="+mj-cs"/>
              <a:sym typeface="Calibri"/>
            </a:endParaRPr>
          </a:p>
          <a:p>
            <a:pPr lvl="0"/>
            <a:r>
              <a:rPr lang="es-419" sz="1200" dirty="0">
                <a:solidFill>
                  <a:srgbClr val="282A33"/>
                </a:solidFill>
                <a:effectLst/>
                <a:latin typeface="+mj-lt"/>
                <a:ea typeface="+mj-ea"/>
                <a:cs typeface="+mj-cs"/>
                <a:sym typeface="Calibri"/>
              </a:rPr>
              <a:t>Busque únicamente asesores legítimos y verificados o investigue usted mismo las acciones. No se fíe de alguien que se le acerque afirmando tener un trato.</a:t>
            </a:r>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3847119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B8B8D"/>
                </a:solidFill>
              </a:defRPr>
            </a:lvl1pPr>
            <a:lvl2pPr marL="0" indent="457200">
              <a:buSzTx/>
              <a:buFontTx/>
              <a:buNone/>
              <a:defRPr sz="2400">
                <a:solidFill>
                  <a:srgbClr val="8B8B8D"/>
                </a:solidFill>
              </a:defRPr>
            </a:lvl2pPr>
            <a:lvl3pPr marL="0" indent="914400">
              <a:buSzTx/>
              <a:buFontTx/>
              <a:buNone/>
              <a:defRPr sz="2400">
                <a:solidFill>
                  <a:srgbClr val="8B8B8D"/>
                </a:solidFill>
              </a:defRPr>
            </a:lvl3pPr>
            <a:lvl4pPr marL="0" indent="1371600">
              <a:buSzTx/>
              <a:buFontTx/>
              <a:buNone/>
              <a:defRPr sz="2400">
                <a:solidFill>
                  <a:srgbClr val="8B8B8D"/>
                </a:solidFill>
              </a:defRPr>
            </a:lvl4pPr>
            <a:lvl5pPr marL="0" indent="1828800">
              <a:buSzTx/>
              <a:buFontTx/>
              <a:buNone/>
              <a:defRPr sz="2400">
                <a:solidFill>
                  <a:srgbClr val="8B8B8D"/>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hueOff val="-7200000"/>
            <a:satOff val="-100001"/>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Texto del título</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lIns="45719" rIns="45719">
            <a:normAutofit/>
          </a:bodyPr>
          <a:lstStyle/>
          <a:p>
            <a:r>
              <a:t>Nivel corporal uno</a:t>
            </a:r>
          </a:p>
          <a:p>
            <a:pPr lvl="1"/>
            <a:r>
              <a:t>Nivel corporal dos</a:t>
            </a:r>
          </a:p>
          <a:p>
            <a:pPr lvl="2"/>
            <a:r>
              <a:t>Nivel corporal tres</a:t>
            </a:r>
          </a:p>
          <a:p>
            <a:pPr lvl="3"/>
            <a:r>
              <a:t>Nivel corporal cuatro</a:t>
            </a:r>
          </a:p>
          <a:p>
            <a:pPr lvl="4"/>
            <a:r>
              <a:t>Nivel corporal cinco</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B8B8D"/>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teachbanzai.com/wellness/resources/recognizing-and-avoiding-scam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teachbanzai.com/wellness/resources/navigating-debt-collections-coach"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p:cNvSpPr txBox="1"/>
          <p:nvPr/>
        </p:nvSpPr>
        <p:spPr>
          <a:xfrm>
            <a:off x="451821" y="5136722"/>
            <a:ext cx="10968681" cy="1289862"/>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lIns="45719" rIns="45719" anchor="b">
            <a:noAutofit/>
          </a:bodyPr>
          <a:lstStyle>
            <a:lvl1pPr>
              <a:lnSpc>
                <a:spcPct val="90000"/>
              </a:lnSpc>
              <a:defRPr sz="6000">
                <a:solidFill>
                  <a:schemeClr val="accent1"/>
                </a:solidFill>
                <a:latin typeface="Avenir Black"/>
                <a:ea typeface="Avenir Black"/>
                <a:cs typeface="Avenir Black"/>
                <a:sym typeface="Avenir Black"/>
              </a:defRPr>
            </a:lvl1pPr>
          </a:lstStyle>
          <a:p>
            <a:r>
              <a:rPr sz="4800" dirty="0" err="1">
                <a:solidFill>
                  <a:schemeClr val="accent6"/>
                </a:solidFill>
              </a:rPr>
              <a:t>Estafas</a:t>
            </a:r>
            <a:r>
              <a:rPr sz="4800" dirty="0">
                <a:solidFill>
                  <a:schemeClr val="accent6"/>
                </a:solidFill>
              </a:rPr>
              <a:t> </a:t>
            </a:r>
            <a:r>
              <a:rPr sz="4800" dirty="0" err="1">
                <a:solidFill>
                  <a:schemeClr val="accent6"/>
                </a:solidFill>
              </a:rPr>
              <a:t>dirigidas</a:t>
            </a:r>
            <a:r>
              <a:rPr sz="4800" dirty="0">
                <a:solidFill>
                  <a:schemeClr val="accent6"/>
                </a:solidFill>
              </a:rPr>
              <a:t> a las personas </a:t>
            </a:r>
            <a:r>
              <a:rPr sz="4800" dirty="0" err="1">
                <a:solidFill>
                  <a:schemeClr val="accent6"/>
                </a:solidFill>
              </a:rPr>
              <a:t>mayores</a:t>
            </a:r>
            <a:endParaRPr sz="4800" dirty="0">
              <a:solidFill>
                <a:schemeClr val="accent6"/>
              </a:solidFill>
            </a:endParaRPr>
          </a:p>
        </p:txBody>
      </p:sp>
      <p:pic>
        <p:nvPicPr>
          <p:cNvPr id="100" name="article-how-to-recognize-and-avoid-scams-hero copy.jpg" descr="article-how-to-recognize-and-avoid-scams-hero copy.jpg"/>
          <p:cNvPicPr>
            <a:picLocks noChangeAspect="1"/>
          </p:cNvPicPr>
          <p:nvPr/>
        </p:nvPicPr>
        <p:blipFill>
          <a:blip r:embed="rId3"/>
          <a:stretch>
            <a:fillRect/>
          </a:stretch>
        </p:blipFill>
        <p:spPr>
          <a:xfrm>
            <a:off x="-1" y="-10791"/>
            <a:ext cx="12192001" cy="4793568"/>
          </a:xfrm>
          <a:prstGeom prst="rect">
            <a:avLst/>
          </a:prstGeom>
          <a:ln w="12700">
            <a:miter lim="400000"/>
          </a:ln>
        </p:spPr>
      </p:pic>
      <p:grpSp>
        <p:nvGrpSpPr>
          <p:cNvPr id="2" name="Group 1">
            <a:extLst>
              <a:ext uri="{FF2B5EF4-FFF2-40B4-BE49-F238E27FC236}">
                <a16:creationId xmlns:a16="http://schemas.microsoft.com/office/drawing/2014/main" id="{2D942D7C-1C4D-989A-63B2-7534ABACB7B2}"/>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16BB885F-5210-1B67-45D9-3FC03A6DC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39519E90-801A-4C17-E79F-64611A4C4F6D}"/>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B9A5FC16-31FB-C3FF-BABD-16421598DE0F}"/>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
          <p:cNvSpPr txBox="1">
            <a:spLocks noGrp="1"/>
          </p:cNvSpPr>
          <p:nvPr>
            <p:ph type="ctrTitle"/>
          </p:nvPr>
        </p:nvSpPr>
        <p:spPr>
          <a:xfrm>
            <a:off x="560172" y="102329"/>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err="1">
                <a:solidFill>
                  <a:schemeClr val="accent6"/>
                </a:solidFill>
              </a:rPr>
              <a:t>Estafas</a:t>
            </a:r>
            <a:r>
              <a:rPr dirty="0">
                <a:solidFill>
                  <a:schemeClr val="accent6"/>
                </a:solidFill>
              </a:rPr>
              <a:t> a </a:t>
            </a:r>
            <a:r>
              <a:rPr dirty="0" err="1">
                <a:solidFill>
                  <a:schemeClr val="accent6"/>
                </a:solidFill>
              </a:rPr>
              <a:t>representantes</a:t>
            </a:r>
            <a:endParaRPr dirty="0">
              <a:solidFill>
                <a:schemeClr val="accent6"/>
              </a:solidFill>
            </a:endParaRPr>
          </a:p>
        </p:txBody>
      </p:sp>
      <p:sp>
        <p:nvSpPr>
          <p:cNvPr id="126"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t>Estafas</a:t>
            </a:r>
            <a:r>
              <a:rPr sz="3300" dirty="0"/>
              <a:t> del </a:t>
            </a:r>
            <a:r>
              <a:rPr sz="3300" dirty="0" err="1"/>
              <a:t>cobrador</a:t>
            </a:r>
            <a:r>
              <a:rPr sz="3300" dirty="0"/>
              <a:t> de </a:t>
            </a:r>
            <a:r>
              <a:rPr sz="3300" dirty="0" err="1"/>
              <a:t>deudas</a:t>
            </a:r>
            <a:r>
              <a:rPr sz="3300" dirty="0"/>
              <a:t> o de Hacienda</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t>Estafas</a:t>
            </a:r>
            <a:r>
              <a:rPr sz="3300" dirty="0"/>
              <a:t> a Medicare</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t>Fraude</a:t>
            </a:r>
            <a:r>
              <a:rPr sz="3300" dirty="0"/>
              <a:t> </a:t>
            </a:r>
            <a:r>
              <a:rPr sz="3300" dirty="0" err="1"/>
              <a:t>por</a:t>
            </a:r>
            <a:r>
              <a:rPr sz="3300" dirty="0"/>
              <a:t> </a:t>
            </a:r>
            <a:r>
              <a:rPr sz="3300" dirty="0" err="1"/>
              <a:t>afinidad</a:t>
            </a:r>
            <a:endParaRPr sz="3300" dirty="0"/>
          </a:p>
        </p:txBody>
      </p:sp>
      <p:pic>
        <p:nvPicPr>
          <p:cNvPr id="127" name="coach-debt-collections-illo-3 copy.png" descr="coach-debt-collections-illo-3 copy.png"/>
          <p:cNvPicPr>
            <a:picLocks noChangeAspect="1"/>
          </p:cNvPicPr>
          <p:nvPr/>
        </p:nvPicPr>
        <p:blipFill>
          <a:blip r:embed="rId3"/>
          <a:stretch>
            <a:fillRect/>
          </a:stretch>
        </p:blipFill>
        <p:spPr>
          <a:xfrm>
            <a:off x="5346352" y="2742254"/>
            <a:ext cx="6616969" cy="372204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itle 1"/>
          <p:cNvSpPr txBox="1">
            <a:spLocks noGrp="1"/>
          </p:cNvSpPr>
          <p:nvPr>
            <p:ph type="ctrTitle"/>
          </p:nvPr>
        </p:nvSpPr>
        <p:spPr>
          <a:xfrm>
            <a:off x="560171" y="1369834"/>
            <a:ext cx="5181867" cy="2233373"/>
          </a:xfrm>
          <a:prstGeom prst="rect">
            <a:avLst/>
          </a:prstGeom>
        </p:spPr>
        <p:txBody>
          <a:bodyPr>
            <a:normAutofit fontScale="90000"/>
          </a:bodyPr>
          <a:lstStyle/>
          <a:p>
            <a:pPr algn="l">
              <a:defRPr sz="5400">
                <a:solidFill>
                  <a:schemeClr val="accent1"/>
                </a:solidFill>
                <a:latin typeface="Avenir Black"/>
                <a:ea typeface="Avenir Black"/>
                <a:cs typeface="Avenir Black"/>
                <a:sym typeface="Avenir Black"/>
              </a:defRPr>
            </a:pPr>
            <a:r>
              <a:rPr lang="en-US" dirty="0" err="1">
                <a:solidFill>
                  <a:schemeClr val="accent6"/>
                </a:solidFill>
              </a:rPr>
              <a:t>Estafas</a:t>
            </a:r>
            <a:r>
              <a:rPr lang="en-US" dirty="0">
                <a:solidFill>
                  <a:schemeClr val="accent6"/>
                </a:solidFill>
              </a:rPr>
              <a:t> de </a:t>
            </a:r>
            <a:r>
              <a:rPr dirty="0" err="1">
                <a:solidFill>
                  <a:schemeClr val="accent6"/>
                </a:solidFill>
              </a:rPr>
              <a:t>Relación</a:t>
            </a:r>
            <a:br>
              <a:rPr dirty="0"/>
            </a:br>
            <a:r>
              <a:rPr dirty="0"/>
              <a:t> </a:t>
            </a:r>
          </a:p>
        </p:txBody>
      </p:sp>
      <p:sp>
        <p:nvSpPr>
          <p:cNvPr id="130" name="Lorem Ipsum Subtitle"/>
          <p:cNvSpPr txBox="1">
            <a:spLocks noGrp="1"/>
          </p:cNvSpPr>
          <p:nvPr>
            <p:ph type="subTitle" sz="quarter" idx="1"/>
          </p:nvPr>
        </p:nvSpPr>
        <p:spPr>
          <a:xfrm>
            <a:off x="663146" y="2933314"/>
            <a:ext cx="4914677" cy="1883750"/>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t>Estafas</a:t>
            </a:r>
            <a:r>
              <a:rPr sz="3300" dirty="0"/>
              <a:t> a </a:t>
            </a:r>
            <a:r>
              <a:rPr sz="3300" dirty="0" err="1"/>
              <a:t>los</a:t>
            </a:r>
            <a:r>
              <a:rPr sz="3300" dirty="0"/>
              <a:t> abuelos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t>Estafas</a:t>
            </a:r>
            <a:r>
              <a:rPr sz="3300" dirty="0"/>
              <a:t> </a:t>
            </a:r>
            <a:r>
              <a:rPr sz="3300" dirty="0" err="1"/>
              <a:t>románticas</a:t>
            </a:r>
            <a:endParaRPr sz="3300" dirty="0"/>
          </a:p>
        </p:txBody>
      </p:sp>
      <p:pic>
        <p:nvPicPr>
          <p:cNvPr id="131" name="pexels-andrea-piacquadio-3768140.jpg" descr="pexels-andrea-piacquadio-3768140.jpg"/>
          <p:cNvPicPr>
            <a:picLocks noChangeAspect="1"/>
          </p:cNvPicPr>
          <p:nvPr/>
        </p:nvPicPr>
        <p:blipFill>
          <a:blip r:embed="rId3"/>
          <a:srcRect l="28327" r="12231"/>
          <a:stretch>
            <a:fillRect/>
          </a:stretch>
        </p:blipFill>
        <p:spPr>
          <a:xfrm>
            <a:off x="6063419" y="-9991"/>
            <a:ext cx="6137057" cy="688242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
          <p:cNvSpPr txBox="1">
            <a:spLocks noGrp="1"/>
          </p:cNvSpPr>
          <p:nvPr>
            <p:ph type="ctrTitle"/>
          </p:nvPr>
        </p:nvSpPr>
        <p:spPr>
          <a:xfrm>
            <a:off x="560172" y="505001"/>
            <a:ext cx="11187053" cy="1418848"/>
          </a:xfrm>
          <a:prstGeom prst="rect">
            <a:avLst/>
          </a:prstGeom>
        </p:spPr>
        <p:txBody>
          <a:bodyPr>
            <a:normAutofit fontScale="90000"/>
          </a:bodyPr>
          <a:lstStyle>
            <a:lvl1pPr algn="l">
              <a:defRPr sz="5400">
                <a:solidFill>
                  <a:schemeClr val="accent1"/>
                </a:solidFill>
                <a:latin typeface="Avenir Black"/>
                <a:ea typeface="Avenir Black"/>
                <a:cs typeface="Avenir Black"/>
                <a:sym typeface="Avenir Black"/>
              </a:defRPr>
            </a:lvl1pPr>
          </a:lstStyle>
          <a:p>
            <a:r>
              <a:rPr dirty="0">
                <a:solidFill>
                  <a:schemeClr val="accent6"/>
                </a:solidFill>
              </a:rPr>
              <a:t>Si se pone </a:t>
            </a:r>
            <a:r>
              <a:rPr dirty="0" err="1">
                <a:solidFill>
                  <a:schemeClr val="accent6"/>
                </a:solidFill>
              </a:rPr>
              <a:t>en</a:t>
            </a:r>
            <a:r>
              <a:rPr dirty="0">
                <a:solidFill>
                  <a:schemeClr val="accent6"/>
                </a:solidFill>
              </a:rPr>
              <a:t> </a:t>
            </a:r>
            <a:r>
              <a:rPr dirty="0" err="1">
                <a:solidFill>
                  <a:schemeClr val="accent6"/>
                </a:solidFill>
              </a:rPr>
              <a:t>contacto</a:t>
            </a:r>
            <a:r>
              <a:rPr dirty="0">
                <a:solidFill>
                  <a:schemeClr val="accent6"/>
                </a:solidFill>
              </a:rPr>
              <a:t> con </a:t>
            </a:r>
            <a:r>
              <a:rPr dirty="0" err="1">
                <a:solidFill>
                  <a:schemeClr val="accent6"/>
                </a:solidFill>
              </a:rPr>
              <a:t>usted</a:t>
            </a:r>
            <a:r>
              <a:rPr dirty="0">
                <a:solidFill>
                  <a:schemeClr val="accent6"/>
                </a:solidFill>
              </a:rPr>
              <a:t> un </a:t>
            </a:r>
            <a:r>
              <a:rPr dirty="0" err="1">
                <a:solidFill>
                  <a:schemeClr val="accent6"/>
                </a:solidFill>
              </a:rPr>
              <a:t>estafador</a:t>
            </a:r>
            <a:r>
              <a:rPr dirty="0">
                <a:solidFill>
                  <a:schemeClr val="accent6"/>
                </a:solidFill>
              </a:rPr>
              <a:t>:</a:t>
            </a:r>
          </a:p>
        </p:txBody>
      </p:sp>
      <p:sp>
        <p:nvSpPr>
          <p:cNvPr id="134" name="Lorem Ipsum Subtitle"/>
          <p:cNvSpPr txBox="1">
            <a:spLocks noGrp="1"/>
          </p:cNvSpPr>
          <p:nvPr>
            <p:ph type="subTitle" idx="1"/>
          </p:nvPr>
        </p:nvSpPr>
        <p:spPr>
          <a:xfrm>
            <a:off x="663146" y="2046281"/>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t>Ign</a:t>
            </a:r>
            <a:r>
              <a:rPr lang="en-US" sz="3300" dirty="0" err="1"/>
              <a:t>ó</a:t>
            </a:r>
            <a:r>
              <a:rPr sz="3300" dirty="0" err="1"/>
              <a:t>re</a:t>
            </a:r>
            <a:r>
              <a:rPr lang="en-US" sz="3300" dirty="0" err="1"/>
              <a:t>los</a:t>
            </a:r>
            <a:endParaRPr sz="3300" dirty="0"/>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Informe</a:t>
            </a:r>
          </a:p>
        </p:txBody>
      </p:sp>
      <p:pic>
        <p:nvPicPr>
          <p:cNvPr id="135" name="coach-debt-collections-illo-7 copy.png" descr="coach-debt-collections-illo-7 copy.png"/>
          <p:cNvPicPr>
            <a:picLocks noChangeAspect="1"/>
          </p:cNvPicPr>
          <p:nvPr/>
        </p:nvPicPr>
        <p:blipFill>
          <a:blip r:embed="rId3"/>
          <a:stretch>
            <a:fillRect/>
          </a:stretch>
        </p:blipFill>
        <p:spPr>
          <a:xfrm>
            <a:off x="5416770" y="2776846"/>
            <a:ext cx="6493979" cy="365286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1"/>
          <p:cNvSpPr txBox="1">
            <a:spLocks noGrp="1"/>
          </p:cNvSpPr>
          <p:nvPr>
            <p:ph type="ctrTitle"/>
          </p:nvPr>
        </p:nvSpPr>
        <p:spPr>
          <a:xfrm>
            <a:off x="560172" y="102329"/>
            <a:ext cx="11187053"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accent6"/>
                </a:solidFill>
              </a:rPr>
              <a:t>Revise</a:t>
            </a:r>
          </a:p>
        </p:txBody>
      </p:sp>
      <p:sp>
        <p:nvSpPr>
          <p:cNvPr id="138"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Por </a:t>
            </a:r>
            <a:r>
              <a:rPr sz="3300" dirty="0" err="1"/>
              <a:t>qué</a:t>
            </a:r>
            <a:r>
              <a:rPr sz="3300" dirty="0"/>
              <a:t> las personas </a:t>
            </a:r>
            <a:r>
              <a:rPr sz="3300" dirty="0" err="1"/>
              <a:t>mayores</a:t>
            </a:r>
            <a:r>
              <a:rPr sz="3300" dirty="0"/>
              <a:t> son </a:t>
            </a:r>
            <a:r>
              <a:rPr sz="3300" dirty="0" err="1"/>
              <a:t>el</a:t>
            </a:r>
            <a:r>
              <a:rPr sz="3300" dirty="0"/>
              <a:t> </a:t>
            </a:r>
            <a:r>
              <a:rPr sz="3300" dirty="0" err="1"/>
              <a:t>objetivo</a:t>
            </a:r>
            <a:endParaRPr sz="3300" dirty="0"/>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Banderas </a:t>
            </a:r>
            <a:r>
              <a:rPr sz="3300" dirty="0" err="1"/>
              <a:t>rojas</a:t>
            </a:r>
            <a:endParaRPr sz="3300" dirty="0"/>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t>Estafas</a:t>
            </a:r>
            <a:r>
              <a:rPr sz="3300" dirty="0"/>
              <a:t> </a:t>
            </a:r>
            <a:r>
              <a:rPr sz="3300" dirty="0" err="1"/>
              <a:t>comunes</a:t>
            </a:r>
            <a:endParaRPr sz="3300" dirty="0"/>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t>Qué</a:t>
            </a:r>
            <a:r>
              <a:rPr sz="3300" dirty="0"/>
              <a:t> </a:t>
            </a:r>
            <a:r>
              <a:rPr sz="3300" dirty="0" err="1"/>
              <a:t>hacer</a:t>
            </a:r>
            <a:r>
              <a:rPr sz="3300" dirty="0"/>
              <a:t> </a:t>
            </a:r>
            <a:r>
              <a:rPr sz="3300" dirty="0" err="1"/>
              <a:t>si</a:t>
            </a:r>
            <a:r>
              <a:rPr sz="3300" dirty="0"/>
              <a:t> se </a:t>
            </a:r>
            <a:r>
              <a:rPr sz="3300" dirty="0" err="1"/>
              <a:t>encuentra</a:t>
            </a:r>
            <a:r>
              <a:rPr sz="3300" dirty="0"/>
              <a:t> con un </a:t>
            </a:r>
            <a:r>
              <a:rPr sz="3300" dirty="0" err="1"/>
              <a:t>estafador</a:t>
            </a:r>
            <a:endParaRPr sz="3300" dirty="0"/>
          </a:p>
        </p:txBody>
      </p:sp>
      <p:grpSp>
        <p:nvGrpSpPr>
          <p:cNvPr id="2" name="Group 1">
            <a:extLst>
              <a:ext uri="{FF2B5EF4-FFF2-40B4-BE49-F238E27FC236}">
                <a16:creationId xmlns:a16="http://schemas.microsoft.com/office/drawing/2014/main" id="{C48B91A2-8C7D-0835-3866-51C3CE167C5A}"/>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8B230B5F-57E8-99DF-1338-D67B720B8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95C37B86-0089-A998-A848-60F2D2B77B20}"/>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6995ACCA-655A-C295-946E-80C3F468542C}"/>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1"/>
          <p:cNvSpPr txBox="1">
            <a:spLocks noGrp="1"/>
          </p:cNvSpPr>
          <p:nvPr>
            <p:ph type="ctrTitle"/>
          </p:nvPr>
        </p:nvSpPr>
        <p:spPr>
          <a:xfrm>
            <a:off x="560172" y="723907"/>
            <a:ext cx="10968681" cy="1874202"/>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err="1">
                <a:solidFill>
                  <a:schemeClr val="accent6"/>
                </a:solidFill>
              </a:rPr>
              <a:t>Consulte</a:t>
            </a:r>
            <a:r>
              <a:rPr dirty="0">
                <a:solidFill>
                  <a:schemeClr val="accent6"/>
                </a:solidFill>
              </a:rPr>
              <a:t> </a:t>
            </a:r>
            <a:r>
              <a:rPr dirty="0" err="1">
                <a:solidFill>
                  <a:schemeClr val="accent6"/>
                </a:solidFill>
              </a:rPr>
              <a:t>estos</a:t>
            </a:r>
            <a:r>
              <a:rPr dirty="0">
                <a:solidFill>
                  <a:schemeClr val="accent6"/>
                </a:solidFill>
              </a:rPr>
              <a:t> </a:t>
            </a:r>
            <a:r>
              <a:rPr dirty="0" err="1">
                <a:solidFill>
                  <a:schemeClr val="accent6"/>
                </a:solidFill>
              </a:rPr>
              <a:t>recursos</a:t>
            </a:r>
            <a:r>
              <a:rPr dirty="0">
                <a:solidFill>
                  <a:schemeClr val="accent6"/>
                </a:solidFill>
              </a:rPr>
              <a:t> de Banzai para saber </a:t>
            </a:r>
            <a:r>
              <a:rPr dirty="0" err="1">
                <a:solidFill>
                  <a:schemeClr val="accent6"/>
                </a:solidFill>
              </a:rPr>
              <a:t>más</a:t>
            </a:r>
            <a:r>
              <a:rPr dirty="0">
                <a:solidFill>
                  <a:schemeClr val="accent6"/>
                </a:solidFill>
              </a:rPr>
              <a:t>:</a:t>
            </a:r>
          </a:p>
        </p:txBody>
      </p:sp>
      <p:sp>
        <p:nvSpPr>
          <p:cNvPr id="141" name="Lorem Ipsum Subtitle"/>
          <p:cNvSpPr txBox="1">
            <a:spLocks noGrp="1"/>
          </p:cNvSpPr>
          <p:nvPr>
            <p:ph type="subTitle" sz="quarter" idx="1"/>
          </p:nvPr>
        </p:nvSpPr>
        <p:spPr>
          <a:xfrm>
            <a:off x="663146" y="2826089"/>
            <a:ext cx="10762733" cy="714827"/>
          </a:xfrm>
          <a:prstGeom prst="rect">
            <a:avLst/>
          </a:prstGeom>
        </p:spPr>
        <p:txBody>
          <a:bodyPr>
            <a:normAutofit/>
          </a:bodyPr>
          <a:lstStyle>
            <a:lvl1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lvl1pPr>
          </a:lstStyle>
          <a:p>
            <a:r>
              <a:rPr sz="3300" dirty="0" err="1"/>
              <a:t>Estafas</a:t>
            </a:r>
            <a:r>
              <a:rPr sz="3300" dirty="0"/>
              <a:t> </a:t>
            </a:r>
            <a:r>
              <a:rPr sz="3300" dirty="0" err="1"/>
              <a:t>dirigidas</a:t>
            </a:r>
            <a:r>
              <a:rPr sz="3300" dirty="0"/>
              <a:t> a las personas </a:t>
            </a:r>
            <a:r>
              <a:rPr sz="3300" dirty="0" err="1"/>
              <a:t>mayores</a:t>
            </a:r>
            <a:endParaRPr sz="3300" dirty="0"/>
          </a:p>
        </p:txBody>
      </p:sp>
      <p:sp>
        <p:nvSpPr>
          <p:cNvPr id="142" name="Lorem Ipsum Subtitle"/>
          <p:cNvSpPr txBox="1"/>
          <p:nvPr/>
        </p:nvSpPr>
        <p:spPr>
          <a:xfrm>
            <a:off x="663146" y="5431048"/>
            <a:ext cx="10762733" cy="945471"/>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1000"/>
              </a:spcBef>
              <a:defRPr sz="3600">
                <a:solidFill>
                  <a:schemeClr val="accent2"/>
                </a:solidFill>
                <a:latin typeface="Avenir Light"/>
                <a:ea typeface="Avenir Light"/>
                <a:cs typeface="Avenir Light"/>
                <a:sym typeface="Avenir Light"/>
              </a:defRPr>
            </a:lvl1pPr>
          </a:lstStyle>
          <a:p>
            <a:r>
              <a:rPr sz="3300" dirty="0"/>
              <a:t>¿</a:t>
            </a:r>
            <a:r>
              <a:rPr sz="3300" dirty="0" err="1"/>
              <a:t>Alguna</a:t>
            </a:r>
            <a:r>
              <a:rPr sz="3300" dirty="0"/>
              <a:t> </a:t>
            </a:r>
            <a:r>
              <a:rPr sz="3300" dirty="0" err="1"/>
              <a:t>pregunta</a:t>
            </a:r>
            <a:r>
              <a:rPr sz="3300" dirty="0"/>
              <a:t>?</a:t>
            </a:r>
          </a:p>
        </p:txBody>
      </p:sp>
      <p:sp>
        <p:nvSpPr>
          <p:cNvPr id="143" name="Lorem Ipsum Subtitle">
            <a:hlinkClick r:id="rId3"/>
          </p:cNvPr>
          <p:cNvSpPr txBox="1"/>
          <p:nvPr/>
        </p:nvSpPr>
        <p:spPr>
          <a:xfrm>
            <a:off x="663146" y="3575203"/>
            <a:ext cx="10762733" cy="720983"/>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lIns="45719" rIns="45719">
            <a:normAutofit/>
          </a:bodyPr>
          <a:lstStyle>
            <a:lvl1pPr marL="571500" indent="-571500">
              <a:spcBef>
                <a:spcPts val="1000"/>
              </a:spcBef>
              <a:buSzPct val="100000"/>
              <a:buFont typeface="Arial"/>
              <a:buChar char="•"/>
              <a:defRPr sz="3600">
                <a:solidFill>
                  <a:schemeClr val="accent2"/>
                </a:solidFill>
                <a:latin typeface="Avenir Light"/>
                <a:ea typeface="Avenir Light"/>
                <a:cs typeface="Avenir Light"/>
                <a:sym typeface="Avenir Light"/>
              </a:defRPr>
            </a:lvl1pPr>
          </a:lstStyle>
          <a:p>
            <a:r>
              <a:rPr sz="3300" dirty="0" err="1"/>
              <a:t>Reconocer</a:t>
            </a:r>
            <a:r>
              <a:rPr sz="3300" dirty="0"/>
              <a:t> y </a:t>
            </a:r>
            <a:r>
              <a:rPr sz="3300" dirty="0" err="1"/>
              <a:t>evitar</a:t>
            </a:r>
            <a:r>
              <a:rPr sz="3300" dirty="0"/>
              <a:t> las </a:t>
            </a:r>
            <a:r>
              <a:rPr sz="3300" dirty="0" err="1"/>
              <a:t>estafas</a:t>
            </a:r>
            <a:endParaRPr sz="3300" dirty="0"/>
          </a:p>
        </p:txBody>
      </p:sp>
      <p:sp>
        <p:nvSpPr>
          <p:cNvPr id="144" name="Lorem Ipsum Subtitle">
            <a:hlinkClick r:id="rId4"/>
          </p:cNvPr>
          <p:cNvSpPr txBox="1"/>
          <p:nvPr/>
        </p:nvSpPr>
        <p:spPr>
          <a:xfrm>
            <a:off x="663146" y="4330473"/>
            <a:ext cx="10762733" cy="714827"/>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lIns="45719" rIns="45719">
            <a:normAutofit/>
          </a:bodyPr>
          <a:lstStyle>
            <a:lvl1pPr marL="571500" indent="-571500">
              <a:spcBef>
                <a:spcPts val="1000"/>
              </a:spcBef>
              <a:buSzPct val="100000"/>
              <a:buFont typeface="Arial"/>
              <a:buChar char="•"/>
              <a:defRPr sz="3600">
                <a:solidFill>
                  <a:schemeClr val="accent2"/>
                </a:solidFill>
                <a:latin typeface="Avenir Light"/>
                <a:ea typeface="Avenir Light"/>
                <a:cs typeface="Avenir Light"/>
                <a:sym typeface="Avenir Light"/>
              </a:defRPr>
            </a:lvl1pPr>
          </a:lstStyle>
          <a:p>
            <a:r>
              <a:rPr sz="3300" dirty="0" err="1"/>
              <a:t>Navegar</a:t>
            </a:r>
            <a:r>
              <a:rPr sz="3300" dirty="0"/>
              <a:t> </a:t>
            </a:r>
            <a:r>
              <a:rPr sz="3300" dirty="0" err="1"/>
              <a:t>por</a:t>
            </a:r>
            <a:r>
              <a:rPr sz="3300" dirty="0"/>
              <a:t> </a:t>
            </a:r>
            <a:r>
              <a:rPr sz="3300" dirty="0" err="1"/>
              <a:t>los</a:t>
            </a:r>
            <a:r>
              <a:rPr sz="3300" dirty="0"/>
              <a:t> </a:t>
            </a:r>
            <a:r>
              <a:rPr sz="3300" dirty="0" err="1"/>
              <a:t>cobros</a:t>
            </a:r>
            <a:r>
              <a:rPr sz="3300" dirty="0"/>
              <a:t> de </a:t>
            </a:r>
            <a:r>
              <a:rPr sz="3300" dirty="0" err="1"/>
              <a:t>deudas</a:t>
            </a:r>
            <a:r>
              <a:rPr sz="3300" dirty="0"/>
              <a:t> </a:t>
            </a:r>
            <a:r>
              <a:rPr sz="3300" dirty="0" err="1"/>
              <a:t>Entrenador</a:t>
            </a:r>
            <a:endParaRPr sz="3300" dirty="0"/>
          </a:p>
        </p:txBody>
      </p:sp>
      <p:grpSp>
        <p:nvGrpSpPr>
          <p:cNvPr id="2" name="Group 1">
            <a:extLst>
              <a:ext uri="{FF2B5EF4-FFF2-40B4-BE49-F238E27FC236}">
                <a16:creationId xmlns:a16="http://schemas.microsoft.com/office/drawing/2014/main" id="{5CA534D5-AA9E-80B0-3FD6-EC3C9D77F3FD}"/>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9458021F-B51C-0EF8-B45E-3E24A4E37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7560546A-716E-42C5-9FE6-AC2D62A01D45}"/>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36D18C86-1555-8DDC-C5D1-C3328484ABA3}"/>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itle 1"/>
          <p:cNvSpPr txBox="1"/>
          <p:nvPr/>
        </p:nvSpPr>
        <p:spPr>
          <a:xfrm>
            <a:off x="560172" y="5042744"/>
            <a:ext cx="10968681" cy="1289862"/>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nSpc>
                <a:spcPct val="90000"/>
              </a:lnSpc>
              <a:defRPr sz="6000">
                <a:solidFill>
                  <a:schemeClr val="accent1"/>
                </a:solidFill>
                <a:latin typeface="Avenir Black"/>
                <a:ea typeface="Avenir Black"/>
                <a:cs typeface="Avenir Black"/>
                <a:sym typeface="Avenir Black"/>
              </a:defRPr>
            </a:lvl1pPr>
          </a:lstStyle>
          <a:p>
            <a:r>
              <a:rPr dirty="0">
                <a:solidFill>
                  <a:schemeClr val="accent6"/>
                </a:solidFill>
              </a:rPr>
              <a:t>¡Gracias!</a:t>
            </a:r>
          </a:p>
        </p:txBody>
      </p:sp>
      <p:pic>
        <p:nvPicPr>
          <p:cNvPr id="148" name="article-how-to-recognize-and-avoid-scams-hero copy.jpg" descr="article-how-to-recognize-and-avoid-scams-hero copy.jpg"/>
          <p:cNvPicPr>
            <a:picLocks noChangeAspect="1"/>
          </p:cNvPicPr>
          <p:nvPr/>
        </p:nvPicPr>
        <p:blipFill>
          <a:blip r:embed="rId2"/>
          <a:srcRect b="264"/>
          <a:stretch>
            <a:fillRect/>
          </a:stretch>
        </p:blipFill>
        <p:spPr>
          <a:xfrm>
            <a:off x="0" y="0"/>
            <a:ext cx="12192001" cy="4780868"/>
          </a:xfrm>
          <a:prstGeom prst="rect">
            <a:avLst/>
          </a:prstGeom>
          <a:ln w="12700">
            <a:miter lim="400000"/>
          </a:ln>
        </p:spPr>
      </p:pic>
      <p:grpSp>
        <p:nvGrpSpPr>
          <p:cNvPr id="2" name="Group 1">
            <a:extLst>
              <a:ext uri="{FF2B5EF4-FFF2-40B4-BE49-F238E27FC236}">
                <a16:creationId xmlns:a16="http://schemas.microsoft.com/office/drawing/2014/main" id="{2D637A97-18F9-CDD7-B6EB-CC36BCEDFB3A}"/>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9E28A119-D82C-662F-F655-C2EE1E24A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2EC209B2-ECC8-E687-910E-D6A6508E001F}"/>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BC81F1CE-AC31-F09A-ED25-A64FD6F3FC8C}"/>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txBox="1">
            <a:spLocks noGrp="1"/>
          </p:cNvSpPr>
          <p:nvPr>
            <p:ph type="ctrTitle"/>
          </p:nvPr>
        </p:nvSpPr>
        <p:spPr>
          <a:xfrm>
            <a:off x="560172" y="765997"/>
            <a:ext cx="10968681" cy="1140413"/>
          </a:xfrm>
          <a:prstGeom prst="rect">
            <a:avLst/>
          </a:prstGeom>
        </p:spPr>
        <p:txBody>
          <a:bodyPr>
            <a:normAutofit/>
          </a:bodyPr>
          <a:lstStyle>
            <a:lvl1pPr algn="l" defTabSz="822959">
              <a:defRPr sz="6119">
                <a:solidFill>
                  <a:schemeClr val="accent5"/>
                </a:solidFill>
                <a:latin typeface="Avenir Black"/>
                <a:ea typeface="Avenir Black"/>
                <a:cs typeface="Avenir Black"/>
                <a:sym typeface="Avenir Black"/>
              </a:defRPr>
            </a:lvl1pPr>
          </a:lstStyle>
          <a:p>
            <a:r>
              <a:rPr sz="5400" dirty="0">
                <a:solidFill>
                  <a:schemeClr val="accent6"/>
                </a:solidFill>
              </a:rPr>
              <a:t>Presentación del </a:t>
            </a:r>
            <a:r>
              <a:rPr sz="5400" dirty="0" err="1">
                <a:solidFill>
                  <a:schemeClr val="accent6"/>
                </a:solidFill>
              </a:rPr>
              <a:t>patrocinador</a:t>
            </a:r>
            <a:endParaRPr sz="5400" dirty="0">
              <a:solidFill>
                <a:schemeClr val="accent6"/>
              </a:solidFill>
            </a:endParaRPr>
          </a:p>
        </p:txBody>
      </p:sp>
      <p:sp>
        <p:nvSpPr>
          <p:cNvPr id="96" name="Lorem Ipsum Subtitle"/>
          <p:cNvSpPr txBox="1">
            <a:spLocks noGrp="1"/>
          </p:cNvSpPr>
          <p:nvPr>
            <p:ph type="subTitle" idx="1"/>
          </p:nvPr>
        </p:nvSpPr>
        <p:spPr>
          <a:xfrm>
            <a:off x="561547" y="2290630"/>
            <a:ext cx="10965931" cy="3086911"/>
          </a:xfrm>
          <a:prstGeom prst="rect">
            <a:avLst/>
          </a:prstGeom>
        </p:spPr>
        <p:txBody>
          <a:bodyPr/>
          <a:lstStyle/>
          <a:p>
            <a:pPr algn="l">
              <a:lnSpc>
                <a:spcPct val="150000"/>
              </a:lnSpc>
              <a:defRPr sz="3600">
                <a:solidFill>
                  <a:schemeClr val="accent2"/>
                </a:solidFill>
                <a:latin typeface="Avenir Light"/>
                <a:ea typeface="Avenir Light"/>
                <a:cs typeface="Avenir Light"/>
                <a:sym typeface="Avenir Light"/>
              </a:defRPr>
            </a:pPr>
            <a:r>
              <a:rPr dirty="0"/>
              <a:t>Hola, me </a:t>
            </a:r>
            <a:r>
              <a:rPr dirty="0" err="1"/>
              <a:t>llamo</a:t>
            </a:r>
            <a:r>
              <a:rPr dirty="0"/>
              <a:t> </a:t>
            </a:r>
            <a:r>
              <a:rPr dirty="0">
                <a:latin typeface="Avenir Heavy"/>
                <a:ea typeface="Avenir Heavy"/>
                <a:cs typeface="Avenir Heavy"/>
                <a:sym typeface="Avenir Heavy"/>
              </a:rPr>
              <a:t>[SU NOMBRE]</a:t>
            </a:r>
            <a:r>
              <a:rPr dirty="0"/>
              <a:t>.</a:t>
            </a:r>
          </a:p>
          <a:p>
            <a:pPr algn="l">
              <a:lnSpc>
                <a:spcPct val="120000"/>
              </a:lnSpc>
              <a:defRPr sz="3600">
                <a:solidFill>
                  <a:schemeClr val="accent2"/>
                </a:solidFill>
                <a:latin typeface="Avenir Light"/>
                <a:ea typeface="Avenir Light"/>
                <a:cs typeface="Avenir Light"/>
                <a:sym typeface="Avenir Light"/>
              </a:defRPr>
            </a:pPr>
            <a:r>
              <a:rPr dirty="0" err="1"/>
              <a:t>Trabajo</a:t>
            </a:r>
            <a:r>
              <a:rPr dirty="0"/>
              <a:t> </a:t>
            </a:r>
            <a:r>
              <a:rPr dirty="0" err="1"/>
              <a:t>como</a:t>
            </a:r>
            <a:r>
              <a:rPr dirty="0"/>
              <a:t> </a:t>
            </a:r>
            <a:r>
              <a:rPr dirty="0">
                <a:latin typeface="Avenir Heavy"/>
                <a:ea typeface="Avenir Heavy"/>
                <a:cs typeface="Avenir Heavy"/>
                <a:sym typeface="Avenir Heavy"/>
              </a:rPr>
              <a:t>[TÍTULO DEL EMPLEO] </a:t>
            </a:r>
            <a:r>
              <a:rPr dirty="0" err="1"/>
              <a:t>en</a:t>
            </a:r>
            <a:r>
              <a:rPr dirty="0"/>
              <a:t> </a:t>
            </a:r>
            <a:r>
              <a:rPr dirty="0">
                <a:latin typeface="Avenir Heavy"/>
                <a:ea typeface="Avenir Heavy"/>
                <a:cs typeface="Avenir Heavy"/>
                <a:sym typeface="Avenir Heavy"/>
              </a:rPr>
              <a:t>[INSTITUCIÓN FINANCIERA]</a:t>
            </a:r>
            <a:r>
              <a:rPr dirty="0"/>
              <a:t>.</a:t>
            </a:r>
          </a:p>
        </p:txBody>
      </p:sp>
      <p:grpSp>
        <p:nvGrpSpPr>
          <p:cNvPr id="2" name="Group 1">
            <a:extLst>
              <a:ext uri="{FF2B5EF4-FFF2-40B4-BE49-F238E27FC236}">
                <a16:creationId xmlns:a16="http://schemas.microsoft.com/office/drawing/2014/main" id="{685F48D3-B6B8-A401-5D07-21154DF45AE3}"/>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72355F61-FFB4-EDC9-5FFB-F554B4828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DD58863D-4365-D6E4-5336-BA844AB74FAC}"/>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D31EA616-44CA-E7A7-3822-45B91164B599}"/>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p:cNvSpPr txBox="1">
            <a:spLocks noGrp="1"/>
          </p:cNvSpPr>
          <p:nvPr>
            <p:ph type="ctrTitle"/>
          </p:nvPr>
        </p:nvSpPr>
        <p:spPr>
          <a:xfrm>
            <a:off x="560172" y="102329"/>
            <a:ext cx="10968681" cy="1418848"/>
          </a:xfrm>
          <a:prstGeom prst="rect">
            <a:avLst/>
          </a:prstGeom>
        </p:spPr>
        <p:txBody>
          <a:bodyPr>
            <a:normAutofit/>
          </a:bodyPr>
          <a:lstStyle>
            <a:lvl1pPr algn="l">
              <a:defRPr sz="5400">
                <a:solidFill>
                  <a:schemeClr val="accent1"/>
                </a:solidFill>
                <a:latin typeface="Avenir Black"/>
                <a:ea typeface="Avenir Black"/>
                <a:cs typeface="Avenir Black"/>
                <a:sym typeface="Avenir Black"/>
              </a:defRPr>
            </a:lvl1pPr>
          </a:lstStyle>
          <a:p>
            <a:r>
              <a:rPr dirty="0" err="1">
                <a:solidFill>
                  <a:schemeClr val="accent6"/>
                </a:solidFill>
              </a:rPr>
              <a:t>Hablaremos</a:t>
            </a:r>
            <a:r>
              <a:rPr dirty="0">
                <a:solidFill>
                  <a:schemeClr val="accent6"/>
                </a:solidFill>
              </a:rPr>
              <a:t> de...</a:t>
            </a:r>
          </a:p>
        </p:txBody>
      </p:sp>
      <p:sp>
        <p:nvSpPr>
          <p:cNvPr id="103"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accent6"/>
                </a:solidFill>
              </a:rPr>
              <a:t>Por </a:t>
            </a:r>
            <a:r>
              <a:rPr sz="3300" dirty="0" err="1">
                <a:solidFill>
                  <a:schemeClr val="accent6"/>
                </a:solidFill>
              </a:rPr>
              <a:t>qué</a:t>
            </a:r>
            <a:r>
              <a:rPr sz="3300" dirty="0">
                <a:solidFill>
                  <a:schemeClr val="accent6"/>
                </a:solidFill>
              </a:rPr>
              <a:t> las personas </a:t>
            </a:r>
            <a:r>
              <a:rPr sz="3300" dirty="0" err="1">
                <a:solidFill>
                  <a:schemeClr val="accent6"/>
                </a:solidFill>
              </a:rPr>
              <a:t>mayores</a:t>
            </a:r>
            <a:r>
              <a:rPr sz="3300" dirty="0">
                <a:solidFill>
                  <a:schemeClr val="accent6"/>
                </a:solidFill>
              </a:rPr>
              <a:t> son </a:t>
            </a:r>
            <a:r>
              <a:rPr sz="3300" dirty="0" err="1">
                <a:solidFill>
                  <a:schemeClr val="accent6"/>
                </a:solidFill>
              </a:rPr>
              <a:t>el</a:t>
            </a:r>
            <a:r>
              <a:rPr sz="3300" dirty="0">
                <a:solidFill>
                  <a:schemeClr val="accent6"/>
                </a:solidFill>
              </a:rPr>
              <a:t> </a:t>
            </a:r>
            <a:r>
              <a:rPr sz="3300" dirty="0" err="1">
                <a:solidFill>
                  <a:schemeClr val="accent6"/>
                </a:solidFill>
              </a:rPr>
              <a:t>objetivo</a:t>
            </a:r>
            <a:endParaRPr sz="3300" dirty="0">
              <a:solidFill>
                <a:schemeClr val="accent6"/>
              </a:solidFill>
            </a:endParaRP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accent6"/>
                </a:solidFill>
              </a:rPr>
              <a:t>Banderas </a:t>
            </a:r>
            <a:r>
              <a:rPr sz="3300" dirty="0" err="1">
                <a:solidFill>
                  <a:schemeClr val="accent6"/>
                </a:solidFill>
              </a:rPr>
              <a:t>rojas</a:t>
            </a:r>
            <a:endParaRPr sz="3300" dirty="0">
              <a:solidFill>
                <a:schemeClr val="accent6"/>
              </a:solidFill>
            </a:endParaRP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solidFill>
                  <a:schemeClr val="accent6"/>
                </a:solidFill>
              </a:rPr>
              <a:t>Estafas</a:t>
            </a:r>
            <a:r>
              <a:rPr sz="3300" dirty="0">
                <a:solidFill>
                  <a:schemeClr val="accent6"/>
                </a:solidFill>
              </a:rPr>
              <a:t> </a:t>
            </a:r>
            <a:r>
              <a:rPr sz="3300" dirty="0" err="1">
                <a:solidFill>
                  <a:schemeClr val="accent6"/>
                </a:solidFill>
              </a:rPr>
              <a:t>comunes</a:t>
            </a:r>
            <a:endParaRPr sz="3300" dirty="0">
              <a:solidFill>
                <a:schemeClr val="accent6"/>
              </a:solidFill>
            </a:endParaRP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solidFill>
                  <a:schemeClr val="accent6"/>
                </a:solidFill>
              </a:rPr>
              <a:t>Qué</a:t>
            </a:r>
            <a:r>
              <a:rPr sz="3300" dirty="0">
                <a:solidFill>
                  <a:schemeClr val="accent6"/>
                </a:solidFill>
              </a:rPr>
              <a:t> </a:t>
            </a:r>
            <a:r>
              <a:rPr sz="3300" dirty="0" err="1">
                <a:solidFill>
                  <a:schemeClr val="accent6"/>
                </a:solidFill>
              </a:rPr>
              <a:t>hacer</a:t>
            </a:r>
            <a:r>
              <a:rPr sz="3300" dirty="0">
                <a:solidFill>
                  <a:schemeClr val="accent6"/>
                </a:solidFill>
              </a:rPr>
              <a:t> </a:t>
            </a:r>
            <a:r>
              <a:rPr sz="3300" dirty="0" err="1">
                <a:solidFill>
                  <a:schemeClr val="accent6"/>
                </a:solidFill>
              </a:rPr>
              <a:t>si</a:t>
            </a:r>
            <a:r>
              <a:rPr sz="3300" dirty="0">
                <a:solidFill>
                  <a:schemeClr val="accent6"/>
                </a:solidFill>
              </a:rPr>
              <a:t> se </a:t>
            </a:r>
            <a:r>
              <a:rPr sz="3300" dirty="0" err="1">
                <a:solidFill>
                  <a:schemeClr val="accent6"/>
                </a:solidFill>
              </a:rPr>
              <a:t>encuentra</a:t>
            </a:r>
            <a:r>
              <a:rPr sz="3300" dirty="0">
                <a:solidFill>
                  <a:schemeClr val="accent6"/>
                </a:solidFill>
              </a:rPr>
              <a:t> con un </a:t>
            </a:r>
            <a:r>
              <a:rPr sz="3300" dirty="0" err="1">
                <a:solidFill>
                  <a:schemeClr val="accent6"/>
                </a:solidFill>
              </a:rPr>
              <a:t>estafador</a:t>
            </a:r>
            <a:endParaRPr sz="3300" dirty="0">
              <a:solidFill>
                <a:schemeClr val="accent6"/>
              </a:solidFill>
            </a:endParaRPr>
          </a:p>
        </p:txBody>
      </p:sp>
      <p:grpSp>
        <p:nvGrpSpPr>
          <p:cNvPr id="2" name="Group 1">
            <a:extLst>
              <a:ext uri="{FF2B5EF4-FFF2-40B4-BE49-F238E27FC236}">
                <a16:creationId xmlns:a16="http://schemas.microsoft.com/office/drawing/2014/main" id="{F351B11F-73CC-B3BE-8EC0-BA939F91C546}"/>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9A638D6E-3C50-AEF6-6AD1-0B71EB513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192EA2D7-34FF-77A0-BB10-F22FA4922481}"/>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0FC2B021-4678-015F-AE92-A46A8C2412F6}"/>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p:cNvSpPr txBox="1"/>
          <p:nvPr/>
        </p:nvSpPr>
        <p:spPr>
          <a:xfrm>
            <a:off x="327505" y="5380113"/>
            <a:ext cx="11366747" cy="1024853"/>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lIns="45719" rIns="45719" anchor="b">
            <a:normAutofit fontScale="77500" lnSpcReduction="20000"/>
          </a:bodyPr>
          <a:lstStyle>
            <a:lvl1pPr algn="ctr" defTabSz="841247">
              <a:lnSpc>
                <a:spcPct val="90000"/>
              </a:lnSpc>
              <a:defRPr sz="4968">
                <a:solidFill>
                  <a:schemeClr val="accent1"/>
                </a:solidFill>
                <a:latin typeface="Avenir Black"/>
                <a:ea typeface="Avenir Black"/>
                <a:cs typeface="Avenir Black"/>
                <a:sym typeface="Avenir Black"/>
              </a:defRPr>
            </a:lvl1pPr>
          </a:lstStyle>
          <a:p>
            <a:pPr algn="l"/>
            <a:r>
              <a:rPr dirty="0">
                <a:solidFill>
                  <a:schemeClr val="accent6"/>
                </a:solidFill>
              </a:rPr>
              <a:t>¿Por </a:t>
            </a:r>
            <a:r>
              <a:rPr dirty="0" err="1">
                <a:solidFill>
                  <a:schemeClr val="accent6"/>
                </a:solidFill>
              </a:rPr>
              <a:t>qué</a:t>
            </a:r>
            <a:r>
              <a:rPr dirty="0">
                <a:solidFill>
                  <a:schemeClr val="accent6"/>
                </a:solidFill>
              </a:rPr>
              <a:t> las personas </a:t>
            </a:r>
            <a:r>
              <a:rPr dirty="0" err="1">
                <a:solidFill>
                  <a:schemeClr val="accent6"/>
                </a:solidFill>
              </a:rPr>
              <a:t>mayores</a:t>
            </a:r>
            <a:r>
              <a:rPr dirty="0">
                <a:solidFill>
                  <a:schemeClr val="accent6"/>
                </a:solidFill>
              </a:rPr>
              <a:t> son </a:t>
            </a:r>
            <a:r>
              <a:rPr dirty="0" err="1">
                <a:solidFill>
                  <a:schemeClr val="accent6"/>
                </a:solidFill>
              </a:rPr>
              <a:t>el</a:t>
            </a:r>
            <a:r>
              <a:rPr dirty="0">
                <a:solidFill>
                  <a:schemeClr val="accent6"/>
                </a:solidFill>
              </a:rPr>
              <a:t> </a:t>
            </a:r>
            <a:r>
              <a:rPr dirty="0" err="1">
                <a:solidFill>
                  <a:schemeClr val="accent6"/>
                </a:solidFill>
              </a:rPr>
              <a:t>objetivo</a:t>
            </a:r>
            <a:r>
              <a:rPr dirty="0">
                <a:solidFill>
                  <a:schemeClr val="accent6"/>
                </a:solidFill>
              </a:rPr>
              <a:t>?</a:t>
            </a:r>
          </a:p>
        </p:txBody>
      </p:sp>
      <p:pic>
        <p:nvPicPr>
          <p:cNvPr id="106" name="pexels-ono-kosuki-5648384.jpg" descr="pexels-ono-kosuki-5648384.jpg"/>
          <p:cNvPicPr>
            <a:picLocks noChangeAspect="1"/>
          </p:cNvPicPr>
          <p:nvPr/>
        </p:nvPicPr>
        <p:blipFill>
          <a:blip r:embed="rId3"/>
          <a:srcRect t="1661" r="280" b="33796"/>
          <a:stretch>
            <a:fillRect/>
          </a:stretch>
        </p:blipFill>
        <p:spPr>
          <a:xfrm>
            <a:off x="-8523" y="-33044"/>
            <a:ext cx="12208525" cy="526780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article-how-to-recognize-and-avoid-scames-spot.jpeg" descr="article-how-to-recognize-and-avoid-scames-spot.jpeg"/>
          <p:cNvPicPr>
            <a:picLocks noChangeAspect="1"/>
          </p:cNvPicPr>
          <p:nvPr/>
        </p:nvPicPr>
        <p:blipFill>
          <a:blip r:embed="rId3"/>
          <a:srcRect t="16488" b="6922"/>
          <a:stretch>
            <a:fillRect/>
          </a:stretch>
        </p:blipFill>
        <p:spPr>
          <a:xfrm>
            <a:off x="-9763" y="-17781"/>
            <a:ext cx="12211526" cy="5265221"/>
          </a:xfrm>
          <a:prstGeom prst="rect">
            <a:avLst/>
          </a:prstGeom>
          <a:ln w="12700">
            <a:miter lim="400000"/>
          </a:ln>
        </p:spPr>
      </p:pic>
      <p:sp>
        <p:nvSpPr>
          <p:cNvPr id="109" name="Title 1"/>
          <p:cNvSpPr txBox="1"/>
          <p:nvPr/>
        </p:nvSpPr>
        <p:spPr>
          <a:xfrm>
            <a:off x="327505" y="5617089"/>
            <a:ext cx="10366284" cy="912115"/>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lIns="45719" rIns="45719" anchor="b">
            <a:normAutofit fontScale="77500" lnSpcReduction="20000"/>
          </a:bodyPr>
          <a:lstStyle>
            <a:lvl1pPr algn="ctr" defTabSz="804672">
              <a:lnSpc>
                <a:spcPct val="90000"/>
              </a:lnSpc>
              <a:defRPr sz="4752">
                <a:solidFill>
                  <a:schemeClr val="accent1"/>
                </a:solidFill>
                <a:latin typeface="Avenir Black"/>
                <a:ea typeface="Avenir Black"/>
                <a:cs typeface="Avenir Black"/>
                <a:sym typeface="Avenir Black"/>
              </a:defRPr>
            </a:lvl1pPr>
          </a:lstStyle>
          <a:p>
            <a:pPr algn="l"/>
            <a:r>
              <a:rPr dirty="0">
                <a:solidFill>
                  <a:schemeClr val="accent6"/>
                </a:solidFill>
              </a:rPr>
              <a:t>Bandera Roja: </a:t>
            </a:r>
            <a:r>
              <a:rPr dirty="0" err="1">
                <a:solidFill>
                  <a:schemeClr val="accent6"/>
                </a:solidFill>
              </a:rPr>
              <a:t>Presión</a:t>
            </a:r>
            <a:r>
              <a:rPr dirty="0">
                <a:solidFill>
                  <a:schemeClr val="accent6"/>
                </a:solidFill>
              </a:rPr>
              <a:t> para </a:t>
            </a:r>
            <a:r>
              <a:rPr dirty="0" err="1">
                <a:solidFill>
                  <a:schemeClr val="accent6"/>
                </a:solidFill>
              </a:rPr>
              <a:t>actuar</a:t>
            </a:r>
            <a:r>
              <a:rPr dirty="0">
                <a:solidFill>
                  <a:schemeClr val="accent6"/>
                </a:solidFill>
              </a:rPr>
              <a:t> con </a:t>
            </a:r>
            <a:r>
              <a:rPr dirty="0" err="1">
                <a:solidFill>
                  <a:schemeClr val="accent6"/>
                </a:solidFill>
              </a:rPr>
              <a:t>rapidez</a:t>
            </a:r>
            <a:endParaRPr dirty="0">
              <a:solidFill>
                <a:schemeClr val="accent6"/>
              </a:solidFil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coach-debt-collections-illo-8 copy.png" descr="coach-debt-collections-illo-8 copy.png"/>
          <p:cNvPicPr>
            <a:picLocks noChangeAspect="1"/>
          </p:cNvPicPr>
          <p:nvPr/>
        </p:nvPicPr>
        <p:blipFill>
          <a:blip r:embed="rId3"/>
          <a:stretch>
            <a:fillRect/>
          </a:stretch>
        </p:blipFill>
        <p:spPr>
          <a:xfrm>
            <a:off x="1968547" y="1922515"/>
            <a:ext cx="8254906" cy="4643385"/>
          </a:xfrm>
          <a:prstGeom prst="rect">
            <a:avLst/>
          </a:prstGeom>
          <a:ln w="12700">
            <a:miter lim="400000"/>
          </a:ln>
        </p:spPr>
      </p:pic>
      <p:sp>
        <p:nvSpPr>
          <p:cNvPr id="112" name="Title 1"/>
          <p:cNvSpPr txBox="1"/>
          <p:nvPr/>
        </p:nvSpPr>
        <p:spPr>
          <a:xfrm>
            <a:off x="912858" y="363167"/>
            <a:ext cx="10366284" cy="1154777"/>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a:lnSpc>
                <a:spcPct val="90000"/>
              </a:lnSpc>
              <a:defRPr sz="5400">
                <a:solidFill>
                  <a:schemeClr val="accent1"/>
                </a:solidFill>
                <a:latin typeface="Avenir Black"/>
                <a:ea typeface="Avenir Black"/>
                <a:cs typeface="Avenir Black"/>
                <a:sym typeface="Avenir Black"/>
              </a:defRPr>
            </a:lvl1pPr>
          </a:lstStyle>
          <a:p>
            <a:r>
              <a:rPr dirty="0">
                <a:solidFill>
                  <a:schemeClr val="accent6"/>
                </a:solidFill>
              </a:rPr>
              <a:t>Bandera </a:t>
            </a:r>
            <a:r>
              <a:rPr dirty="0" err="1">
                <a:solidFill>
                  <a:schemeClr val="accent6"/>
                </a:solidFill>
              </a:rPr>
              <a:t>roja</a:t>
            </a:r>
            <a:r>
              <a:rPr dirty="0">
                <a:solidFill>
                  <a:schemeClr val="accent6"/>
                </a:solidFill>
              </a:rPr>
              <a:t>: </a:t>
            </a:r>
            <a:r>
              <a:rPr dirty="0" err="1">
                <a:solidFill>
                  <a:schemeClr val="accent6"/>
                </a:solidFill>
              </a:rPr>
              <a:t>Solicitar</a:t>
            </a:r>
            <a:r>
              <a:rPr dirty="0">
                <a:solidFill>
                  <a:schemeClr val="accent6"/>
                </a:solidFill>
              </a:rPr>
              <a:t> dinero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exels-ivan-samkov-7394562.jpg" descr="pexels-ivan-samkov-7394562.jpg"/>
          <p:cNvPicPr>
            <a:picLocks noChangeAspect="1"/>
          </p:cNvPicPr>
          <p:nvPr/>
        </p:nvPicPr>
        <p:blipFill>
          <a:blip r:embed="rId3"/>
          <a:srcRect t="22433" b="13786"/>
          <a:stretch>
            <a:fillRect/>
          </a:stretch>
        </p:blipFill>
        <p:spPr>
          <a:xfrm>
            <a:off x="5008037" y="-9629"/>
            <a:ext cx="7188413" cy="6877258"/>
          </a:xfrm>
          <a:prstGeom prst="rect">
            <a:avLst/>
          </a:prstGeom>
          <a:ln w="12700">
            <a:miter lim="400000"/>
          </a:ln>
        </p:spPr>
      </p:pic>
      <p:sp>
        <p:nvSpPr>
          <p:cNvPr id="115" name="Title 1"/>
          <p:cNvSpPr txBox="1"/>
          <p:nvPr/>
        </p:nvSpPr>
        <p:spPr>
          <a:xfrm>
            <a:off x="735058" y="1827558"/>
            <a:ext cx="4420073" cy="3202884"/>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lIns="45719" rIns="45719" anchor="b">
            <a:normAutofit/>
          </a:bodyPr>
          <a:lstStyle/>
          <a:p>
            <a:pPr defTabSz="813816">
              <a:lnSpc>
                <a:spcPct val="90000"/>
              </a:lnSpc>
              <a:defRPr sz="4806">
                <a:solidFill>
                  <a:schemeClr val="accent1"/>
                </a:solidFill>
                <a:latin typeface="Avenir Black"/>
                <a:ea typeface="Avenir Black"/>
                <a:cs typeface="Avenir Black"/>
                <a:sym typeface="Avenir Black"/>
              </a:defRPr>
            </a:pPr>
            <a:r>
              <a:rPr dirty="0">
                <a:solidFill>
                  <a:schemeClr val="accent6"/>
                </a:solidFill>
              </a:rPr>
              <a:t>Bandera Roja: </a:t>
            </a:r>
            <a:br>
              <a:rPr dirty="0">
                <a:solidFill>
                  <a:schemeClr val="accent6"/>
                </a:solidFill>
              </a:rPr>
            </a:br>
            <a:r>
              <a:rPr dirty="0" err="1">
                <a:solidFill>
                  <a:schemeClr val="accent6"/>
                </a:solidFill>
              </a:rPr>
              <a:t>Pedir</a:t>
            </a:r>
            <a:r>
              <a:rPr dirty="0">
                <a:solidFill>
                  <a:schemeClr val="accent6"/>
                </a:solidFill>
              </a:rPr>
              <a:t> </a:t>
            </a:r>
            <a:r>
              <a:rPr dirty="0" err="1">
                <a:solidFill>
                  <a:schemeClr val="accent6"/>
                </a:solidFill>
              </a:rPr>
              <a:t>información</a:t>
            </a:r>
            <a:r>
              <a:rPr dirty="0">
                <a:solidFill>
                  <a:schemeClr val="accent6"/>
                </a:solidFill>
              </a:rPr>
              <a:t> sensible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1"/>
          <p:cNvSpPr txBox="1">
            <a:spLocks noGrp="1"/>
          </p:cNvSpPr>
          <p:nvPr>
            <p:ph type="ctrTitle"/>
          </p:nvPr>
        </p:nvSpPr>
        <p:spPr>
          <a:xfrm>
            <a:off x="560172" y="102329"/>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err="1">
                <a:solidFill>
                  <a:schemeClr val="accent6"/>
                </a:solidFill>
              </a:rPr>
              <a:t>Estafas</a:t>
            </a:r>
            <a:r>
              <a:rPr dirty="0">
                <a:solidFill>
                  <a:schemeClr val="accent6"/>
                </a:solidFill>
              </a:rPr>
              <a:t> </a:t>
            </a:r>
            <a:r>
              <a:rPr dirty="0" err="1">
                <a:solidFill>
                  <a:schemeClr val="accent6"/>
                </a:solidFill>
              </a:rPr>
              <a:t>tecnológicas</a:t>
            </a:r>
            <a:endParaRPr dirty="0">
              <a:solidFill>
                <a:schemeClr val="accent6"/>
              </a:solidFill>
            </a:endParaRPr>
          </a:p>
        </p:txBody>
      </p:sp>
      <p:sp>
        <p:nvSpPr>
          <p:cNvPr id="118"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Phishing</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Malware o ransomware</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t>Soporte</a:t>
            </a:r>
            <a:r>
              <a:rPr sz="3300" dirty="0"/>
              <a:t> </a:t>
            </a:r>
            <a:r>
              <a:rPr sz="3300" dirty="0" err="1"/>
              <a:t>técnico</a:t>
            </a:r>
            <a:br>
              <a:rPr sz="3300" dirty="0"/>
            </a:br>
            <a:r>
              <a:rPr sz="3300" dirty="0"/>
              <a:t> o </a:t>
            </a:r>
            <a:r>
              <a:rPr sz="3300" dirty="0" err="1"/>
              <a:t>estafas</a:t>
            </a:r>
            <a:r>
              <a:rPr sz="3300" dirty="0"/>
              <a:t> antivirus</a:t>
            </a:r>
          </a:p>
        </p:txBody>
      </p:sp>
      <p:pic>
        <p:nvPicPr>
          <p:cNvPr id="119" name="coach-debt-collections-illo-1 copy.png" descr="coach-debt-collections-illo-1 copy.png"/>
          <p:cNvPicPr>
            <a:picLocks noChangeAspect="1"/>
          </p:cNvPicPr>
          <p:nvPr/>
        </p:nvPicPr>
        <p:blipFill>
          <a:blip r:embed="rId3"/>
          <a:stretch>
            <a:fillRect/>
          </a:stretch>
        </p:blipFill>
        <p:spPr>
          <a:xfrm>
            <a:off x="5204718" y="2721933"/>
            <a:ext cx="6422401" cy="361260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ctrTitle"/>
          </p:nvPr>
        </p:nvSpPr>
        <p:spPr>
          <a:xfrm>
            <a:off x="560172" y="102329"/>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err="1">
                <a:solidFill>
                  <a:schemeClr val="accent6"/>
                </a:solidFill>
              </a:rPr>
              <a:t>Estafas</a:t>
            </a:r>
            <a:r>
              <a:rPr dirty="0">
                <a:solidFill>
                  <a:schemeClr val="accent6"/>
                </a:solidFill>
              </a:rPr>
              <a:t> del día de la suerte</a:t>
            </a:r>
          </a:p>
        </p:txBody>
      </p:sp>
      <p:sp>
        <p:nvSpPr>
          <p:cNvPr id="122"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t>Estafas</a:t>
            </a:r>
            <a:r>
              <a:rPr sz="3300" dirty="0"/>
              <a:t> de </a:t>
            </a:r>
            <a:r>
              <a:rPr sz="3300" dirty="0" err="1"/>
              <a:t>lotería</a:t>
            </a:r>
            <a:r>
              <a:rPr sz="3300" dirty="0"/>
              <a:t> o </a:t>
            </a:r>
            <a:r>
              <a:rPr sz="3300" dirty="0" err="1"/>
              <a:t>premios</a:t>
            </a:r>
            <a:endParaRPr sz="3300" dirty="0"/>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err="1"/>
              <a:t>Estafas</a:t>
            </a:r>
            <a:r>
              <a:rPr sz="3300" dirty="0"/>
              <a:t> de </a:t>
            </a:r>
            <a:r>
              <a:rPr sz="3300" dirty="0" err="1"/>
              <a:t>inversión</a:t>
            </a:r>
            <a:endParaRPr sz="3300" dirty="0"/>
          </a:p>
        </p:txBody>
      </p:sp>
      <p:pic>
        <p:nvPicPr>
          <p:cNvPr id="123" name="coach-debt-collections-illo-4 copy.png" descr="coach-debt-collections-illo-4 copy.png"/>
          <p:cNvPicPr>
            <a:picLocks noChangeAspect="1"/>
          </p:cNvPicPr>
          <p:nvPr/>
        </p:nvPicPr>
        <p:blipFill>
          <a:blip r:embed="rId3"/>
          <a:stretch>
            <a:fillRect/>
          </a:stretch>
        </p:blipFill>
        <p:spPr>
          <a:xfrm>
            <a:off x="5362485" y="2746311"/>
            <a:ext cx="6602548" cy="371393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282A33"/>
      </a:dk1>
      <a:lt1>
        <a:srgbClr val="FFFFFF"/>
      </a:lt1>
      <a:dk2>
        <a:srgbClr val="A7A7A7"/>
      </a:dk2>
      <a:lt2>
        <a:srgbClr val="535353"/>
      </a:lt2>
      <a:accent1>
        <a:srgbClr val="02A1FF"/>
      </a:accent1>
      <a:accent2>
        <a:srgbClr val="282932"/>
      </a:accent2>
      <a:accent3>
        <a:srgbClr val="D4D5D3"/>
      </a:accent3>
      <a:accent4>
        <a:srgbClr val="FEFFFE"/>
      </a:accent4>
      <a:accent5>
        <a:srgbClr val="06A0FF"/>
      </a:accent5>
      <a:accent6>
        <a:srgbClr val="16171C"/>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hueOff val="-7200000"/>
            <a:satOff val="-100001"/>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282A33"/>
      </a:dk1>
      <a:lt1>
        <a:srgbClr val="332C0B"/>
      </a:lt1>
      <a:dk2>
        <a:srgbClr val="A7A7A7"/>
      </a:dk2>
      <a:lt2>
        <a:srgbClr val="535353"/>
      </a:lt2>
      <a:accent1>
        <a:srgbClr val="02A1FF"/>
      </a:accent1>
      <a:accent2>
        <a:srgbClr val="282932"/>
      </a:accent2>
      <a:accent3>
        <a:srgbClr val="D4D5D3"/>
      </a:accent3>
      <a:accent4>
        <a:srgbClr val="FEFFFE"/>
      </a:accent4>
      <a:accent5>
        <a:srgbClr val="06A0FF"/>
      </a:accent5>
      <a:accent6>
        <a:srgbClr val="16171C"/>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hueOff val="-7200000"/>
            <a:satOff val="-100001"/>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TotalTime>
  <Words>2302</Words>
  <Application>Microsoft Macintosh PowerPoint</Application>
  <PresentationFormat>Widescreen</PresentationFormat>
  <Paragraphs>96</Paragraphs>
  <Slides>15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Avenir Heavy</vt:lpstr>
      <vt:lpstr>Calibri</vt:lpstr>
      <vt:lpstr>Calibri Light</vt:lpstr>
      <vt:lpstr>Office Theme</vt:lpstr>
      <vt:lpstr>PowerPoint Presentation</vt:lpstr>
      <vt:lpstr>Presentación del patrocinador</vt:lpstr>
      <vt:lpstr>Hablaremos de...</vt:lpstr>
      <vt:lpstr>PowerPoint Presentation</vt:lpstr>
      <vt:lpstr>PowerPoint Presentation</vt:lpstr>
      <vt:lpstr>PowerPoint Presentation</vt:lpstr>
      <vt:lpstr>PowerPoint Presentation</vt:lpstr>
      <vt:lpstr>Estafas tecnológicas</vt:lpstr>
      <vt:lpstr>Estafas del día de la suerte</vt:lpstr>
      <vt:lpstr>Estafas a representantes</vt:lpstr>
      <vt:lpstr>Estafas de Relación  </vt:lpstr>
      <vt:lpstr>Si se pone en contacto con usted un estafador:</vt:lpstr>
      <vt:lpstr>Revise</vt:lpstr>
      <vt:lpstr>Consulte estos recursos de Banzai para saber más: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keywords>, docId:55156FF36CCC66B70EACA9E1DA2C22B5</cp:keywords>
  <cp:lastModifiedBy>Sophia Duffin</cp:lastModifiedBy>
  <cp:revision>2</cp:revision>
  <dcterms:modified xsi:type="dcterms:W3CDTF">2025-09-05T20:16:44Z</dcterms:modified>
</cp:coreProperties>
</file>