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57" r:id="rId2"/>
    <p:sldId id="256"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282A33"/>
        </a:fontRef>
        <a:srgbClr val="282A33"/>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12700" cap="flat">
              <a:solidFill>
                <a:schemeClr val="accent4">
                  <a:hueOff val="-7200000"/>
                  <a:satOff val="-100001"/>
                </a:schemeClr>
              </a:solidFill>
              <a:prstDash val="solid"/>
              <a:round/>
            </a:ln>
          </a:top>
          <a:bottom>
            <a:ln w="127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chemeClr val="accent4">
            <a:hueOff val="-7200000"/>
            <a:satOff val="-100001"/>
          </a:schemeClr>
        </a:fontRef>
        <a:schemeClr val="accent4">
          <a:hueOff val="-7200000"/>
          <a:satOff val="-100001"/>
        </a:schemeClr>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12700" cap="flat">
              <a:solidFill>
                <a:schemeClr val="accent4">
                  <a:hueOff val="-7200000"/>
                  <a:satOff val="-100001"/>
                </a:schemeClr>
              </a:solidFill>
              <a:prstDash val="solid"/>
              <a:round/>
            </a:ln>
          </a:top>
          <a:bottom>
            <a:ln w="127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chemeClr val="accent1"/>
          </a:solidFill>
        </a:fill>
      </a:tcStyle>
    </a:firstCol>
    <a:lastRow>
      <a:tcTxStyle b="on" i="off">
        <a:fontRef idx="major">
          <a:schemeClr val="accent4">
            <a:hueOff val="-7200000"/>
            <a:satOff val="-100001"/>
          </a:schemeClr>
        </a:fontRef>
        <a:schemeClr val="accent4">
          <a:hueOff val="-7200000"/>
          <a:satOff val="-100001"/>
        </a:schemeClr>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38100" cap="flat">
              <a:solidFill>
                <a:schemeClr val="accent4">
                  <a:hueOff val="-7200000"/>
                  <a:satOff val="-100001"/>
                </a:schemeClr>
              </a:solidFill>
              <a:prstDash val="solid"/>
              <a:round/>
            </a:ln>
          </a:top>
          <a:bottom>
            <a:ln w="127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chemeClr val="accent1"/>
          </a:solidFill>
        </a:fill>
      </a:tcStyle>
    </a:lastRow>
    <a:firstRow>
      <a:tcTxStyle b="on" i="off">
        <a:fontRef idx="major">
          <a:schemeClr val="accent4">
            <a:hueOff val="-7200000"/>
            <a:satOff val="-100001"/>
          </a:schemeClr>
        </a:fontRef>
        <a:schemeClr val="accent4">
          <a:hueOff val="-7200000"/>
          <a:satOff val="-100001"/>
        </a:schemeClr>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12700" cap="flat">
              <a:solidFill>
                <a:schemeClr val="accent4">
                  <a:hueOff val="-7200000"/>
                  <a:satOff val="-100001"/>
                </a:schemeClr>
              </a:solidFill>
              <a:prstDash val="solid"/>
              <a:round/>
            </a:ln>
          </a:top>
          <a:bottom>
            <a:ln w="381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chemeClr val="accent1"/>
          </a:solidFill>
        </a:fill>
      </a:tcStyle>
    </a:firstRow>
  </a:tblStyle>
  <a:tblStyle styleId="{C7B018BB-80A7-4F77-B60F-C8B233D01FF8}" styleName="">
    <a:tblBg/>
    <a:wholeTbl>
      <a:tcTxStyle b="off" i="off">
        <a:fontRef idx="major">
          <a:srgbClr val="282A33"/>
        </a:fontRef>
        <a:srgbClr val="282A33"/>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12700" cap="flat">
              <a:solidFill>
                <a:schemeClr val="accent4">
                  <a:hueOff val="-7200000"/>
                  <a:satOff val="-100001"/>
                </a:schemeClr>
              </a:solidFill>
              <a:prstDash val="solid"/>
              <a:round/>
            </a:ln>
          </a:top>
          <a:bottom>
            <a:ln w="127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rgbClr val="EFEFEF"/>
          </a:solidFill>
        </a:fill>
      </a:tcStyle>
    </a:wholeTbl>
    <a:band2H>
      <a:tcTxStyle/>
      <a:tcStyle>
        <a:tcBdr/>
        <a:fill>
          <a:solidFill>
            <a:srgbClr val="F7F7F7"/>
          </a:solidFill>
        </a:fill>
      </a:tcStyle>
    </a:band2H>
    <a:firstCol>
      <a:tcTxStyle b="on" i="off">
        <a:fontRef idx="major">
          <a:schemeClr val="accent4">
            <a:hueOff val="-7200000"/>
            <a:satOff val="-100001"/>
          </a:schemeClr>
        </a:fontRef>
        <a:schemeClr val="accent4">
          <a:hueOff val="-7200000"/>
          <a:satOff val="-100001"/>
        </a:schemeClr>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12700" cap="flat">
              <a:solidFill>
                <a:schemeClr val="accent4">
                  <a:hueOff val="-7200000"/>
                  <a:satOff val="-100001"/>
                </a:schemeClr>
              </a:solidFill>
              <a:prstDash val="solid"/>
              <a:round/>
            </a:ln>
          </a:top>
          <a:bottom>
            <a:ln w="127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chemeClr val="accent3"/>
          </a:solidFill>
        </a:fill>
      </a:tcStyle>
    </a:firstCol>
    <a:lastRow>
      <a:tcTxStyle b="on" i="off">
        <a:fontRef idx="major">
          <a:schemeClr val="accent4">
            <a:hueOff val="-7200000"/>
            <a:satOff val="-100001"/>
          </a:schemeClr>
        </a:fontRef>
        <a:schemeClr val="accent4">
          <a:hueOff val="-7200000"/>
          <a:satOff val="-100001"/>
        </a:schemeClr>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38100" cap="flat">
              <a:solidFill>
                <a:schemeClr val="accent4">
                  <a:hueOff val="-7200000"/>
                  <a:satOff val="-100001"/>
                </a:schemeClr>
              </a:solidFill>
              <a:prstDash val="solid"/>
              <a:round/>
            </a:ln>
          </a:top>
          <a:bottom>
            <a:ln w="127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chemeClr val="accent3"/>
          </a:solidFill>
        </a:fill>
      </a:tcStyle>
    </a:lastRow>
    <a:firstRow>
      <a:tcTxStyle b="on" i="off">
        <a:fontRef idx="major">
          <a:schemeClr val="accent4">
            <a:hueOff val="-7200000"/>
            <a:satOff val="-100001"/>
          </a:schemeClr>
        </a:fontRef>
        <a:schemeClr val="accent4">
          <a:hueOff val="-7200000"/>
          <a:satOff val="-100001"/>
        </a:schemeClr>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12700" cap="flat">
              <a:solidFill>
                <a:schemeClr val="accent4">
                  <a:hueOff val="-7200000"/>
                  <a:satOff val="-100001"/>
                </a:schemeClr>
              </a:solidFill>
              <a:prstDash val="solid"/>
              <a:round/>
            </a:ln>
          </a:top>
          <a:bottom>
            <a:ln w="381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chemeClr val="accent3"/>
          </a:solidFill>
        </a:fill>
      </a:tcStyle>
    </a:firstRow>
  </a:tblStyle>
  <a:tblStyle styleId="{EEE7283C-3CF3-47DC-8721-378D4A62B228}" styleName="">
    <a:tblBg/>
    <a:wholeTbl>
      <a:tcTxStyle b="off" i="off">
        <a:fontRef idx="major">
          <a:srgbClr val="282A33"/>
        </a:fontRef>
        <a:srgbClr val="282A33"/>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12700" cap="flat">
              <a:solidFill>
                <a:schemeClr val="accent4">
                  <a:hueOff val="-7200000"/>
                  <a:satOff val="-100001"/>
                </a:schemeClr>
              </a:solidFill>
              <a:prstDash val="solid"/>
              <a:round/>
            </a:ln>
          </a:top>
          <a:bottom>
            <a:ln w="127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rgbClr val="CBCBCC"/>
          </a:solidFill>
        </a:fill>
      </a:tcStyle>
    </a:wholeTbl>
    <a:band2H>
      <a:tcTxStyle/>
      <a:tcStyle>
        <a:tcBdr/>
        <a:fill>
          <a:solidFill>
            <a:srgbClr val="E7E7E7"/>
          </a:solidFill>
        </a:fill>
      </a:tcStyle>
    </a:band2H>
    <a:firstCol>
      <a:tcTxStyle b="on" i="off">
        <a:fontRef idx="major">
          <a:schemeClr val="accent4">
            <a:hueOff val="-7200000"/>
            <a:satOff val="-100001"/>
          </a:schemeClr>
        </a:fontRef>
        <a:schemeClr val="accent4">
          <a:hueOff val="-7200000"/>
          <a:satOff val="-100001"/>
        </a:schemeClr>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12700" cap="flat">
              <a:solidFill>
                <a:schemeClr val="accent4">
                  <a:hueOff val="-7200000"/>
                  <a:satOff val="-100001"/>
                </a:schemeClr>
              </a:solidFill>
              <a:prstDash val="solid"/>
              <a:round/>
            </a:ln>
          </a:top>
          <a:bottom>
            <a:ln w="127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chemeClr val="accent2"/>
          </a:solidFill>
        </a:fill>
      </a:tcStyle>
    </a:firstCol>
    <a:lastRow>
      <a:tcTxStyle b="on" i="off">
        <a:fontRef idx="major">
          <a:schemeClr val="accent4">
            <a:hueOff val="-7200000"/>
            <a:satOff val="-100001"/>
          </a:schemeClr>
        </a:fontRef>
        <a:schemeClr val="accent4">
          <a:hueOff val="-7200000"/>
          <a:satOff val="-100001"/>
        </a:schemeClr>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38100" cap="flat">
              <a:solidFill>
                <a:schemeClr val="accent4">
                  <a:hueOff val="-7200000"/>
                  <a:satOff val="-100001"/>
                </a:schemeClr>
              </a:solidFill>
              <a:prstDash val="solid"/>
              <a:round/>
            </a:ln>
          </a:top>
          <a:bottom>
            <a:ln w="127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chemeClr val="accent2"/>
          </a:solidFill>
        </a:fill>
      </a:tcStyle>
    </a:lastRow>
    <a:firstRow>
      <a:tcTxStyle b="on" i="off">
        <a:fontRef idx="major">
          <a:schemeClr val="accent4">
            <a:hueOff val="-7200000"/>
            <a:satOff val="-100001"/>
          </a:schemeClr>
        </a:fontRef>
        <a:schemeClr val="accent4">
          <a:hueOff val="-7200000"/>
          <a:satOff val="-100001"/>
        </a:schemeClr>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12700" cap="flat">
              <a:solidFill>
                <a:schemeClr val="accent4">
                  <a:hueOff val="-7200000"/>
                  <a:satOff val="-100001"/>
                </a:schemeClr>
              </a:solidFill>
              <a:prstDash val="solid"/>
              <a:round/>
            </a:ln>
          </a:top>
          <a:bottom>
            <a:ln w="381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chemeClr val="accent2"/>
          </a:solidFill>
        </a:fill>
      </a:tcStyle>
    </a:firstRow>
  </a:tblStyle>
  <a:tblStyle styleId="{CF821DB8-F4EB-4A41-A1BA-3FCAFE7338EE}" styleName="">
    <a:tblBg/>
    <a:wholeTbl>
      <a:tcTxStyle b="off" i="off">
        <a:fontRef idx="major">
          <a:srgbClr val="282A33"/>
        </a:fontRef>
        <a:srgbClr val="282A33"/>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7"/>
          </a:solidFill>
        </a:fill>
      </a:tcStyle>
    </a:wholeTbl>
    <a:band2H>
      <a:tcTxStyle/>
      <a:tcStyle>
        <a:tcBdr/>
        <a:fill>
          <a:solidFill>
            <a:schemeClr val="accent4">
              <a:hueOff val="-7200000"/>
              <a:satOff val="-100001"/>
            </a:schemeClr>
          </a:solidFill>
        </a:fill>
      </a:tcStyle>
    </a:band2H>
    <a:firstCol>
      <a:tcTxStyle b="on" i="off">
        <a:fontRef idx="major">
          <a:schemeClr val="accent4">
            <a:hueOff val="-7200000"/>
            <a:satOff val="-100001"/>
          </a:schemeClr>
        </a:fontRef>
        <a:schemeClr val="accent4">
          <a:hueOff val="-7200000"/>
          <a:satOff val="-100001"/>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282A33"/>
        </a:fontRef>
        <a:srgbClr val="282A33"/>
      </a:tcTxStyle>
      <a:tcStyle>
        <a:tcBdr>
          <a:left>
            <a:ln w="12700" cap="flat">
              <a:noFill/>
              <a:miter lim="400000"/>
            </a:ln>
          </a:left>
          <a:right>
            <a:ln w="12700" cap="flat">
              <a:noFill/>
              <a:miter lim="400000"/>
            </a:ln>
          </a:right>
          <a:top>
            <a:ln w="50800" cap="flat">
              <a:solidFill>
                <a:srgbClr val="282A33"/>
              </a:solidFill>
              <a:prstDash val="solid"/>
              <a:round/>
            </a:ln>
          </a:top>
          <a:bottom>
            <a:ln w="25400" cap="flat">
              <a:solidFill>
                <a:srgbClr val="282A33"/>
              </a:solidFill>
              <a:prstDash val="solid"/>
              <a:round/>
            </a:ln>
          </a:bottom>
          <a:insideH>
            <a:ln w="12700" cap="flat">
              <a:noFill/>
              <a:miter lim="400000"/>
            </a:ln>
          </a:insideH>
          <a:insideV>
            <a:ln w="12700" cap="flat">
              <a:noFill/>
              <a:miter lim="400000"/>
            </a:ln>
          </a:insideV>
        </a:tcBdr>
        <a:fill>
          <a:solidFill>
            <a:schemeClr val="accent4">
              <a:hueOff val="-7200000"/>
              <a:satOff val="-100001"/>
            </a:schemeClr>
          </a:solidFill>
        </a:fill>
      </a:tcStyle>
    </a:lastRow>
    <a:firstRow>
      <a:tcTxStyle b="on" i="off">
        <a:fontRef idx="major">
          <a:schemeClr val="accent4">
            <a:hueOff val="-7200000"/>
            <a:satOff val="-100001"/>
          </a:schemeClr>
        </a:fontRef>
        <a:schemeClr val="accent4">
          <a:hueOff val="-7200000"/>
          <a:satOff val="-100001"/>
        </a:schemeClr>
      </a:tcTxStyle>
      <a:tcStyle>
        <a:tcBdr>
          <a:left>
            <a:ln w="12700" cap="flat">
              <a:noFill/>
              <a:miter lim="400000"/>
            </a:ln>
          </a:left>
          <a:right>
            <a:ln w="12700" cap="flat">
              <a:noFill/>
              <a:miter lim="400000"/>
            </a:ln>
          </a:right>
          <a:top>
            <a:ln w="25400" cap="flat">
              <a:solidFill>
                <a:srgbClr val="282A33"/>
              </a:solidFill>
              <a:prstDash val="solid"/>
              <a:round/>
            </a:ln>
          </a:top>
          <a:bottom>
            <a:ln w="25400" cap="flat">
              <a:solidFill>
                <a:srgbClr val="282A33"/>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282A33"/>
        </a:fontRef>
        <a:srgbClr val="282A33"/>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12700" cap="flat">
              <a:solidFill>
                <a:schemeClr val="accent4">
                  <a:hueOff val="-7200000"/>
                  <a:satOff val="-100001"/>
                </a:schemeClr>
              </a:solidFill>
              <a:prstDash val="solid"/>
              <a:round/>
            </a:ln>
          </a:top>
          <a:bottom>
            <a:ln w="127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rgbClr val="CBCBCC"/>
          </a:solidFill>
        </a:fill>
      </a:tcStyle>
    </a:wholeTbl>
    <a:band2H>
      <a:tcTxStyle/>
      <a:tcStyle>
        <a:tcBdr/>
        <a:fill>
          <a:solidFill>
            <a:srgbClr val="E7E7E7"/>
          </a:solidFill>
        </a:fill>
      </a:tcStyle>
    </a:band2H>
    <a:firstCol>
      <a:tcTxStyle b="on" i="off">
        <a:fontRef idx="major">
          <a:schemeClr val="accent4">
            <a:hueOff val="-7200000"/>
            <a:satOff val="-100001"/>
          </a:schemeClr>
        </a:fontRef>
        <a:schemeClr val="accent4">
          <a:hueOff val="-7200000"/>
          <a:satOff val="-100001"/>
        </a:schemeClr>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12700" cap="flat">
              <a:solidFill>
                <a:schemeClr val="accent4">
                  <a:hueOff val="-7200000"/>
                  <a:satOff val="-100001"/>
                </a:schemeClr>
              </a:solidFill>
              <a:prstDash val="solid"/>
              <a:round/>
            </a:ln>
          </a:top>
          <a:bottom>
            <a:ln w="127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rgbClr val="282A33"/>
          </a:solidFill>
        </a:fill>
      </a:tcStyle>
    </a:firstCol>
    <a:lastRow>
      <a:tcTxStyle b="on" i="off">
        <a:fontRef idx="major">
          <a:schemeClr val="accent4">
            <a:hueOff val="-7200000"/>
            <a:satOff val="-100001"/>
          </a:schemeClr>
        </a:fontRef>
        <a:schemeClr val="accent4">
          <a:hueOff val="-7200000"/>
          <a:satOff val="-100001"/>
        </a:schemeClr>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38100" cap="flat">
              <a:solidFill>
                <a:schemeClr val="accent4">
                  <a:hueOff val="-7200000"/>
                  <a:satOff val="-100001"/>
                </a:schemeClr>
              </a:solidFill>
              <a:prstDash val="solid"/>
              <a:round/>
            </a:ln>
          </a:top>
          <a:bottom>
            <a:ln w="127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rgbClr val="282A33"/>
          </a:solidFill>
        </a:fill>
      </a:tcStyle>
    </a:lastRow>
    <a:firstRow>
      <a:tcTxStyle b="on" i="off">
        <a:fontRef idx="major">
          <a:schemeClr val="accent4">
            <a:hueOff val="-7200000"/>
            <a:satOff val="-100001"/>
          </a:schemeClr>
        </a:fontRef>
        <a:schemeClr val="accent4">
          <a:hueOff val="-7200000"/>
          <a:satOff val="-100001"/>
        </a:schemeClr>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12700" cap="flat">
              <a:solidFill>
                <a:schemeClr val="accent4">
                  <a:hueOff val="-7200000"/>
                  <a:satOff val="-100001"/>
                </a:schemeClr>
              </a:solidFill>
              <a:prstDash val="solid"/>
              <a:round/>
            </a:ln>
          </a:top>
          <a:bottom>
            <a:ln w="381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rgbClr val="282A33"/>
          </a:solidFill>
        </a:fill>
      </a:tcStyle>
    </a:firstRow>
  </a:tblStyle>
  <a:tblStyle styleId="{2708684C-4D16-4618-839F-0558EEFCDFE6}" styleName="">
    <a:tblBg/>
    <a:wholeTbl>
      <a:tcTxStyle b="off" i="off">
        <a:fontRef idx="major">
          <a:srgbClr val="282A33"/>
        </a:fontRef>
        <a:srgbClr val="282A33"/>
      </a:tcTxStyle>
      <a:tcStyle>
        <a:tcBdr>
          <a:left>
            <a:ln w="12700" cap="flat">
              <a:solidFill>
                <a:srgbClr val="282A33"/>
              </a:solidFill>
              <a:prstDash val="solid"/>
              <a:round/>
            </a:ln>
          </a:left>
          <a:right>
            <a:ln w="12700" cap="flat">
              <a:solidFill>
                <a:srgbClr val="282A33"/>
              </a:solidFill>
              <a:prstDash val="solid"/>
              <a:round/>
            </a:ln>
          </a:right>
          <a:top>
            <a:ln w="12700" cap="flat">
              <a:solidFill>
                <a:srgbClr val="282A33"/>
              </a:solidFill>
              <a:prstDash val="solid"/>
              <a:round/>
            </a:ln>
          </a:top>
          <a:bottom>
            <a:ln w="12700" cap="flat">
              <a:solidFill>
                <a:srgbClr val="282A33"/>
              </a:solidFill>
              <a:prstDash val="solid"/>
              <a:round/>
            </a:ln>
          </a:bottom>
          <a:insideH>
            <a:ln w="12700" cap="flat">
              <a:solidFill>
                <a:srgbClr val="282A33"/>
              </a:solidFill>
              <a:prstDash val="solid"/>
              <a:round/>
            </a:ln>
          </a:insideH>
          <a:insideV>
            <a:ln w="12700" cap="flat">
              <a:solidFill>
                <a:srgbClr val="282A33"/>
              </a:solidFill>
              <a:prstDash val="solid"/>
              <a:round/>
            </a:ln>
          </a:insideV>
        </a:tcBdr>
        <a:fill>
          <a:solidFill>
            <a:srgbClr val="282A33">
              <a:alpha val="20000"/>
            </a:srgbClr>
          </a:solidFill>
        </a:fill>
      </a:tcStyle>
    </a:wholeTbl>
    <a:band2H>
      <a:tcTxStyle/>
      <a:tcStyle>
        <a:tcBdr/>
        <a:fill>
          <a:solidFill>
            <a:schemeClr val="accent4">
              <a:hueOff val="-7200000"/>
              <a:satOff val="-100001"/>
            </a:schemeClr>
          </a:solidFill>
        </a:fill>
      </a:tcStyle>
    </a:band2H>
    <a:firstCol>
      <a:tcTxStyle b="on" i="off">
        <a:fontRef idx="major">
          <a:srgbClr val="282A33"/>
        </a:fontRef>
        <a:srgbClr val="282A33"/>
      </a:tcTxStyle>
      <a:tcStyle>
        <a:tcBdr>
          <a:left>
            <a:ln w="12700" cap="flat">
              <a:solidFill>
                <a:srgbClr val="282A33"/>
              </a:solidFill>
              <a:prstDash val="solid"/>
              <a:round/>
            </a:ln>
          </a:left>
          <a:right>
            <a:ln w="12700" cap="flat">
              <a:solidFill>
                <a:srgbClr val="282A33"/>
              </a:solidFill>
              <a:prstDash val="solid"/>
              <a:round/>
            </a:ln>
          </a:right>
          <a:top>
            <a:ln w="12700" cap="flat">
              <a:solidFill>
                <a:srgbClr val="282A33"/>
              </a:solidFill>
              <a:prstDash val="solid"/>
              <a:round/>
            </a:ln>
          </a:top>
          <a:bottom>
            <a:ln w="12700" cap="flat">
              <a:solidFill>
                <a:srgbClr val="282A33"/>
              </a:solidFill>
              <a:prstDash val="solid"/>
              <a:round/>
            </a:ln>
          </a:bottom>
          <a:insideH>
            <a:ln w="12700" cap="flat">
              <a:solidFill>
                <a:srgbClr val="282A33"/>
              </a:solidFill>
              <a:prstDash val="solid"/>
              <a:round/>
            </a:ln>
          </a:insideH>
          <a:insideV>
            <a:ln w="12700" cap="flat">
              <a:solidFill>
                <a:srgbClr val="282A33"/>
              </a:solidFill>
              <a:prstDash val="solid"/>
              <a:round/>
            </a:ln>
          </a:insideV>
        </a:tcBdr>
        <a:fill>
          <a:solidFill>
            <a:srgbClr val="282A33">
              <a:alpha val="20000"/>
            </a:srgbClr>
          </a:solidFill>
        </a:fill>
      </a:tcStyle>
    </a:firstCol>
    <a:lastRow>
      <a:tcTxStyle b="on" i="off">
        <a:fontRef idx="major">
          <a:srgbClr val="282A33"/>
        </a:fontRef>
        <a:srgbClr val="282A33"/>
      </a:tcTxStyle>
      <a:tcStyle>
        <a:tcBdr>
          <a:left>
            <a:ln w="12700" cap="flat">
              <a:solidFill>
                <a:srgbClr val="282A33"/>
              </a:solidFill>
              <a:prstDash val="solid"/>
              <a:round/>
            </a:ln>
          </a:left>
          <a:right>
            <a:ln w="12700" cap="flat">
              <a:solidFill>
                <a:srgbClr val="282A33"/>
              </a:solidFill>
              <a:prstDash val="solid"/>
              <a:round/>
            </a:ln>
          </a:right>
          <a:top>
            <a:ln w="50800" cap="flat">
              <a:solidFill>
                <a:srgbClr val="282A33"/>
              </a:solidFill>
              <a:prstDash val="solid"/>
              <a:round/>
            </a:ln>
          </a:top>
          <a:bottom>
            <a:ln w="12700" cap="flat">
              <a:solidFill>
                <a:srgbClr val="282A33"/>
              </a:solidFill>
              <a:prstDash val="solid"/>
              <a:round/>
            </a:ln>
          </a:bottom>
          <a:insideH>
            <a:ln w="12700" cap="flat">
              <a:solidFill>
                <a:srgbClr val="282A33"/>
              </a:solidFill>
              <a:prstDash val="solid"/>
              <a:round/>
            </a:ln>
          </a:insideH>
          <a:insideV>
            <a:ln w="12700" cap="flat">
              <a:solidFill>
                <a:srgbClr val="282A33"/>
              </a:solidFill>
              <a:prstDash val="solid"/>
              <a:round/>
            </a:ln>
          </a:insideV>
        </a:tcBdr>
        <a:fill>
          <a:noFill/>
        </a:fill>
      </a:tcStyle>
    </a:lastRow>
    <a:firstRow>
      <a:tcTxStyle b="on" i="off">
        <a:fontRef idx="major">
          <a:srgbClr val="282A33"/>
        </a:fontRef>
        <a:srgbClr val="282A33"/>
      </a:tcTxStyle>
      <a:tcStyle>
        <a:tcBdr>
          <a:left>
            <a:ln w="12700" cap="flat">
              <a:solidFill>
                <a:srgbClr val="282A33"/>
              </a:solidFill>
              <a:prstDash val="solid"/>
              <a:round/>
            </a:ln>
          </a:left>
          <a:right>
            <a:ln w="12700" cap="flat">
              <a:solidFill>
                <a:srgbClr val="282A33"/>
              </a:solidFill>
              <a:prstDash val="solid"/>
              <a:round/>
            </a:ln>
          </a:right>
          <a:top>
            <a:ln w="12700" cap="flat">
              <a:solidFill>
                <a:srgbClr val="282A33"/>
              </a:solidFill>
              <a:prstDash val="solid"/>
              <a:round/>
            </a:ln>
          </a:top>
          <a:bottom>
            <a:ln w="25400" cap="flat">
              <a:solidFill>
                <a:srgbClr val="282A33"/>
              </a:solidFill>
              <a:prstDash val="solid"/>
              <a:round/>
            </a:ln>
          </a:bottom>
          <a:insideH>
            <a:ln w="12700" cap="flat">
              <a:solidFill>
                <a:srgbClr val="282A33"/>
              </a:solidFill>
              <a:prstDash val="solid"/>
              <a:round/>
            </a:ln>
          </a:insideH>
          <a:insideV>
            <a:ln w="12700" cap="flat">
              <a:solidFill>
                <a:srgbClr val="282A33"/>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03"/>
    <p:restoredTop sz="80693"/>
  </p:normalViewPr>
  <p:slideViewPr>
    <p:cSldViewPr snapToGrid="0">
      <p:cViewPr varScale="1">
        <p:scale>
          <a:sx n="128" d="100"/>
          <a:sy n="128" d="100"/>
        </p:scale>
        <p:origin x="176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solidFill>
          <a:srgbClr val="282A33"/>
        </a:solidFill>
        <a:latin typeface="+mj-lt"/>
        <a:ea typeface="+mj-ea"/>
        <a:cs typeface="+mj-cs"/>
        <a:sym typeface="Calibri"/>
      </a:defRPr>
    </a:lvl1pPr>
    <a:lvl2pPr indent="228600" latinLnBrk="0">
      <a:defRPr sz="1200">
        <a:solidFill>
          <a:srgbClr val="282A33"/>
        </a:solidFill>
        <a:latin typeface="+mj-lt"/>
        <a:ea typeface="+mj-ea"/>
        <a:cs typeface="+mj-cs"/>
        <a:sym typeface="Calibri"/>
      </a:defRPr>
    </a:lvl2pPr>
    <a:lvl3pPr indent="457200" latinLnBrk="0">
      <a:defRPr sz="1200">
        <a:solidFill>
          <a:srgbClr val="282A33"/>
        </a:solidFill>
        <a:latin typeface="+mj-lt"/>
        <a:ea typeface="+mj-ea"/>
        <a:cs typeface="+mj-cs"/>
        <a:sym typeface="Calibri"/>
      </a:defRPr>
    </a:lvl3pPr>
    <a:lvl4pPr indent="685800" latinLnBrk="0">
      <a:defRPr sz="1200">
        <a:solidFill>
          <a:srgbClr val="282A33"/>
        </a:solidFill>
        <a:latin typeface="+mj-lt"/>
        <a:ea typeface="+mj-ea"/>
        <a:cs typeface="+mj-cs"/>
        <a:sym typeface="Calibri"/>
      </a:defRPr>
    </a:lvl4pPr>
    <a:lvl5pPr indent="914400" latinLnBrk="0">
      <a:defRPr sz="1200">
        <a:solidFill>
          <a:srgbClr val="282A33"/>
        </a:solidFill>
        <a:latin typeface="+mj-lt"/>
        <a:ea typeface="+mj-ea"/>
        <a:cs typeface="+mj-cs"/>
        <a:sym typeface="Calibri"/>
      </a:defRPr>
    </a:lvl5pPr>
    <a:lvl6pPr indent="1143000" latinLnBrk="0">
      <a:defRPr sz="1200">
        <a:solidFill>
          <a:srgbClr val="282A33"/>
        </a:solidFill>
        <a:latin typeface="+mj-lt"/>
        <a:ea typeface="+mj-ea"/>
        <a:cs typeface="+mj-cs"/>
        <a:sym typeface="Calibri"/>
      </a:defRPr>
    </a:lvl6pPr>
    <a:lvl7pPr indent="1371600" latinLnBrk="0">
      <a:defRPr sz="1200">
        <a:solidFill>
          <a:srgbClr val="282A33"/>
        </a:solidFill>
        <a:latin typeface="+mj-lt"/>
        <a:ea typeface="+mj-ea"/>
        <a:cs typeface="+mj-cs"/>
        <a:sym typeface="Calibri"/>
      </a:defRPr>
    </a:lvl7pPr>
    <a:lvl8pPr indent="1600200" latinLnBrk="0">
      <a:defRPr sz="1200">
        <a:solidFill>
          <a:srgbClr val="282A33"/>
        </a:solidFill>
        <a:latin typeface="+mj-lt"/>
        <a:ea typeface="+mj-ea"/>
        <a:cs typeface="+mj-cs"/>
        <a:sym typeface="Calibri"/>
      </a:defRPr>
    </a:lvl8pPr>
    <a:lvl9pPr indent="1828800" latinLnBrk="0">
      <a:defRPr sz="1200">
        <a:solidFill>
          <a:srgbClr val="282A33"/>
        </a:solidFill>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According to the FBI, seniors lose over $3 billion dollars every year to scams. We’ll discuss how you can protect yourself from those who want to steal your money.</a:t>
            </a:r>
          </a:p>
          <a:p>
            <a:endParaRPr lang="en-US" dirty="0"/>
          </a:p>
        </p:txBody>
      </p:sp>
    </p:spTree>
    <p:extLst>
      <p:ext uri="{BB962C8B-B14F-4D97-AF65-F5344CB8AC3E}">
        <p14:creationId xmlns:p14="http://schemas.microsoft.com/office/powerpoint/2010/main" val="1701596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Debt Collector or IRS Scams: </a:t>
            </a:r>
            <a:r>
              <a:rPr lang="en-US" dirty="0"/>
              <a:t>A scammer claims to be a debt collector or representative of the IRS. They may even reach out to the family</a:t>
            </a:r>
          </a:p>
          <a:p>
            <a:r>
              <a:rPr lang="en-US" dirty="0"/>
              <a:t>members of someone who recently passed away and say that they are now liable for debts.</a:t>
            </a:r>
          </a:p>
          <a:p>
            <a:r>
              <a:rPr lang="en-US" dirty="0"/>
              <a:t>• The IRS will never call you to collect. Situations where someone else is held liable for a family member’s debt are very rare. You can send a debt validation letter to find out. Direct participants to the Navigating Debt Collections Coach if they have questions.</a:t>
            </a:r>
          </a:p>
          <a:p>
            <a:r>
              <a:rPr lang="en-US" b="1" dirty="0"/>
              <a:t>Medicare Scams: </a:t>
            </a:r>
            <a:r>
              <a:rPr lang="en-US" dirty="0"/>
              <a:t>A fraudster claims to represent Medicare, asks for the victim’s sensitive information, and uses it to bill Medicare for services never provided. In a similar scam, deceitful people will provide medical services that are fraudulent and then bill Medicare to cover it.</a:t>
            </a:r>
          </a:p>
          <a:p>
            <a:r>
              <a:rPr lang="en-US" dirty="0"/>
              <a:t>• Medicare will only call you if you are a member of a drug plan and already agreed to be called, the original agent who helped you needs something, or you left them a message.</a:t>
            </a:r>
          </a:p>
          <a:p>
            <a:r>
              <a:rPr lang="en-US" b="1" dirty="0"/>
              <a:t>Affinity Fraud: </a:t>
            </a:r>
            <a:r>
              <a:rPr lang="en-US" dirty="0"/>
              <a:t>A dishonest person plays on someone’s affiliation with a group, such as a religious congregation or alumni association, as a way to get money or information. The scammer may be an actual member of the group (even someone the intended victim knows or likes) or just pretend to be.</a:t>
            </a:r>
          </a:p>
          <a:p>
            <a:r>
              <a:rPr lang="en-US" dirty="0"/>
              <a:t>• No matter who the person on the other end of the line is or claims to be, practice caution when giving up money or information. It’s best to support groups through official channels.</a:t>
            </a:r>
          </a:p>
          <a:p>
            <a:endParaRPr lang="en-US" dirty="0"/>
          </a:p>
        </p:txBody>
      </p:sp>
    </p:spTree>
    <p:extLst>
      <p:ext uri="{BB962C8B-B14F-4D97-AF65-F5344CB8AC3E}">
        <p14:creationId xmlns:p14="http://schemas.microsoft.com/office/powerpoint/2010/main" val="20800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Grandparent Scams: </a:t>
            </a:r>
            <a:r>
              <a:rPr lang="en-US" dirty="0"/>
              <a:t>The victim receives a call, email, or message on social media from someone impersonating a loved one, usually a grandchild. The imposter claims that they’re in some kind of trouble and asks for money.</a:t>
            </a:r>
          </a:p>
          <a:p>
            <a:r>
              <a:rPr lang="en-US" dirty="0"/>
              <a:t>• Always contact the person asking for help in another way or reach out to another family member to confirm. Even if the person claims they are embarrassed or don’t want anyone to know, it’s better to be sure you aren’t getting scammed.</a:t>
            </a:r>
          </a:p>
          <a:p>
            <a:r>
              <a:rPr lang="en-US" b="1" dirty="0"/>
              <a:t>Romantic Scams: </a:t>
            </a:r>
            <a:r>
              <a:rPr lang="en-US" dirty="0"/>
              <a:t>A con-artist deceitfully forms a relationship online—often to the point that the victim considers them to be a romantic partner. The scammer then asks for money in a lump sum or smaller amounts over a longer period of time. Usually, they claim this money will be used to support them, cover an emergency expense, or pay for them to travel.</a:t>
            </a:r>
          </a:p>
          <a:p>
            <a:r>
              <a:rPr lang="en-US" dirty="0"/>
              <a:t>• While the internet can be a great way to meet new people, it’s also extremely easy for people to claim to be someone they’re not. You should do all you can to confirm a person’s identity when talking with them and talk to friends or family if you’re suspicious.</a:t>
            </a:r>
          </a:p>
          <a:p>
            <a:endParaRPr lang="en-US" dirty="0"/>
          </a:p>
        </p:txBody>
      </p:sp>
    </p:spTree>
    <p:extLst>
      <p:ext uri="{BB962C8B-B14F-4D97-AF65-F5344CB8AC3E}">
        <p14:creationId xmlns:p14="http://schemas.microsoft.com/office/powerpoint/2010/main" val="3848668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you’re contacted by a scammer, the best thing you can do is ignore them—don’t answer their calls, delete their emails, and navigate away from a site that doesn’t look legitimate. You can also report them to the FTC or FBI to help stop them from reaching out to you or others again.</a:t>
            </a:r>
          </a:p>
          <a:p>
            <a:pPr marL="0" marR="0" indent="0" defTabSz="914400" eaLnBrk="1" fontAlgn="auto" latinLnBrk="0" hangingPunct="1">
              <a:lnSpc>
                <a:spcPct val="100000"/>
              </a:lnSpc>
              <a:spcBef>
                <a:spcPts val="0"/>
              </a:spcBef>
              <a:spcAft>
                <a:spcPts val="0"/>
              </a:spcAft>
              <a:buClrTx/>
              <a:buSzTx/>
              <a:buFontTx/>
              <a:buNone/>
              <a:tabLst/>
              <a:defRPr/>
            </a:pPr>
            <a:r>
              <a:rPr lang="en-US" dirty="0"/>
              <a:t>Navigate through one or both of the sites linked above to show how exactly to report scammers. If you’ve sent money to someone you believe is a scammer, it’s best to act as soon as possible. Cancel the card, tell your financial institution you believe your account information has been</a:t>
            </a:r>
          </a:p>
          <a:p>
            <a:pPr marL="0" marR="0" indent="0" defTabSz="914400" eaLnBrk="1" fontAlgn="auto" latinLnBrk="0" hangingPunct="1">
              <a:lnSpc>
                <a:spcPct val="100000"/>
              </a:lnSpc>
              <a:spcBef>
                <a:spcPts val="0"/>
              </a:spcBef>
              <a:spcAft>
                <a:spcPts val="0"/>
              </a:spcAft>
              <a:buClrTx/>
              <a:buSzTx/>
              <a:buFontTx/>
              <a:buNone/>
              <a:tabLst/>
              <a:defRPr/>
            </a:pPr>
            <a:r>
              <a:rPr lang="en-US" dirty="0"/>
              <a:t>stolen, explain the situation to an administrator, and call the police. If the scammer has your sensitive information, such as your social security number, go to </a:t>
            </a:r>
            <a:r>
              <a:rPr lang="en-US" dirty="0" err="1"/>
              <a:t>identitytheft.gov</a:t>
            </a:r>
            <a:r>
              <a:rPr lang="en-US" dirty="0"/>
              <a:t> to learn what to do next.</a:t>
            </a:r>
          </a:p>
          <a:p>
            <a:pPr marL="0" marR="0" indent="0" defTabSz="914400" eaLnBrk="1" fontAlgn="auto" latinLnBrk="0" hangingPunct="1">
              <a:lnSpc>
                <a:spcPct val="100000"/>
              </a:lnSpc>
              <a:spcBef>
                <a:spcPts val="0"/>
              </a:spcBef>
              <a:spcAft>
                <a:spcPts val="0"/>
              </a:spcAft>
              <a:buClrTx/>
              <a:buSzTx/>
              <a:buFontTx/>
              <a:buNone/>
              <a:tabLst/>
              <a:defRPr/>
            </a:pPr>
            <a:endParaRPr lang="en-US" dirty="0"/>
          </a:p>
          <a:p>
            <a:endParaRPr lang="en-US" dirty="0"/>
          </a:p>
        </p:txBody>
      </p:sp>
    </p:spTree>
    <p:extLst>
      <p:ext uri="{BB962C8B-B14F-4D97-AF65-F5344CB8AC3E}">
        <p14:creationId xmlns:p14="http://schemas.microsoft.com/office/powerpoint/2010/main" val="1010569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Review the main points you discussed throughout the presentation.</a:t>
            </a:r>
          </a:p>
          <a:p>
            <a:endParaRPr lang="en-US" dirty="0"/>
          </a:p>
        </p:txBody>
      </p:sp>
    </p:spTree>
    <p:extLst>
      <p:ext uri="{BB962C8B-B14F-4D97-AF65-F5344CB8AC3E}">
        <p14:creationId xmlns:p14="http://schemas.microsoft.com/office/powerpoint/2010/main" val="564944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Encourage the participants to ask questions. You may even offer your email so that they can reach out to you after the presentation for more information.</a:t>
            </a:r>
          </a:p>
          <a:p>
            <a:endParaRPr lang="en-US" dirty="0"/>
          </a:p>
        </p:txBody>
      </p:sp>
    </p:spTree>
    <p:extLst>
      <p:ext uri="{BB962C8B-B14F-4D97-AF65-F5344CB8AC3E}">
        <p14:creationId xmlns:p14="http://schemas.microsoft.com/office/powerpoint/2010/main" val="202384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Introduce yourself to the class and explain your role. You could go over some of the things your financial institution offers or your experience when it comes to scams targeting seniors.</a:t>
            </a:r>
          </a:p>
          <a:p>
            <a:endParaRPr lang="en-US" dirty="0"/>
          </a:p>
        </p:txBody>
      </p:sp>
    </p:spTree>
    <p:extLst>
      <p:ext uri="{BB962C8B-B14F-4D97-AF65-F5344CB8AC3E}">
        <p14:creationId xmlns:p14="http://schemas.microsoft.com/office/powerpoint/2010/main" val="3341570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slide serves as a table of contents and can be used to introduce the presentation. These are the specific topics you’ll cover in the order you’ll present them.</a:t>
            </a:r>
          </a:p>
          <a:p>
            <a:endParaRPr lang="en-US" dirty="0"/>
          </a:p>
        </p:txBody>
      </p:sp>
    </p:spTree>
    <p:extLst>
      <p:ext uri="{BB962C8B-B14F-4D97-AF65-F5344CB8AC3E}">
        <p14:creationId xmlns:p14="http://schemas.microsoft.com/office/powerpoint/2010/main" val="3740646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Millions of elderly Americans fall victim to scams every year, and seniors are targeted for a variety of reasons. While not all of these reasons apply to all seniors, just being a senior is enough to make someone the target of a scammer. In any case, it’s important to be aware of what scammers are trying to exploit. Here are some reasons that scammers may target senior citizens.</a:t>
            </a:r>
          </a:p>
          <a:p>
            <a:r>
              <a:rPr lang="en-US" dirty="0"/>
              <a:t>• Many seniors have access to a significant amount of money due to retirement funds, owning their home, or a lifetime of accrued savings.</a:t>
            </a:r>
          </a:p>
          <a:p>
            <a:r>
              <a:rPr lang="en-US" dirty="0"/>
              <a:t>• Some seniors are inexperienced with technology. Scammers take advantage of that to trick them into downloading malware or viruses.</a:t>
            </a:r>
          </a:p>
          <a:p>
            <a:r>
              <a:rPr lang="en-US" dirty="0"/>
              <a:t>• Many seniors have large extended families. This can make it harder to account for everyone at all times. That means that if a scammer claims a family member is in trouble, a senior may be more willing to believe it.</a:t>
            </a:r>
          </a:p>
          <a:p>
            <a:r>
              <a:rPr lang="en-US" dirty="0"/>
              <a:t>• Some seniors feel isolated. They may feel that they don’t get to see friends often enough, that their family should contact them more, or that their situation prevents them from finding a romantic partner. Scammers manipulate these feelings to gain a senior’s trust and more easily take their money.</a:t>
            </a:r>
          </a:p>
          <a:p>
            <a:endParaRPr lang="en-US" dirty="0"/>
          </a:p>
        </p:txBody>
      </p:sp>
    </p:spTree>
    <p:extLst>
      <p:ext uri="{BB962C8B-B14F-4D97-AF65-F5344CB8AC3E}">
        <p14:creationId xmlns:p14="http://schemas.microsoft.com/office/powerpoint/2010/main" val="1929511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i="1" dirty="0">
                <a:solidFill>
                  <a:srgbClr val="282A33"/>
                </a:solidFill>
                <a:effectLst/>
                <a:latin typeface="+mj-lt"/>
                <a:ea typeface="+mj-ea"/>
                <a:cs typeface="+mj-cs"/>
                <a:sym typeface="Calibri"/>
              </a:rPr>
              <a:t>*Examples from news stories around the country are included in the following 3 slides about red</a:t>
            </a:r>
            <a:r>
              <a:rPr lang="en-US" sz="1200" i="0" dirty="0">
                <a:solidFill>
                  <a:srgbClr val="282A33"/>
                </a:solidFill>
                <a:effectLst/>
                <a:latin typeface="+mj-lt"/>
                <a:ea typeface="+mj-ea"/>
                <a:cs typeface="+mj-cs"/>
                <a:sym typeface="Calibri"/>
              </a:rPr>
              <a:t> </a:t>
            </a:r>
            <a:r>
              <a:rPr lang="en-US" sz="1200" i="1" dirty="0">
                <a:solidFill>
                  <a:srgbClr val="282A33"/>
                </a:solidFill>
                <a:effectLst/>
                <a:latin typeface="+mj-lt"/>
                <a:ea typeface="+mj-ea"/>
                <a:cs typeface="+mj-cs"/>
                <a:sym typeface="Calibri"/>
              </a:rPr>
              <a:t>flags, but you’re encouraged to share relevant examples from your area instead.</a:t>
            </a:r>
          </a:p>
          <a:p>
            <a:endParaRPr lang="en-US" sz="1200" i="1" dirty="0">
              <a:solidFill>
                <a:srgbClr val="282A33"/>
              </a:solidFill>
              <a:effectLst/>
              <a:latin typeface="+mj-lt"/>
              <a:ea typeface="+mj-ea"/>
              <a:cs typeface="+mj-cs"/>
              <a:sym typeface="Calibri"/>
            </a:endParaRPr>
          </a:p>
          <a:p>
            <a:r>
              <a:rPr lang="en-US" sz="1200" dirty="0">
                <a:solidFill>
                  <a:srgbClr val="282A33"/>
                </a:solidFill>
                <a:effectLst/>
                <a:latin typeface="+mj-lt"/>
                <a:ea typeface="+mj-ea"/>
                <a:cs typeface="+mj-cs"/>
                <a:sym typeface="Calibri"/>
              </a:rPr>
              <a:t>Scammers know that you’ll see through the scam if you do your research. To prevent this, they’ll pressure you to act quickly. That pressure could be positive (a prize, a deal) or negative (a warrant for your arrest, losing your account, a loved one is in trouble). Always confirm claims with an outside source before acting.</a:t>
            </a:r>
          </a:p>
          <a:p>
            <a:r>
              <a:rPr lang="en-US" sz="1200" b="1" dirty="0">
                <a:solidFill>
                  <a:srgbClr val="282A33"/>
                </a:solidFill>
                <a:effectLst/>
                <a:latin typeface="+mj-lt"/>
                <a:ea typeface="+mj-ea"/>
                <a:cs typeface="+mj-cs"/>
                <a:sym typeface="Calibri"/>
              </a:rPr>
              <a:t>Example*: </a:t>
            </a:r>
            <a:r>
              <a:rPr lang="en-US" sz="1200" dirty="0">
                <a:solidFill>
                  <a:srgbClr val="282A33"/>
                </a:solidFill>
                <a:effectLst/>
                <a:latin typeface="+mj-lt"/>
                <a:ea typeface="+mj-ea"/>
                <a:cs typeface="+mj-cs"/>
                <a:sym typeface="Calibri"/>
              </a:rPr>
              <a:t>One senior citizen in Texas received a call from scammers claiming to be federal officers. The victim was instructed to send money via various shipping locations in order to clear their name. When they tried to hang up, the scammers became aggressive and threatened that officers would show up at the victim’s house to arrest them if the money was not sent immediately.</a:t>
            </a:r>
          </a:p>
          <a:p>
            <a:endParaRPr lang="en-US" sz="1200" dirty="0">
              <a:solidFill>
                <a:srgbClr val="282A33"/>
              </a:solidFill>
              <a:effectLst/>
              <a:latin typeface="+mj-lt"/>
              <a:ea typeface="+mj-ea"/>
              <a:cs typeface="+mj-cs"/>
              <a:sym typeface="Calibri"/>
            </a:endParaRPr>
          </a:p>
          <a:p>
            <a:endParaRPr lang="en-US" dirty="0"/>
          </a:p>
        </p:txBody>
      </p:sp>
    </p:spTree>
    <p:extLst>
      <p:ext uri="{BB962C8B-B14F-4D97-AF65-F5344CB8AC3E}">
        <p14:creationId xmlns:p14="http://schemas.microsoft.com/office/powerpoint/2010/main" val="3820112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 should be suspicious of anyone who reaches out to you requesting money, but even more so if they want you to send it in unusual ways. Scammers will usually ask for wire transfers, gift cards, or cash to prevent you or your financial institution from tracing or cancelling the transaction. Be extremely wary of someone who asks for money this way, no matter their reasons.</a:t>
            </a:r>
          </a:p>
          <a:p>
            <a:r>
              <a:rPr lang="en-US" b="1" dirty="0"/>
              <a:t>Example*: </a:t>
            </a:r>
            <a:r>
              <a:rPr lang="en-US" dirty="0"/>
              <a:t>In Alabama, an elderly woman received a message from a friend’s Facebook account, which she later learned had been hacked. The hacker claimed that they knew of an attorney giving away thousands of dollars. All you had to do was send them a picture of your driver’s license and the numbers and pins of $500 worth of gift cards. The woman fell for the scam, lost the money, and gave up personal information.</a:t>
            </a:r>
          </a:p>
          <a:p>
            <a:endParaRPr lang="en-US" dirty="0"/>
          </a:p>
        </p:txBody>
      </p:sp>
    </p:spTree>
    <p:extLst>
      <p:ext uri="{BB962C8B-B14F-4D97-AF65-F5344CB8AC3E}">
        <p14:creationId xmlns:p14="http://schemas.microsoft.com/office/powerpoint/2010/main" val="357998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Scammers try to collect sensitive information so that they can steal your identity or access your accounts. Be wary of anyone who asks for passwords or social security and account numbers. Legitimate companies will almost never ask for this data and, if they do, should give</a:t>
            </a:r>
          </a:p>
          <a:p>
            <a:r>
              <a:rPr lang="en-US" dirty="0"/>
              <a:t>you a secure way to send it. </a:t>
            </a:r>
          </a:p>
          <a:p>
            <a:r>
              <a:rPr lang="en-US" b="1" dirty="0"/>
              <a:t>Example*: </a:t>
            </a:r>
            <a:r>
              <a:rPr lang="en-US" dirty="0"/>
              <a:t>Tons of new scams accompanied the COVID-19 pandemic. One version targeted those looking to ensure that they got their stimulus checks. Using official looking sites, victims were prompted to sign up for their check or validate their identity by entering sensitive information. This was not required to receive a stimulus check.</a:t>
            </a:r>
          </a:p>
          <a:p>
            <a:r>
              <a:rPr lang="en-US" b="1" dirty="0"/>
              <a:t>Any questions about these red flags?</a:t>
            </a:r>
          </a:p>
          <a:p>
            <a:r>
              <a:rPr lang="en-US" dirty="0"/>
              <a:t>As you discuss common scams, share relevant experiences from your branch as appropriate.</a:t>
            </a:r>
          </a:p>
          <a:p>
            <a:endParaRPr lang="en-US" dirty="0"/>
          </a:p>
        </p:txBody>
      </p:sp>
    </p:spTree>
    <p:extLst>
      <p:ext uri="{BB962C8B-B14F-4D97-AF65-F5344CB8AC3E}">
        <p14:creationId xmlns:p14="http://schemas.microsoft.com/office/powerpoint/2010/main" val="113213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Phishing: </a:t>
            </a:r>
            <a:r>
              <a:rPr lang="en-US" dirty="0"/>
              <a:t>A scammer pretends to be someone they aren’t, usually a familiar company or personal friend. They ask the victim for sensitive information or tell them to click a link that downloads a virus</a:t>
            </a:r>
          </a:p>
          <a:p>
            <a:r>
              <a:rPr lang="en-US" dirty="0"/>
              <a:t>to their device. Phishing can take many forms, including emails, texts, and even fake websites—scammers take great care to make their message seem legitimate.</a:t>
            </a:r>
          </a:p>
          <a:p>
            <a:r>
              <a:rPr lang="en-US" dirty="0"/>
              <a:t>• Always ask these questions before responding to unprompted messages: Are there misspelled words or strange links? Is the person acting like themself?</a:t>
            </a:r>
          </a:p>
          <a:p>
            <a:r>
              <a:rPr lang="en-US" b="1" dirty="0"/>
              <a:t>Malware or Ransomware: </a:t>
            </a:r>
            <a:r>
              <a:rPr lang="en-US" dirty="0"/>
              <a:t>Hidden viruses show up in popups, ads, posts on social media, emails, or messages from the accounts of friends or family that have been hacked. When downloaded, the virus steals the victim’s information or forces them to pay money.</a:t>
            </a:r>
          </a:p>
          <a:p>
            <a:r>
              <a:rPr lang="en-US" dirty="0"/>
              <a:t>• Be suspicious of any links someone sends you unprompted, particularly if they use extremely generic language. Don’t click on links unless you are sure they are legitimate.</a:t>
            </a:r>
          </a:p>
          <a:p>
            <a:r>
              <a:rPr lang="en-US" b="1" dirty="0"/>
              <a:t>Tech Support or Antivirus Scams: </a:t>
            </a:r>
            <a:r>
              <a:rPr lang="en-US" dirty="0"/>
              <a:t>The victim is told there’s a virus on their device, usually via popup, text, or email. The scammer says they can fix it by accessing the device or installing antivirus software. Instead, the scammer steals the victim’s sensitive data or downloads actual</a:t>
            </a:r>
          </a:p>
          <a:p>
            <a:r>
              <a:rPr lang="en-US" dirty="0"/>
              <a:t>viruses to their device.</a:t>
            </a:r>
          </a:p>
          <a:p>
            <a:r>
              <a:rPr lang="en-US" dirty="0"/>
              <a:t>• Don’t trust anything that pops up or reaches out to tell you that your device has a virus. Always use a well reviewed antivirus software to scan for problems or take the device to a certified professional.</a:t>
            </a:r>
          </a:p>
          <a:p>
            <a:endParaRPr lang="en-US" dirty="0"/>
          </a:p>
        </p:txBody>
      </p:sp>
    </p:spTree>
    <p:extLst>
      <p:ext uri="{BB962C8B-B14F-4D97-AF65-F5344CB8AC3E}">
        <p14:creationId xmlns:p14="http://schemas.microsoft.com/office/powerpoint/2010/main" val="4167797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Lottery or Prize Scams: </a:t>
            </a:r>
            <a:r>
              <a:rPr lang="en-US" dirty="0"/>
              <a:t>The victim receives an email, call, or text that says they won a prize, often a cash award or luxurious vacation, and that they only need to pay taxes or a processing fee in order to receive it. This scam may even come with a check that will eventually bounce</a:t>
            </a:r>
          </a:p>
          <a:p>
            <a:pPr marL="0" marR="0" indent="0" defTabSz="914400" eaLnBrk="1" fontAlgn="auto" latinLnBrk="0" hangingPunct="1">
              <a:lnSpc>
                <a:spcPct val="100000"/>
              </a:lnSpc>
              <a:spcBef>
                <a:spcPts val="0"/>
              </a:spcBef>
              <a:spcAft>
                <a:spcPts val="0"/>
              </a:spcAft>
              <a:buClrTx/>
              <a:buSzTx/>
              <a:buFontTx/>
              <a:buNone/>
              <a:tabLst/>
              <a:defRPr/>
            </a:pPr>
            <a:r>
              <a:rPr lang="en-US" dirty="0"/>
              <a:t>once the victim deposits it but, by then, the </a:t>
            </a:r>
          </a:p>
          <a:p>
            <a:pPr marL="0" marR="0" indent="0" defTabSz="914400" eaLnBrk="1" fontAlgn="auto" latinLnBrk="0" hangingPunct="1">
              <a:lnSpc>
                <a:spcPct val="100000"/>
              </a:lnSpc>
              <a:spcBef>
                <a:spcPts val="0"/>
              </a:spcBef>
              <a:spcAft>
                <a:spcPts val="0"/>
              </a:spcAft>
              <a:buClrTx/>
              <a:buSzTx/>
              <a:buFontTx/>
              <a:buNone/>
              <a:tabLst/>
              <a:defRPr/>
            </a:pPr>
            <a:r>
              <a:rPr lang="en-US" dirty="0"/>
              <a:t>• If something sounds too good to be true, it probably is. If you didn’t enter for a giveaway, there’s no way you won. And even if you did, are you sure that giveaway is legitimate? scammer is long gone with the victim’s money.</a:t>
            </a:r>
          </a:p>
          <a:p>
            <a:r>
              <a:rPr lang="en-US" b="1" dirty="0"/>
              <a:t>Investment Scams: </a:t>
            </a:r>
            <a:r>
              <a:rPr lang="en-US" dirty="0"/>
              <a:t>Scammers offer investment opportunities that are far more risky than they let on. Thieves may also claim to be financial advisors and, once they have access to the victim’s account, steal their money rather than investing it.</a:t>
            </a:r>
          </a:p>
          <a:p>
            <a:r>
              <a:rPr lang="en-US" dirty="0"/>
              <a:t>• Only seek out legitimate, verified advisors or do research into stocks yourself. Don’t trust someone who approaches you claiming to have a deal.</a:t>
            </a:r>
          </a:p>
          <a:p>
            <a:endParaRPr lang="en-US" dirty="0"/>
          </a:p>
        </p:txBody>
      </p:sp>
    </p:spTree>
    <p:extLst>
      <p:ext uri="{BB962C8B-B14F-4D97-AF65-F5344CB8AC3E}">
        <p14:creationId xmlns:p14="http://schemas.microsoft.com/office/powerpoint/2010/main" val="2928028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B8B8D"/>
                </a:solidFill>
              </a:defRPr>
            </a:lvl1pPr>
            <a:lvl2pPr marL="0" indent="457200">
              <a:buSzTx/>
              <a:buFontTx/>
              <a:buNone/>
              <a:defRPr sz="2400">
                <a:solidFill>
                  <a:srgbClr val="8B8B8D"/>
                </a:solidFill>
              </a:defRPr>
            </a:lvl2pPr>
            <a:lvl3pPr marL="0" indent="914400">
              <a:buSzTx/>
              <a:buFontTx/>
              <a:buNone/>
              <a:defRPr sz="2400">
                <a:solidFill>
                  <a:srgbClr val="8B8B8D"/>
                </a:solidFill>
              </a:defRPr>
            </a:lvl3pPr>
            <a:lvl4pPr marL="0" indent="1371600">
              <a:buSzTx/>
              <a:buFontTx/>
              <a:buNone/>
              <a:defRPr sz="2400">
                <a:solidFill>
                  <a:srgbClr val="8B8B8D"/>
                </a:solidFill>
              </a:defRPr>
            </a:lvl4pPr>
            <a:lvl5pPr marL="0" indent="1828800">
              <a:buSzTx/>
              <a:buFontTx/>
              <a:buNone/>
              <a:defRPr sz="2400">
                <a:solidFill>
                  <a:srgbClr val="8B8B8D"/>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hueOff val="-7200000"/>
            <a:satOff val="-100001"/>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B8B8D"/>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282A33"/>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282A33"/>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282A33"/>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282A33"/>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282A33"/>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282A33"/>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282A33"/>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282A33"/>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282A33"/>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82A33"/>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82A33"/>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82A33"/>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82A33"/>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82A33"/>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82A33"/>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82A33"/>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82A33"/>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82A33"/>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teachbanzai.com/wellness/resources/recognizing-and-avoiding-scams"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teachbanzai.com/wellness/resources/navigating-debt-collections-coach"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Title 1"/>
          <p:cNvSpPr txBox="1"/>
          <p:nvPr/>
        </p:nvSpPr>
        <p:spPr>
          <a:xfrm>
            <a:off x="333669" y="4761536"/>
            <a:ext cx="10968681" cy="12898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nSpc>
                <a:spcPct val="90000"/>
              </a:lnSpc>
              <a:defRPr sz="6000">
                <a:solidFill>
                  <a:schemeClr val="accent1"/>
                </a:solidFill>
                <a:latin typeface="Avenir Black"/>
                <a:ea typeface="Avenir Black"/>
                <a:cs typeface="Avenir Black"/>
                <a:sym typeface="Avenir Black"/>
              </a:defRPr>
            </a:lvl1pPr>
          </a:lstStyle>
          <a:p>
            <a:r>
              <a:rPr sz="5600" dirty="0">
                <a:solidFill>
                  <a:schemeClr val="accent6"/>
                </a:solidFill>
              </a:rPr>
              <a:t>Scams Targeting Seniors</a:t>
            </a:r>
          </a:p>
        </p:txBody>
      </p:sp>
      <p:pic>
        <p:nvPicPr>
          <p:cNvPr id="100" name="article-how-to-recognize-and-avoid-scams-hero copy.jpg" descr="article-how-to-recognize-and-avoid-scams-hero copy.jpg"/>
          <p:cNvPicPr>
            <a:picLocks noChangeAspect="1"/>
          </p:cNvPicPr>
          <p:nvPr/>
        </p:nvPicPr>
        <p:blipFill>
          <a:blip r:embed="rId3"/>
          <a:stretch>
            <a:fillRect/>
          </a:stretch>
        </p:blipFill>
        <p:spPr>
          <a:xfrm>
            <a:off x="-1" y="-10791"/>
            <a:ext cx="12192001" cy="4793568"/>
          </a:xfrm>
          <a:prstGeom prst="rect">
            <a:avLst/>
          </a:prstGeom>
          <a:ln w="12700">
            <a:miter lim="400000"/>
          </a:ln>
        </p:spPr>
      </p:pic>
      <p:grpSp>
        <p:nvGrpSpPr>
          <p:cNvPr id="2" name="Group 1">
            <a:extLst>
              <a:ext uri="{FF2B5EF4-FFF2-40B4-BE49-F238E27FC236}">
                <a16:creationId xmlns:a16="http://schemas.microsoft.com/office/drawing/2014/main" id="{4A98BC4C-1109-8C0F-53AB-D52F5D612C85}"/>
              </a:ext>
            </a:extLst>
          </p:cNvPr>
          <p:cNvGrpSpPr/>
          <p:nvPr/>
        </p:nvGrpSpPr>
        <p:grpSpPr>
          <a:xfrm>
            <a:off x="8934428" y="6030157"/>
            <a:ext cx="2805751" cy="369330"/>
            <a:chOff x="8934428" y="6030157"/>
            <a:chExt cx="2805751" cy="369330"/>
          </a:xfrm>
        </p:grpSpPr>
        <p:pic>
          <p:nvPicPr>
            <p:cNvPr id="3" name="Picture 2" descr="A black and white logo&#10;&#10;Description automatically generated">
              <a:extLst>
                <a:ext uri="{FF2B5EF4-FFF2-40B4-BE49-F238E27FC236}">
                  <a16:creationId xmlns:a16="http://schemas.microsoft.com/office/drawing/2014/main" id="{93D62DA5-8A87-A8FD-D9EC-5A2786CC90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5190" y="6068859"/>
              <a:ext cx="1074989" cy="291926"/>
            </a:xfrm>
            <a:prstGeom prst="rect">
              <a:avLst/>
            </a:prstGeom>
          </p:spPr>
        </p:pic>
        <p:sp>
          <p:nvSpPr>
            <p:cNvPr id="4" name="TextBox 3">
              <a:extLst>
                <a:ext uri="{FF2B5EF4-FFF2-40B4-BE49-F238E27FC236}">
                  <a16:creationId xmlns:a16="http://schemas.microsoft.com/office/drawing/2014/main" id="{99E42492-976C-704B-95A5-C52D4BDE3B46}"/>
                </a:ext>
              </a:extLst>
            </p:cNvPr>
            <p:cNvSpPr txBox="1"/>
            <p:nvPr/>
          </p:nvSpPr>
          <p:spPr>
            <a:xfrm>
              <a:off x="8934428" y="6030157"/>
              <a:ext cx="154910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C00000"/>
                  </a:solidFill>
                  <a:effectLst/>
                  <a:uFillTx/>
                  <a:latin typeface="+mj-lt"/>
                  <a:ea typeface="+mj-ea"/>
                  <a:cs typeface="+mj-cs"/>
                  <a:sym typeface="Calibri"/>
                </a:rPr>
                <a:t>Your Logo Here</a:t>
              </a:r>
            </a:p>
          </p:txBody>
        </p:sp>
        <p:cxnSp>
          <p:nvCxnSpPr>
            <p:cNvPr id="5" name="Straight Connector 4">
              <a:extLst>
                <a:ext uri="{FF2B5EF4-FFF2-40B4-BE49-F238E27FC236}">
                  <a16:creationId xmlns:a16="http://schemas.microsoft.com/office/drawing/2014/main" id="{FF27ECA6-7E15-EA0A-8A3C-8F4C59DC2F36}"/>
                </a:ext>
              </a:extLst>
            </p:cNvPr>
            <p:cNvCxnSpPr>
              <a:cxnSpLocks/>
            </p:cNvCxnSpPr>
            <p:nvPr/>
          </p:nvCxnSpPr>
          <p:spPr>
            <a:xfrm>
              <a:off x="10543424" y="6087519"/>
              <a:ext cx="0" cy="291926"/>
            </a:xfrm>
            <a:prstGeom prst="line">
              <a:avLst/>
            </a:prstGeom>
            <a:ln/>
          </p:spPr>
          <p:style>
            <a:lnRef idx="2">
              <a:schemeClr val="dk1"/>
            </a:lnRef>
            <a:fillRef idx="0">
              <a:schemeClr val="dk1"/>
            </a:fillRef>
            <a:effectRef idx="1">
              <a:schemeClr val="dk1"/>
            </a:effectRef>
            <a:fontRef idx="minor">
              <a:schemeClr val="tx1"/>
            </a:fontRef>
          </p:style>
        </p:cxnSp>
      </p:gr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itle 1"/>
          <p:cNvSpPr txBox="1">
            <a:spLocks noGrp="1"/>
          </p:cNvSpPr>
          <p:nvPr>
            <p:ph type="ctrTitle"/>
          </p:nvPr>
        </p:nvSpPr>
        <p:spPr>
          <a:xfrm>
            <a:off x="560172" y="102329"/>
            <a:ext cx="10968681" cy="1418848"/>
          </a:xfrm>
          <a:prstGeom prst="rect">
            <a:avLst/>
          </a:prstGeom>
        </p:spPr>
        <p:txBody>
          <a:bodyPr/>
          <a:lstStyle>
            <a:lvl1pPr algn="l">
              <a:defRPr sz="5400">
                <a:solidFill>
                  <a:schemeClr val="accent1"/>
                </a:solidFill>
                <a:latin typeface="Avenir Black"/>
                <a:ea typeface="Avenir Black"/>
                <a:cs typeface="Avenir Black"/>
                <a:sym typeface="Avenir Black"/>
              </a:defRPr>
            </a:lvl1pPr>
          </a:lstStyle>
          <a:p>
            <a:r>
              <a:rPr dirty="0">
                <a:solidFill>
                  <a:schemeClr val="accent6"/>
                </a:solidFill>
              </a:rPr>
              <a:t>Representative Scams</a:t>
            </a:r>
          </a:p>
        </p:txBody>
      </p:sp>
      <p:sp>
        <p:nvSpPr>
          <p:cNvPr id="126" name="Lorem Ipsum Subtitle"/>
          <p:cNvSpPr txBox="1">
            <a:spLocks noGrp="1"/>
          </p:cNvSpPr>
          <p:nvPr>
            <p:ph type="subTitle" idx="1"/>
          </p:nvPr>
        </p:nvSpPr>
        <p:spPr>
          <a:xfrm>
            <a:off x="663146" y="1651998"/>
            <a:ext cx="10762733" cy="4625583"/>
          </a:xfrm>
          <a:prstGeom prst="rect">
            <a:avLst/>
          </a:prstGeom>
        </p:spPr>
        <p:txBody>
          <a:bodyPr>
            <a:normAutofit/>
          </a:bodyPr>
          <a:lstStyle/>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t>Debt Collector or IRS Scams</a:t>
            </a:r>
          </a:p>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t>Medicare Scams</a:t>
            </a:r>
          </a:p>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t>Affinity Fraud</a:t>
            </a:r>
          </a:p>
        </p:txBody>
      </p:sp>
      <p:pic>
        <p:nvPicPr>
          <p:cNvPr id="127" name="coach-debt-collections-illo-3 copy.png" descr="coach-debt-collections-illo-3 copy.png"/>
          <p:cNvPicPr>
            <a:picLocks noChangeAspect="1"/>
          </p:cNvPicPr>
          <p:nvPr/>
        </p:nvPicPr>
        <p:blipFill>
          <a:blip r:embed="rId3"/>
          <a:stretch>
            <a:fillRect/>
          </a:stretch>
        </p:blipFill>
        <p:spPr>
          <a:xfrm>
            <a:off x="5346352" y="2742254"/>
            <a:ext cx="6616969" cy="3722046"/>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Title 1"/>
          <p:cNvSpPr txBox="1">
            <a:spLocks noGrp="1"/>
          </p:cNvSpPr>
          <p:nvPr>
            <p:ph type="ctrTitle"/>
          </p:nvPr>
        </p:nvSpPr>
        <p:spPr>
          <a:xfrm>
            <a:off x="560172" y="1369834"/>
            <a:ext cx="4715696" cy="2233373"/>
          </a:xfrm>
          <a:prstGeom prst="rect">
            <a:avLst/>
          </a:prstGeom>
        </p:spPr>
        <p:txBody>
          <a:bodyPr/>
          <a:lstStyle/>
          <a:p>
            <a:pPr algn="l">
              <a:defRPr sz="5400">
                <a:solidFill>
                  <a:schemeClr val="accent1"/>
                </a:solidFill>
                <a:latin typeface="Avenir Black"/>
                <a:ea typeface="Avenir Black"/>
                <a:cs typeface="Avenir Black"/>
                <a:sym typeface="Avenir Black"/>
              </a:defRPr>
            </a:pPr>
            <a:r>
              <a:rPr dirty="0">
                <a:solidFill>
                  <a:schemeClr val="accent6"/>
                </a:solidFill>
              </a:rPr>
              <a:t>Relationship </a:t>
            </a:r>
            <a:br>
              <a:rPr dirty="0">
                <a:solidFill>
                  <a:schemeClr val="accent6"/>
                </a:solidFill>
              </a:rPr>
            </a:br>
            <a:r>
              <a:rPr dirty="0">
                <a:solidFill>
                  <a:schemeClr val="accent6"/>
                </a:solidFill>
              </a:rPr>
              <a:t>Scams</a:t>
            </a:r>
          </a:p>
        </p:txBody>
      </p:sp>
      <p:sp>
        <p:nvSpPr>
          <p:cNvPr id="130" name="Lorem Ipsum Subtitle"/>
          <p:cNvSpPr txBox="1">
            <a:spLocks noGrp="1"/>
          </p:cNvSpPr>
          <p:nvPr>
            <p:ph type="subTitle" sz="quarter" idx="1"/>
          </p:nvPr>
        </p:nvSpPr>
        <p:spPr>
          <a:xfrm>
            <a:off x="663146" y="3663156"/>
            <a:ext cx="4914677" cy="1883750"/>
          </a:xfrm>
          <a:prstGeom prst="rect">
            <a:avLst/>
          </a:prstGeom>
        </p:spPr>
        <p:txBody>
          <a:bodyPr>
            <a:normAutofit/>
          </a:bodyPr>
          <a:lstStyle/>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t>Grandparent Scams</a:t>
            </a:r>
          </a:p>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t>Romantic Scams</a:t>
            </a:r>
          </a:p>
        </p:txBody>
      </p:sp>
      <p:pic>
        <p:nvPicPr>
          <p:cNvPr id="131" name="pexels-andrea-piacquadio-3768140.jpg" descr="pexels-andrea-piacquadio-3768140.jpg"/>
          <p:cNvPicPr>
            <a:picLocks noChangeAspect="1"/>
          </p:cNvPicPr>
          <p:nvPr/>
        </p:nvPicPr>
        <p:blipFill>
          <a:blip r:embed="rId3"/>
          <a:srcRect l="28327" r="12231"/>
          <a:stretch>
            <a:fillRect/>
          </a:stretch>
        </p:blipFill>
        <p:spPr>
          <a:xfrm>
            <a:off x="6063419" y="-9991"/>
            <a:ext cx="6137057" cy="6882429"/>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Title 1"/>
          <p:cNvSpPr txBox="1">
            <a:spLocks noGrp="1"/>
          </p:cNvSpPr>
          <p:nvPr>
            <p:ph type="ctrTitle"/>
          </p:nvPr>
        </p:nvSpPr>
        <p:spPr>
          <a:xfrm>
            <a:off x="560172" y="102329"/>
            <a:ext cx="11187053" cy="1418848"/>
          </a:xfrm>
          <a:prstGeom prst="rect">
            <a:avLst/>
          </a:prstGeom>
        </p:spPr>
        <p:txBody>
          <a:bodyPr/>
          <a:lstStyle>
            <a:lvl1pPr algn="l">
              <a:defRPr sz="5400">
                <a:solidFill>
                  <a:schemeClr val="accent1"/>
                </a:solidFill>
                <a:latin typeface="Avenir Black"/>
                <a:ea typeface="Avenir Black"/>
                <a:cs typeface="Avenir Black"/>
                <a:sym typeface="Avenir Black"/>
              </a:defRPr>
            </a:lvl1pPr>
          </a:lstStyle>
          <a:p>
            <a:r>
              <a:rPr dirty="0">
                <a:solidFill>
                  <a:schemeClr val="accent6"/>
                </a:solidFill>
              </a:rPr>
              <a:t>If you’re contacted by a scammer:</a:t>
            </a:r>
          </a:p>
        </p:txBody>
      </p:sp>
      <p:sp>
        <p:nvSpPr>
          <p:cNvPr id="134" name="Lorem Ipsum Subtitle"/>
          <p:cNvSpPr txBox="1">
            <a:spLocks noGrp="1"/>
          </p:cNvSpPr>
          <p:nvPr>
            <p:ph type="subTitle" idx="1"/>
          </p:nvPr>
        </p:nvSpPr>
        <p:spPr>
          <a:xfrm>
            <a:off x="663146" y="1651998"/>
            <a:ext cx="10762733" cy="4625583"/>
          </a:xfrm>
          <a:prstGeom prst="rect">
            <a:avLst/>
          </a:prstGeom>
        </p:spPr>
        <p:txBody>
          <a:bodyPr>
            <a:normAutofit/>
          </a:bodyPr>
          <a:lstStyle/>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t>Ignore</a:t>
            </a:r>
          </a:p>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t>Report</a:t>
            </a:r>
          </a:p>
        </p:txBody>
      </p:sp>
      <p:pic>
        <p:nvPicPr>
          <p:cNvPr id="135" name="coach-debt-collections-illo-7 copy.png" descr="coach-debt-collections-illo-7 copy.png"/>
          <p:cNvPicPr>
            <a:picLocks noChangeAspect="1"/>
          </p:cNvPicPr>
          <p:nvPr/>
        </p:nvPicPr>
        <p:blipFill>
          <a:blip r:embed="rId3"/>
          <a:stretch>
            <a:fillRect/>
          </a:stretch>
        </p:blipFill>
        <p:spPr>
          <a:xfrm>
            <a:off x="5416770" y="2776846"/>
            <a:ext cx="6493979" cy="3652863"/>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itle 1"/>
          <p:cNvSpPr txBox="1">
            <a:spLocks noGrp="1"/>
          </p:cNvSpPr>
          <p:nvPr>
            <p:ph type="ctrTitle"/>
          </p:nvPr>
        </p:nvSpPr>
        <p:spPr>
          <a:xfrm>
            <a:off x="560172" y="102329"/>
            <a:ext cx="11187053" cy="1418848"/>
          </a:xfrm>
          <a:prstGeom prst="rect">
            <a:avLst/>
          </a:prstGeom>
        </p:spPr>
        <p:txBody>
          <a:bodyPr/>
          <a:lstStyle>
            <a:lvl1pPr algn="l">
              <a:defRPr sz="5400">
                <a:solidFill>
                  <a:schemeClr val="accent1"/>
                </a:solidFill>
                <a:latin typeface="Avenir Black"/>
                <a:ea typeface="Avenir Black"/>
                <a:cs typeface="Avenir Black"/>
                <a:sym typeface="Avenir Black"/>
              </a:defRPr>
            </a:lvl1pPr>
          </a:lstStyle>
          <a:p>
            <a:r>
              <a:rPr dirty="0">
                <a:solidFill>
                  <a:schemeClr val="accent6"/>
                </a:solidFill>
              </a:rPr>
              <a:t>Review</a:t>
            </a:r>
          </a:p>
        </p:txBody>
      </p:sp>
      <p:sp>
        <p:nvSpPr>
          <p:cNvPr id="138" name="Lorem Ipsum Subtitle"/>
          <p:cNvSpPr txBox="1">
            <a:spLocks noGrp="1"/>
          </p:cNvSpPr>
          <p:nvPr>
            <p:ph type="subTitle" idx="1"/>
          </p:nvPr>
        </p:nvSpPr>
        <p:spPr>
          <a:xfrm>
            <a:off x="663146" y="1651998"/>
            <a:ext cx="10762733" cy="4625583"/>
          </a:xfrm>
          <a:prstGeom prst="rect">
            <a:avLst/>
          </a:prstGeom>
        </p:spPr>
        <p:txBody>
          <a:bodyPr>
            <a:normAutofit/>
          </a:bodyPr>
          <a:lstStyle/>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t>Why seniors are targeted</a:t>
            </a:r>
          </a:p>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t>Red flags</a:t>
            </a:r>
          </a:p>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t>Common scams</a:t>
            </a:r>
          </a:p>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t>What to do if you encounter a scammer</a:t>
            </a:r>
          </a:p>
        </p:txBody>
      </p:sp>
      <p:grpSp>
        <p:nvGrpSpPr>
          <p:cNvPr id="2" name="Group 1">
            <a:extLst>
              <a:ext uri="{FF2B5EF4-FFF2-40B4-BE49-F238E27FC236}">
                <a16:creationId xmlns:a16="http://schemas.microsoft.com/office/drawing/2014/main" id="{CFA42EA1-B19E-DB5F-C5A6-F3C77D425212}"/>
              </a:ext>
            </a:extLst>
          </p:cNvPr>
          <p:cNvGrpSpPr/>
          <p:nvPr/>
        </p:nvGrpSpPr>
        <p:grpSpPr>
          <a:xfrm>
            <a:off x="8934428" y="6030157"/>
            <a:ext cx="2805751" cy="369330"/>
            <a:chOff x="8934428" y="6030157"/>
            <a:chExt cx="2805751" cy="369330"/>
          </a:xfrm>
        </p:grpSpPr>
        <p:pic>
          <p:nvPicPr>
            <p:cNvPr id="3" name="Picture 2" descr="A black and white logo&#10;&#10;Description automatically generated">
              <a:extLst>
                <a:ext uri="{FF2B5EF4-FFF2-40B4-BE49-F238E27FC236}">
                  <a16:creationId xmlns:a16="http://schemas.microsoft.com/office/drawing/2014/main" id="{8DA212D5-83E6-F1DD-C7AC-725B0B8A63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5190" y="6068859"/>
              <a:ext cx="1074989" cy="291926"/>
            </a:xfrm>
            <a:prstGeom prst="rect">
              <a:avLst/>
            </a:prstGeom>
          </p:spPr>
        </p:pic>
        <p:sp>
          <p:nvSpPr>
            <p:cNvPr id="4" name="TextBox 3">
              <a:extLst>
                <a:ext uri="{FF2B5EF4-FFF2-40B4-BE49-F238E27FC236}">
                  <a16:creationId xmlns:a16="http://schemas.microsoft.com/office/drawing/2014/main" id="{18D980B4-0458-F369-5681-C827CDB17D57}"/>
                </a:ext>
              </a:extLst>
            </p:cNvPr>
            <p:cNvSpPr txBox="1"/>
            <p:nvPr/>
          </p:nvSpPr>
          <p:spPr>
            <a:xfrm>
              <a:off x="8934428" y="6030157"/>
              <a:ext cx="154910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C00000"/>
                  </a:solidFill>
                  <a:effectLst/>
                  <a:uFillTx/>
                  <a:latin typeface="+mj-lt"/>
                  <a:ea typeface="+mj-ea"/>
                  <a:cs typeface="+mj-cs"/>
                  <a:sym typeface="Calibri"/>
                </a:rPr>
                <a:t>Your Logo Here</a:t>
              </a:r>
            </a:p>
          </p:txBody>
        </p:sp>
        <p:cxnSp>
          <p:nvCxnSpPr>
            <p:cNvPr id="5" name="Straight Connector 4">
              <a:extLst>
                <a:ext uri="{FF2B5EF4-FFF2-40B4-BE49-F238E27FC236}">
                  <a16:creationId xmlns:a16="http://schemas.microsoft.com/office/drawing/2014/main" id="{C963199B-240D-B7EE-C348-1D9C9292D5C8}"/>
                </a:ext>
              </a:extLst>
            </p:cNvPr>
            <p:cNvCxnSpPr>
              <a:cxnSpLocks/>
            </p:cNvCxnSpPr>
            <p:nvPr/>
          </p:nvCxnSpPr>
          <p:spPr>
            <a:xfrm>
              <a:off x="10543424" y="6087519"/>
              <a:ext cx="0" cy="291926"/>
            </a:xfrm>
            <a:prstGeom prst="line">
              <a:avLst/>
            </a:prstGeom>
            <a:ln/>
          </p:spPr>
          <p:style>
            <a:lnRef idx="2">
              <a:schemeClr val="dk1"/>
            </a:lnRef>
            <a:fillRef idx="0">
              <a:schemeClr val="dk1"/>
            </a:fillRef>
            <a:effectRef idx="1">
              <a:schemeClr val="dk1"/>
            </a:effectRef>
            <a:fontRef idx="minor">
              <a:schemeClr val="tx1"/>
            </a:fontRef>
          </p:style>
        </p:cxnSp>
      </p:gr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Title 1"/>
          <p:cNvSpPr txBox="1">
            <a:spLocks noGrp="1"/>
          </p:cNvSpPr>
          <p:nvPr>
            <p:ph type="ctrTitle"/>
          </p:nvPr>
        </p:nvSpPr>
        <p:spPr>
          <a:xfrm>
            <a:off x="560172" y="723907"/>
            <a:ext cx="10968681" cy="1874202"/>
          </a:xfrm>
          <a:prstGeom prst="rect">
            <a:avLst/>
          </a:prstGeom>
        </p:spPr>
        <p:txBody>
          <a:bodyPr/>
          <a:lstStyle>
            <a:lvl1pPr algn="l">
              <a:defRPr sz="5400">
                <a:solidFill>
                  <a:schemeClr val="accent1"/>
                </a:solidFill>
                <a:latin typeface="Avenir Black"/>
                <a:ea typeface="Avenir Black"/>
                <a:cs typeface="Avenir Black"/>
                <a:sym typeface="Avenir Black"/>
              </a:defRPr>
            </a:lvl1pPr>
          </a:lstStyle>
          <a:p>
            <a:r>
              <a:rPr dirty="0">
                <a:solidFill>
                  <a:schemeClr val="accent6"/>
                </a:solidFill>
              </a:rPr>
              <a:t>Check Out These Banzai Resources to Learn More:</a:t>
            </a:r>
          </a:p>
        </p:txBody>
      </p:sp>
      <p:sp>
        <p:nvSpPr>
          <p:cNvPr id="141" name="Lorem Ipsum Subtitle"/>
          <p:cNvSpPr txBox="1">
            <a:spLocks noGrp="1"/>
          </p:cNvSpPr>
          <p:nvPr>
            <p:ph type="subTitle" sz="quarter" idx="1"/>
          </p:nvPr>
        </p:nvSpPr>
        <p:spPr>
          <a:xfrm>
            <a:off x="663146" y="2826089"/>
            <a:ext cx="10762733" cy="714827"/>
          </a:xfrm>
          <a:prstGeom prst="rect">
            <a:avLst/>
          </a:prstGeom>
        </p:spPr>
        <p:txBody>
          <a:bodyPr>
            <a:normAutofit/>
          </a:bodyPr>
          <a:lstStyle>
            <a:lvl1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lvl1pPr>
          </a:lstStyle>
          <a:p>
            <a:r>
              <a:rPr sz="3300" dirty="0"/>
              <a:t>Scams Targeting Seniors</a:t>
            </a:r>
          </a:p>
        </p:txBody>
      </p:sp>
      <p:sp>
        <p:nvSpPr>
          <p:cNvPr id="142" name="Lorem Ipsum Subtitle"/>
          <p:cNvSpPr txBox="1"/>
          <p:nvPr/>
        </p:nvSpPr>
        <p:spPr>
          <a:xfrm>
            <a:off x="663146" y="5431048"/>
            <a:ext cx="10762733" cy="945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spcBef>
                <a:spcPts val="1000"/>
              </a:spcBef>
              <a:defRPr sz="3600">
                <a:solidFill>
                  <a:schemeClr val="accent2"/>
                </a:solidFill>
                <a:latin typeface="Avenir Light"/>
                <a:ea typeface="Avenir Light"/>
                <a:cs typeface="Avenir Light"/>
                <a:sym typeface="Avenir Light"/>
              </a:defRPr>
            </a:lvl1pPr>
          </a:lstStyle>
          <a:p>
            <a:r>
              <a:rPr sz="3300" dirty="0"/>
              <a:t>Any questions?</a:t>
            </a:r>
          </a:p>
        </p:txBody>
      </p:sp>
      <p:sp>
        <p:nvSpPr>
          <p:cNvPr id="143" name="Lorem Ipsum Subtitle">
            <a:hlinkClick r:id="rId3"/>
          </p:cNvPr>
          <p:cNvSpPr txBox="1"/>
          <p:nvPr/>
        </p:nvSpPr>
        <p:spPr>
          <a:xfrm>
            <a:off x="663146" y="3575203"/>
            <a:ext cx="10762733" cy="7209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marL="571500" indent="-571500">
              <a:spcBef>
                <a:spcPts val="1000"/>
              </a:spcBef>
              <a:buSzPct val="100000"/>
              <a:buFont typeface="Arial"/>
              <a:buChar char="•"/>
              <a:defRPr sz="3600">
                <a:solidFill>
                  <a:schemeClr val="accent2"/>
                </a:solidFill>
                <a:latin typeface="Avenir Light"/>
                <a:ea typeface="Avenir Light"/>
                <a:cs typeface="Avenir Light"/>
                <a:sym typeface="Avenir Light"/>
              </a:defRPr>
            </a:lvl1pPr>
          </a:lstStyle>
          <a:p>
            <a:r>
              <a:rPr sz="3300" dirty="0"/>
              <a:t>Recognizing</a:t>
            </a:r>
            <a:r>
              <a:rPr dirty="0"/>
              <a:t> and Avoiding Scams</a:t>
            </a:r>
          </a:p>
        </p:txBody>
      </p:sp>
      <p:sp>
        <p:nvSpPr>
          <p:cNvPr id="144" name="Lorem Ipsum Subtitle">
            <a:hlinkClick r:id="rId4"/>
          </p:cNvPr>
          <p:cNvSpPr txBox="1"/>
          <p:nvPr/>
        </p:nvSpPr>
        <p:spPr>
          <a:xfrm>
            <a:off x="663146" y="4330473"/>
            <a:ext cx="10762733" cy="7148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marL="571500" indent="-571500">
              <a:spcBef>
                <a:spcPts val="1000"/>
              </a:spcBef>
              <a:buSzPct val="100000"/>
              <a:buFont typeface="Arial"/>
              <a:buChar char="•"/>
              <a:defRPr sz="3600">
                <a:solidFill>
                  <a:schemeClr val="accent2"/>
                </a:solidFill>
                <a:latin typeface="Avenir Light"/>
                <a:ea typeface="Avenir Light"/>
                <a:cs typeface="Avenir Light"/>
                <a:sym typeface="Avenir Light"/>
              </a:defRPr>
            </a:lvl1pPr>
          </a:lstStyle>
          <a:p>
            <a:r>
              <a:rPr sz="3300" dirty="0"/>
              <a:t>Navigating Debt Collections Coach</a:t>
            </a:r>
          </a:p>
        </p:txBody>
      </p:sp>
      <p:grpSp>
        <p:nvGrpSpPr>
          <p:cNvPr id="2" name="Group 1">
            <a:extLst>
              <a:ext uri="{FF2B5EF4-FFF2-40B4-BE49-F238E27FC236}">
                <a16:creationId xmlns:a16="http://schemas.microsoft.com/office/drawing/2014/main" id="{8462AB1B-68AD-DCBC-DA32-F1BC6B1F65CD}"/>
              </a:ext>
            </a:extLst>
          </p:cNvPr>
          <p:cNvGrpSpPr/>
          <p:nvPr/>
        </p:nvGrpSpPr>
        <p:grpSpPr>
          <a:xfrm>
            <a:off x="8934428" y="6030157"/>
            <a:ext cx="2805751" cy="369330"/>
            <a:chOff x="8934428" y="6030157"/>
            <a:chExt cx="2805751" cy="369330"/>
          </a:xfrm>
        </p:grpSpPr>
        <p:pic>
          <p:nvPicPr>
            <p:cNvPr id="3" name="Picture 2" descr="A black and white logo&#10;&#10;Description automatically generated">
              <a:extLst>
                <a:ext uri="{FF2B5EF4-FFF2-40B4-BE49-F238E27FC236}">
                  <a16:creationId xmlns:a16="http://schemas.microsoft.com/office/drawing/2014/main" id="{5FD2C523-3B5F-9510-D815-E792329710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5190" y="6068859"/>
              <a:ext cx="1074989" cy="291926"/>
            </a:xfrm>
            <a:prstGeom prst="rect">
              <a:avLst/>
            </a:prstGeom>
          </p:spPr>
        </p:pic>
        <p:sp>
          <p:nvSpPr>
            <p:cNvPr id="4" name="TextBox 3">
              <a:extLst>
                <a:ext uri="{FF2B5EF4-FFF2-40B4-BE49-F238E27FC236}">
                  <a16:creationId xmlns:a16="http://schemas.microsoft.com/office/drawing/2014/main" id="{1C34B37B-AE88-9E46-C5EB-4C3648A5074F}"/>
                </a:ext>
              </a:extLst>
            </p:cNvPr>
            <p:cNvSpPr txBox="1"/>
            <p:nvPr/>
          </p:nvSpPr>
          <p:spPr>
            <a:xfrm>
              <a:off x="8934428" y="6030157"/>
              <a:ext cx="154910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C00000"/>
                  </a:solidFill>
                  <a:effectLst/>
                  <a:uFillTx/>
                  <a:latin typeface="+mj-lt"/>
                  <a:ea typeface="+mj-ea"/>
                  <a:cs typeface="+mj-cs"/>
                  <a:sym typeface="Calibri"/>
                </a:rPr>
                <a:t>Your Logo Here</a:t>
              </a:r>
            </a:p>
          </p:txBody>
        </p:sp>
        <p:cxnSp>
          <p:nvCxnSpPr>
            <p:cNvPr id="5" name="Straight Connector 4">
              <a:extLst>
                <a:ext uri="{FF2B5EF4-FFF2-40B4-BE49-F238E27FC236}">
                  <a16:creationId xmlns:a16="http://schemas.microsoft.com/office/drawing/2014/main" id="{796C8725-A003-9888-BDC4-D9C03B88982A}"/>
                </a:ext>
              </a:extLst>
            </p:cNvPr>
            <p:cNvCxnSpPr>
              <a:cxnSpLocks/>
            </p:cNvCxnSpPr>
            <p:nvPr/>
          </p:nvCxnSpPr>
          <p:spPr>
            <a:xfrm>
              <a:off x="10543424" y="6087519"/>
              <a:ext cx="0" cy="291926"/>
            </a:xfrm>
            <a:prstGeom prst="line">
              <a:avLst/>
            </a:prstGeom>
            <a:ln/>
          </p:spPr>
          <p:style>
            <a:lnRef idx="2">
              <a:schemeClr val="dk1"/>
            </a:lnRef>
            <a:fillRef idx="0">
              <a:schemeClr val="dk1"/>
            </a:fillRef>
            <a:effectRef idx="1">
              <a:schemeClr val="dk1"/>
            </a:effectRef>
            <a:fontRef idx="minor">
              <a:schemeClr val="tx1"/>
            </a:fontRef>
          </p:style>
        </p:cxnSp>
      </p:gr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Title 1"/>
          <p:cNvSpPr txBox="1"/>
          <p:nvPr/>
        </p:nvSpPr>
        <p:spPr>
          <a:xfrm>
            <a:off x="560172" y="5042744"/>
            <a:ext cx="10968681" cy="12898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nSpc>
                <a:spcPct val="90000"/>
              </a:lnSpc>
              <a:defRPr sz="6000">
                <a:solidFill>
                  <a:schemeClr val="accent1"/>
                </a:solidFill>
                <a:latin typeface="Avenir Black"/>
                <a:ea typeface="Avenir Black"/>
                <a:cs typeface="Avenir Black"/>
                <a:sym typeface="Avenir Black"/>
              </a:defRPr>
            </a:lvl1pPr>
          </a:lstStyle>
          <a:p>
            <a:r>
              <a:rPr dirty="0">
                <a:solidFill>
                  <a:schemeClr val="accent6"/>
                </a:solidFill>
              </a:rPr>
              <a:t>Thank you!</a:t>
            </a:r>
          </a:p>
        </p:txBody>
      </p:sp>
      <p:pic>
        <p:nvPicPr>
          <p:cNvPr id="148" name="article-how-to-recognize-and-avoid-scams-hero copy.jpg" descr="article-how-to-recognize-and-avoid-scams-hero copy.jpg"/>
          <p:cNvPicPr>
            <a:picLocks noChangeAspect="1"/>
          </p:cNvPicPr>
          <p:nvPr/>
        </p:nvPicPr>
        <p:blipFill>
          <a:blip r:embed="rId2"/>
          <a:srcRect b="264"/>
          <a:stretch>
            <a:fillRect/>
          </a:stretch>
        </p:blipFill>
        <p:spPr>
          <a:xfrm>
            <a:off x="-1" y="1909"/>
            <a:ext cx="12192001" cy="4780868"/>
          </a:xfrm>
          <a:prstGeom prst="rect">
            <a:avLst/>
          </a:prstGeom>
          <a:ln w="12700">
            <a:miter lim="400000"/>
          </a:ln>
        </p:spPr>
      </p:pic>
      <p:grpSp>
        <p:nvGrpSpPr>
          <p:cNvPr id="2" name="Group 1">
            <a:extLst>
              <a:ext uri="{FF2B5EF4-FFF2-40B4-BE49-F238E27FC236}">
                <a16:creationId xmlns:a16="http://schemas.microsoft.com/office/drawing/2014/main" id="{8BB7E274-6295-F52C-0F28-04E1FB1A8960}"/>
              </a:ext>
            </a:extLst>
          </p:cNvPr>
          <p:cNvGrpSpPr/>
          <p:nvPr/>
        </p:nvGrpSpPr>
        <p:grpSpPr>
          <a:xfrm>
            <a:off x="8934428" y="6030157"/>
            <a:ext cx="2805751" cy="369330"/>
            <a:chOff x="8934428" y="6030157"/>
            <a:chExt cx="2805751" cy="369330"/>
          </a:xfrm>
        </p:grpSpPr>
        <p:pic>
          <p:nvPicPr>
            <p:cNvPr id="3" name="Picture 2" descr="A black and white logo&#10;&#10;Description automatically generated">
              <a:extLst>
                <a:ext uri="{FF2B5EF4-FFF2-40B4-BE49-F238E27FC236}">
                  <a16:creationId xmlns:a16="http://schemas.microsoft.com/office/drawing/2014/main" id="{52120798-ED22-CC9E-9138-CAF8BB1313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5190" y="6068859"/>
              <a:ext cx="1074989" cy="291926"/>
            </a:xfrm>
            <a:prstGeom prst="rect">
              <a:avLst/>
            </a:prstGeom>
          </p:spPr>
        </p:pic>
        <p:sp>
          <p:nvSpPr>
            <p:cNvPr id="4" name="TextBox 3">
              <a:extLst>
                <a:ext uri="{FF2B5EF4-FFF2-40B4-BE49-F238E27FC236}">
                  <a16:creationId xmlns:a16="http://schemas.microsoft.com/office/drawing/2014/main" id="{AFC41594-6372-C39C-9252-3BF1D865052A}"/>
                </a:ext>
              </a:extLst>
            </p:cNvPr>
            <p:cNvSpPr txBox="1"/>
            <p:nvPr/>
          </p:nvSpPr>
          <p:spPr>
            <a:xfrm>
              <a:off x="8934428" y="6030157"/>
              <a:ext cx="154910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C00000"/>
                  </a:solidFill>
                  <a:effectLst/>
                  <a:uFillTx/>
                  <a:latin typeface="+mj-lt"/>
                  <a:ea typeface="+mj-ea"/>
                  <a:cs typeface="+mj-cs"/>
                  <a:sym typeface="Calibri"/>
                </a:rPr>
                <a:t>Your Logo Here</a:t>
              </a:r>
            </a:p>
          </p:txBody>
        </p:sp>
        <p:cxnSp>
          <p:nvCxnSpPr>
            <p:cNvPr id="5" name="Straight Connector 4">
              <a:extLst>
                <a:ext uri="{FF2B5EF4-FFF2-40B4-BE49-F238E27FC236}">
                  <a16:creationId xmlns:a16="http://schemas.microsoft.com/office/drawing/2014/main" id="{DE7343C8-AEEC-B185-3CAA-59ED572A6472}"/>
                </a:ext>
              </a:extLst>
            </p:cNvPr>
            <p:cNvCxnSpPr>
              <a:cxnSpLocks/>
            </p:cNvCxnSpPr>
            <p:nvPr/>
          </p:nvCxnSpPr>
          <p:spPr>
            <a:xfrm>
              <a:off x="10543424" y="6087519"/>
              <a:ext cx="0" cy="291926"/>
            </a:xfrm>
            <a:prstGeom prst="line">
              <a:avLst/>
            </a:prstGeom>
            <a:ln/>
          </p:spPr>
          <p:style>
            <a:lnRef idx="2">
              <a:schemeClr val="dk1"/>
            </a:lnRef>
            <a:fillRef idx="0">
              <a:schemeClr val="dk1"/>
            </a:fillRef>
            <a:effectRef idx="1">
              <a:schemeClr val="dk1"/>
            </a:effectRef>
            <a:fontRef idx="minor">
              <a:schemeClr val="tx1"/>
            </a:fontRef>
          </p:style>
        </p:cxnSp>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1"/>
          <p:cNvSpPr txBox="1">
            <a:spLocks noGrp="1"/>
          </p:cNvSpPr>
          <p:nvPr>
            <p:ph type="ctrTitle"/>
          </p:nvPr>
        </p:nvSpPr>
        <p:spPr>
          <a:xfrm>
            <a:off x="560172" y="765997"/>
            <a:ext cx="10968681" cy="1140413"/>
          </a:xfrm>
          <a:prstGeom prst="rect">
            <a:avLst/>
          </a:prstGeom>
        </p:spPr>
        <p:txBody>
          <a:bodyPr>
            <a:normAutofit/>
          </a:bodyPr>
          <a:lstStyle>
            <a:lvl1pPr algn="l" defTabSz="822959">
              <a:defRPr sz="6119">
                <a:solidFill>
                  <a:schemeClr val="accent5"/>
                </a:solidFill>
                <a:latin typeface="Avenir Black"/>
                <a:ea typeface="Avenir Black"/>
                <a:cs typeface="Avenir Black"/>
                <a:sym typeface="Avenir Black"/>
              </a:defRPr>
            </a:lvl1pPr>
          </a:lstStyle>
          <a:p>
            <a:r>
              <a:rPr sz="5400" dirty="0">
                <a:solidFill>
                  <a:schemeClr val="accent6"/>
                </a:solidFill>
              </a:rPr>
              <a:t>Sponsor Intro</a:t>
            </a:r>
          </a:p>
        </p:txBody>
      </p:sp>
      <p:sp>
        <p:nvSpPr>
          <p:cNvPr id="96" name="Lorem Ipsum Subtitle"/>
          <p:cNvSpPr txBox="1">
            <a:spLocks noGrp="1"/>
          </p:cNvSpPr>
          <p:nvPr>
            <p:ph type="subTitle" idx="1"/>
          </p:nvPr>
        </p:nvSpPr>
        <p:spPr>
          <a:xfrm>
            <a:off x="561547" y="2290630"/>
            <a:ext cx="10965931" cy="3086911"/>
          </a:xfrm>
          <a:prstGeom prst="rect">
            <a:avLst/>
          </a:prstGeom>
        </p:spPr>
        <p:txBody>
          <a:bodyPr/>
          <a:lstStyle/>
          <a:p>
            <a:pPr algn="l">
              <a:lnSpc>
                <a:spcPct val="150000"/>
              </a:lnSpc>
              <a:defRPr sz="3600">
                <a:solidFill>
                  <a:schemeClr val="accent2"/>
                </a:solidFill>
                <a:latin typeface="Avenir Light"/>
                <a:ea typeface="Avenir Light"/>
                <a:cs typeface="Avenir Light"/>
                <a:sym typeface="Avenir Light"/>
              </a:defRPr>
            </a:pPr>
            <a:r>
              <a:rPr dirty="0"/>
              <a:t>Hi, my name is </a:t>
            </a:r>
            <a:r>
              <a:rPr dirty="0">
                <a:latin typeface="Avenir Heavy"/>
                <a:ea typeface="Avenir Heavy"/>
                <a:cs typeface="Avenir Heavy"/>
                <a:sym typeface="Avenir Heavy"/>
              </a:rPr>
              <a:t>[YOUR NAME]</a:t>
            </a:r>
            <a:r>
              <a:rPr dirty="0"/>
              <a:t>.</a:t>
            </a:r>
          </a:p>
          <a:p>
            <a:pPr algn="l">
              <a:lnSpc>
                <a:spcPct val="120000"/>
              </a:lnSpc>
              <a:defRPr sz="3600">
                <a:solidFill>
                  <a:schemeClr val="accent2"/>
                </a:solidFill>
                <a:latin typeface="Avenir Light"/>
                <a:ea typeface="Avenir Light"/>
                <a:cs typeface="Avenir Light"/>
                <a:sym typeface="Avenir Light"/>
              </a:defRPr>
            </a:pPr>
            <a:r>
              <a:rPr dirty="0"/>
              <a:t>I work as </a:t>
            </a:r>
            <a:r>
              <a:rPr dirty="0">
                <a:latin typeface="Avenir Heavy"/>
                <a:ea typeface="Avenir Heavy"/>
                <a:cs typeface="Avenir Heavy"/>
                <a:sym typeface="Avenir Heavy"/>
              </a:rPr>
              <a:t>[JOB TITLE]</a:t>
            </a:r>
            <a:r>
              <a:rPr dirty="0"/>
              <a:t> at </a:t>
            </a:r>
            <a:r>
              <a:rPr dirty="0">
                <a:latin typeface="Avenir Heavy"/>
                <a:ea typeface="Avenir Heavy"/>
                <a:cs typeface="Avenir Heavy"/>
                <a:sym typeface="Avenir Heavy"/>
              </a:rPr>
              <a:t>[FINANCIAL INSTITUTION]</a:t>
            </a:r>
            <a:r>
              <a:rPr dirty="0"/>
              <a:t>.</a:t>
            </a:r>
          </a:p>
        </p:txBody>
      </p:sp>
      <p:grpSp>
        <p:nvGrpSpPr>
          <p:cNvPr id="2" name="Group 1">
            <a:extLst>
              <a:ext uri="{FF2B5EF4-FFF2-40B4-BE49-F238E27FC236}">
                <a16:creationId xmlns:a16="http://schemas.microsoft.com/office/drawing/2014/main" id="{594B9C4E-7047-E9AC-7C81-07D6E59D98DD}"/>
              </a:ext>
            </a:extLst>
          </p:cNvPr>
          <p:cNvGrpSpPr/>
          <p:nvPr/>
        </p:nvGrpSpPr>
        <p:grpSpPr>
          <a:xfrm>
            <a:off x="8934428" y="6030157"/>
            <a:ext cx="2805751" cy="369330"/>
            <a:chOff x="8934428" y="6030157"/>
            <a:chExt cx="2805751" cy="369330"/>
          </a:xfrm>
        </p:grpSpPr>
        <p:pic>
          <p:nvPicPr>
            <p:cNvPr id="3" name="Picture 2" descr="A black and white logo&#10;&#10;Description automatically generated">
              <a:extLst>
                <a:ext uri="{FF2B5EF4-FFF2-40B4-BE49-F238E27FC236}">
                  <a16:creationId xmlns:a16="http://schemas.microsoft.com/office/drawing/2014/main" id="{C57B34B4-3B85-535B-7F95-3BE53353F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5190" y="6068859"/>
              <a:ext cx="1074989" cy="291926"/>
            </a:xfrm>
            <a:prstGeom prst="rect">
              <a:avLst/>
            </a:prstGeom>
          </p:spPr>
        </p:pic>
        <p:sp>
          <p:nvSpPr>
            <p:cNvPr id="4" name="TextBox 3">
              <a:extLst>
                <a:ext uri="{FF2B5EF4-FFF2-40B4-BE49-F238E27FC236}">
                  <a16:creationId xmlns:a16="http://schemas.microsoft.com/office/drawing/2014/main" id="{00284C44-F10D-5020-DCBF-69626F183018}"/>
                </a:ext>
              </a:extLst>
            </p:cNvPr>
            <p:cNvSpPr txBox="1"/>
            <p:nvPr/>
          </p:nvSpPr>
          <p:spPr>
            <a:xfrm>
              <a:off x="8934428" y="6030157"/>
              <a:ext cx="154910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C00000"/>
                  </a:solidFill>
                  <a:effectLst/>
                  <a:uFillTx/>
                  <a:latin typeface="+mj-lt"/>
                  <a:ea typeface="+mj-ea"/>
                  <a:cs typeface="+mj-cs"/>
                  <a:sym typeface="Calibri"/>
                </a:rPr>
                <a:t>Your Logo Here</a:t>
              </a:r>
            </a:p>
          </p:txBody>
        </p:sp>
        <p:cxnSp>
          <p:nvCxnSpPr>
            <p:cNvPr id="5" name="Straight Connector 4">
              <a:extLst>
                <a:ext uri="{FF2B5EF4-FFF2-40B4-BE49-F238E27FC236}">
                  <a16:creationId xmlns:a16="http://schemas.microsoft.com/office/drawing/2014/main" id="{38DACC7D-BD12-0FA7-D3D4-58E9C2C9D496}"/>
                </a:ext>
              </a:extLst>
            </p:cNvPr>
            <p:cNvCxnSpPr>
              <a:cxnSpLocks/>
            </p:cNvCxnSpPr>
            <p:nvPr/>
          </p:nvCxnSpPr>
          <p:spPr>
            <a:xfrm>
              <a:off x="10543424" y="6087519"/>
              <a:ext cx="0" cy="291926"/>
            </a:xfrm>
            <a:prstGeom prst="line">
              <a:avLst/>
            </a:prstGeom>
            <a:ln/>
          </p:spPr>
          <p:style>
            <a:lnRef idx="2">
              <a:schemeClr val="dk1"/>
            </a:lnRef>
            <a:fillRef idx="0">
              <a:schemeClr val="dk1"/>
            </a:fillRef>
            <a:effectRef idx="1">
              <a:schemeClr val="dk1"/>
            </a:effectRef>
            <a:fontRef idx="minor">
              <a:schemeClr val="tx1"/>
            </a:fontRef>
          </p:style>
        </p:cxnSp>
      </p:gr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itle 1"/>
          <p:cNvSpPr txBox="1">
            <a:spLocks noGrp="1"/>
          </p:cNvSpPr>
          <p:nvPr>
            <p:ph type="ctrTitle"/>
          </p:nvPr>
        </p:nvSpPr>
        <p:spPr>
          <a:xfrm>
            <a:off x="560172" y="102329"/>
            <a:ext cx="10968681" cy="1418848"/>
          </a:xfrm>
          <a:prstGeom prst="rect">
            <a:avLst/>
          </a:prstGeom>
        </p:spPr>
        <p:txBody>
          <a:bodyPr/>
          <a:lstStyle>
            <a:lvl1pPr algn="l">
              <a:defRPr sz="5400">
                <a:solidFill>
                  <a:schemeClr val="accent1"/>
                </a:solidFill>
                <a:latin typeface="Avenir Black"/>
                <a:ea typeface="Avenir Black"/>
                <a:cs typeface="Avenir Black"/>
                <a:sym typeface="Avenir Black"/>
              </a:defRPr>
            </a:lvl1pPr>
          </a:lstStyle>
          <a:p>
            <a:r>
              <a:rPr dirty="0">
                <a:solidFill>
                  <a:schemeClr val="accent6"/>
                </a:solidFill>
              </a:rPr>
              <a:t>We’ll talk about…</a:t>
            </a:r>
          </a:p>
        </p:txBody>
      </p:sp>
      <p:sp>
        <p:nvSpPr>
          <p:cNvPr id="103" name="Lorem Ipsum Subtitle"/>
          <p:cNvSpPr txBox="1">
            <a:spLocks noGrp="1"/>
          </p:cNvSpPr>
          <p:nvPr>
            <p:ph type="subTitle" idx="1"/>
          </p:nvPr>
        </p:nvSpPr>
        <p:spPr>
          <a:xfrm>
            <a:off x="663146" y="1651998"/>
            <a:ext cx="10762733" cy="4625583"/>
          </a:xfrm>
          <a:prstGeom prst="rect">
            <a:avLst/>
          </a:prstGeom>
        </p:spPr>
        <p:txBody>
          <a:bodyPr>
            <a:normAutofit/>
          </a:bodyPr>
          <a:lstStyle/>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t>Why seniors are targeted</a:t>
            </a:r>
          </a:p>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t>Red flags</a:t>
            </a:r>
          </a:p>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t>Common scams</a:t>
            </a:r>
          </a:p>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t>What to do if you encounter a scammer</a:t>
            </a:r>
          </a:p>
        </p:txBody>
      </p:sp>
      <p:grpSp>
        <p:nvGrpSpPr>
          <p:cNvPr id="2" name="Group 1">
            <a:extLst>
              <a:ext uri="{FF2B5EF4-FFF2-40B4-BE49-F238E27FC236}">
                <a16:creationId xmlns:a16="http://schemas.microsoft.com/office/drawing/2014/main" id="{D51D0AD2-D230-AFDD-8963-CB8DCFBA9A00}"/>
              </a:ext>
            </a:extLst>
          </p:cNvPr>
          <p:cNvGrpSpPr/>
          <p:nvPr/>
        </p:nvGrpSpPr>
        <p:grpSpPr>
          <a:xfrm>
            <a:off x="8934428" y="6030157"/>
            <a:ext cx="2805751" cy="369330"/>
            <a:chOff x="8934428" y="6030157"/>
            <a:chExt cx="2805751" cy="369330"/>
          </a:xfrm>
        </p:grpSpPr>
        <p:pic>
          <p:nvPicPr>
            <p:cNvPr id="3" name="Picture 2" descr="A black and white logo&#10;&#10;Description automatically generated">
              <a:extLst>
                <a:ext uri="{FF2B5EF4-FFF2-40B4-BE49-F238E27FC236}">
                  <a16:creationId xmlns:a16="http://schemas.microsoft.com/office/drawing/2014/main" id="{C32ABEBD-F5E0-60CE-7E2F-B35330652A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5190" y="6068859"/>
              <a:ext cx="1074989" cy="291926"/>
            </a:xfrm>
            <a:prstGeom prst="rect">
              <a:avLst/>
            </a:prstGeom>
          </p:spPr>
        </p:pic>
        <p:sp>
          <p:nvSpPr>
            <p:cNvPr id="4" name="TextBox 3">
              <a:extLst>
                <a:ext uri="{FF2B5EF4-FFF2-40B4-BE49-F238E27FC236}">
                  <a16:creationId xmlns:a16="http://schemas.microsoft.com/office/drawing/2014/main" id="{F192D09F-3562-0E39-687A-7FC519A017A9}"/>
                </a:ext>
              </a:extLst>
            </p:cNvPr>
            <p:cNvSpPr txBox="1"/>
            <p:nvPr/>
          </p:nvSpPr>
          <p:spPr>
            <a:xfrm>
              <a:off x="8934428" y="6030157"/>
              <a:ext cx="154910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C00000"/>
                  </a:solidFill>
                  <a:effectLst/>
                  <a:uFillTx/>
                  <a:latin typeface="+mj-lt"/>
                  <a:ea typeface="+mj-ea"/>
                  <a:cs typeface="+mj-cs"/>
                  <a:sym typeface="Calibri"/>
                </a:rPr>
                <a:t>Your Logo Here</a:t>
              </a:r>
            </a:p>
          </p:txBody>
        </p:sp>
        <p:cxnSp>
          <p:nvCxnSpPr>
            <p:cNvPr id="5" name="Straight Connector 4">
              <a:extLst>
                <a:ext uri="{FF2B5EF4-FFF2-40B4-BE49-F238E27FC236}">
                  <a16:creationId xmlns:a16="http://schemas.microsoft.com/office/drawing/2014/main" id="{C14F4C9B-B211-1BD7-6778-14FB499A5852}"/>
                </a:ext>
              </a:extLst>
            </p:cNvPr>
            <p:cNvCxnSpPr>
              <a:cxnSpLocks/>
            </p:cNvCxnSpPr>
            <p:nvPr/>
          </p:nvCxnSpPr>
          <p:spPr>
            <a:xfrm>
              <a:off x="10543424" y="6087519"/>
              <a:ext cx="0" cy="291926"/>
            </a:xfrm>
            <a:prstGeom prst="line">
              <a:avLst/>
            </a:prstGeom>
            <a:ln/>
          </p:spPr>
          <p:style>
            <a:lnRef idx="2">
              <a:schemeClr val="dk1"/>
            </a:lnRef>
            <a:fillRef idx="0">
              <a:schemeClr val="dk1"/>
            </a:fillRef>
            <a:effectRef idx="1">
              <a:schemeClr val="dk1"/>
            </a:effectRef>
            <a:fontRef idx="minor">
              <a:schemeClr val="tx1"/>
            </a:fontRef>
          </p:style>
        </p:cxnSp>
      </p:gr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itle 1"/>
          <p:cNvSpPr txBox="1"/>
          <p:nvPr/>
        </p:nvSpPr>
        <p:spPr>
          <a:xfrm>
            <a:off x="327505" y="5497559"/>
            <a:ext cx="10225845" cy="10248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Autofit/>
          </a:bodyPr>
          <a:lstStyle>
            <a:lvl1pPr algn="ctr" defTabSz="841247">
              <a:lnSpc>
                <a:spcPct val="90000"/>
              </a:lnSpc>
              <a:defRPr sz="4968">
                <a:solidFill>
                  <a:schemeClr val="accent1"/>
                </a:solidFill>
                <a:latin typeface="Avenir Black"/>
                <a:ea typeface="Avenir Black"/>
                <a:cs typeface="Avenir Black"/>
                <a:sym typeface="Avenir Black"/>
              </a:defRPr>
            </a:lvl1pPr>
          </a:lstStyle>
          <a:p>
            <a:pPr algn="l"/>
            <a:r>
              <a:rPr sz="6000" dirty="0">
                <a:solidFill>
                  <a:schemeClr val="accent6"/>
                </a:solidFill>
              </a:rPr>
              <a:t>Why are seniors targeted?</a:t>
            </a:r>
          </a:p>
        </p:txBody>
      </p:sp>
      <p:pic>
        <p:nvPicPr>
          <p:cNvPr id="106" name="pexels-ono-kosuki-5648384.jpg" descr="pexels-ono-kosuki-5648384.jpg"/>
          <p:cNvPicPr>
            <a:picLocks noChangeAspect="1"/>
          </p:cNvPicPr>
          <p:nvPr/>
        </p:nvPicPr>
        <p:blipFill>
          <a:blip r:embed="rId3"/>
          <a:srcRect t="1661" r="280" b="33796"/>
          <a:stretch>
            <a:fillRect/>
          </a:stretch>
        </p:blipFill>
        <p:spPr>
          <a:xfrm>
            <a:off x="-8523" y="-33044"/>
            <a:ext cx="12208525" cy="5267809"/>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article-how-to-recognize-and-avoid-scames-spot.jpeg" descr="article-how-to-recognize-and-avoid-scames-spot.jpeg"/>
          <p:cNvPicPr>
            <a:picLocks noChangeAspect="1"/>
          </p:cNvPicPr>
          <p:nvPr/>
        </p:nvPicPr>
        <p:blipFill>
          <a:blip r:embed="rId3"/>
          <a:srcRect t="16488" b="6922"/>
          <a:stretch>
            <a:fillRect/>
          </a:stretch>
        </p:blipFill>
        <p:spPr>
          <a:xfrm>
            <a:off x="-9763" y="-17781"/>
            <a:ext cx="12211526" cy="5265221"/>
          </a:xfrm>
          <a:prstGeom prst="rect">
            <a:avLst/>
          </a:prstGeom>
          <a:ln w="12700">
            <a:miter lim="400000"/>
          </a:ln>
        </p:spPr>
      </p:pic>
      <p:sp>
        <p:nvSpPr>
          <p:cNvPr id="109" name="Title 1"/>
          <p:cNvSpPr txBox="1"/>
          <p:nvPr/>
        </p:nvSpPr>
        <p:spPr>
          <a:xfrm>
            <a:off x="340381" y="5583533"/>
            <a:ext cx="12652140" cy="9121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Autofit/>
          </a:bodyPr>
          <a:lstStyle>
            <a:lvl1pPr algn="ctr" defTabSz="804672">
              <a:lnSpc>
                <a:spcPct val="90000"/>
              </a:lnSpc>
              <a:defRPr sz="4752">
                <a:solidFill>
                  <a:schemeClr val="accent1"/>
                </a:solidFill>
                <a:latin typeface="Avenir Black"/>
                <a:ea typeface="Avenir Black"/>
                <a:cs typeface="Avenir Black"/>
                <a:sym typeface="Avenir Black"/>
              </a:defRPr>
            </a:lvl1pPr>
          </a:lstStyle>
          <a:p>
            <a:pPr algn="l"/>
            <a:r>
              <a:rPr sz="5400" dirty="0">
                <a:solidFill>
                  <a:schemeClr val="accent6"/>
                </a:solidFill>
              </a:rPr>
              <a:t>Red Flag: Pressure to Act Quickly</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coach-debt-collections-illo-8 copy.png" descr="coach-debt-collections-illo-8 copy.png"/>
          <p:cNvPicPr>
            <a:picLocks noChangeAspect="1"/>
          </p:cNvPicPr>
          <p:nvPr/>
        </p:nvPicPr>
        <p:blipFill>
          <a:blip r:embed="rId3"/>
          <a:stretch>
            <a:fillRect/>
          </a:stretch>
        </p:blipFill>
        <p:spPr>
          <a:xfrm>
            <a:off x="1968547" y="1922515"/>
            <a:ext cx="8254906" cy="4643385"/>
          </a:xfrm>
          <a:prstGeom prst="rect">
            <a:avLst/>
          </a:prstGeom>
          <a:ln w="12700">
            <a:miter lim="400000"/>
          </a:ln>
        </p:spPr>
      </p:pic>
      <p:sp>
        <p:nvSpPr>
          <p:cNvPr id="112" name="Title 1"/>
          <p:cNvSpPr txBox="1"/>
          <p:nvPr/>
        </p:nvSpPr>
        <p:spPr>
          <a:xfrm>
            <a:off x="912858" y="363167"/>
            <a:ext cx="10366284" cy="1154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gn="ctr">
              <a:lnSpc>
                <a:spcPct val="90000"/>
              </a:lnSpc>
              <a:defRPr sz="5400">
                <a:solidFill>
                  <a:schemeClr val="accent1"/>
                </a:solidFill>
                <a:latin typeface="Avenir Black"/>
                <a:ea typeface="Avenir Black"/>
                <a:cs typeface="Avenir Black"/>
                <a:sym typeface="Avenir Black"/>
              </a:defRPr>
            </a:lvl1pPr>
          </a:lstStyle>
          <a:p>
            <a:r>
              <a:rPr dirty="0">
                <a:solidFill>
                  <a:schemeClr val="accent6"/>
                </a:solidFill>
              </a:rPr>
              <a:t>Red Flag: Requesting Money</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exels-ivan-samkov-7394562.jpg" descr="pexels-ivan-samkov-7394562.jpg"/>
          <p:cNvPicPr>
            <a:picLocks noChangeAspect="1"/>
          </p:cNvPicPr>
          <p:nvPr/>
        </p:nvPicPr>
        <p:blipFill>
          <a:blip r:embed="rId3"/>
          <a:srcRect t="22433" b="13786"/>
          <a:stretch>
            <a:fillRect/>
          </a:stretch>
        </p:blipFill>
        <p:spPr>
          <a:xfrm>
            <a:off x="5008037" y="-9629"/>
            <a:ext cx="7188413" cy="6877258"/>
          </a:xfrm>
          <a:prstGeom prst="rect">
            <a:avLst/>
          </a:prstGeom>
          <a:ln w="12700">
            <a:miter lim="400000"/>
          </a:ln>
        </p:spPr>
      </p:pic>
      <p:sp>
        <p:nvSpPr>
          <p:cNvPr id="115" name="Title 1"/>
          <p:cNvSpPr txBox="1"/>
          <p:nvPr/>
        </p:nvSpPr>
        <p:spPr>
          <a:xfrm>
            <a:off x="735058" y="1827558"/>
            <a:ext cx="4420073" cy="3202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p>
            <a:pPr defTabSz="813816">
              <a:lnSpc>
                <a:spcPct val="90000"/>
              </a:lnSpc>
              <a:defRPr sz="4806">
                <a:solidFill>
                  <a:schemeClr val="accent1"/>
                </a:solidFill>
                <a:latin typeface="Avenir Black"/>
                <a:ea typeface="Avenir Black"/>
                <a:cs typeface="Avenir Black"/>
                <a:sym typeface="Avenir Black"/>
              </a:defRPr>
            </a:pPr>
            <a:r>
              <a:rPr dirty="0">
                <a:solidFill>
                  <a:schemeClr val="accent6"/>
                </a:solidFill>
              </a:rPr>
              <a:t>Red Flag: </a:t>
            </a:r>
            <a:br>
              <a:rPr dirty="0">
                <a:solidFill>
                  <a:schemeClr val="accent6"/>
                </a:solidFill>
              </a:rPr>
            </a:br>
            <a:r>
              <a:rPr dirty="0">
                <a:solidFill>
                  <a:schemeClr val="accent6"/>
                </a:solidFill>
              </a:rPr>
              <a:t>Asking for </a:t>
            </a:r>
            <a:br>
              <a:rPr dirty="0">
                <a:solidFill>
                  <a:schemeClr val="accent6"/>
                </a:solidFill>
              </a:rPr>
            </a:br>
            <a:r>
              <a:rPr dirty="0">
                <a:solidFill>
                  <a:schemeClr val="accent6"/>
                </a:solidFill>
              </a:rPr>
              <a:t>Sensitive Information</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itle 1"/>
          <p:cNvSpPr txBox="1">
            <a:spLocks noGrp="1"/>
          </p:cNvSpPr>
          <p:nvPr>
            <p:ph type="ctrTitle"/>
          </p:nvPr>
        </p:nvSpPr>
        <p:spPr>
          <a:xfrm>
            <a:off x="560172" y="102329"/>
            <a:ext cx="10968681" cy="1418848"/>
          </a:xfrm>
          <a:prstGeom prst="rect">
            <a:avLst/>
          </a:prstGeom>
        </p:spPr>
        <p:txBody>
          <a:bodyPr/>
          <a:lstStyle>
            <a:lvl1pPr algn="l">
              <a:defRPr sz="5400">
                <a:solidFill>
                  <a:schemeClr val="accent1"/>
                </a:solidFill>
                <a:latin typeface="Avenir Black"/>
                <a:ea typeface="Avenir Black"/>
                <a:cs typeface="Avenir Black"/>
                <a:sym typeface="Avenir Black"/>
              </a:defRPr>
            </a:lvl1pPr>
          </a:lstStyle>
          <a:p>
            <a:r>
              <a:rPr dirty="0">
                <a:solidFill>
                  <a:schemeClr val="accent6"/>
                </a:solidFill>
              </a:rPr>
              <a:t>Technology Scams</a:t>
            </a:r>
          </a:p>
        </p:txBody>
      </p:sp>
      <p:sp>
        <p:nvSpPr>
          <p:cNvPr id="118" name="Lorem Ipsum Subtitle"/>
          <p:cNvSpPr txBox="1">
            <a:spLocks noGrp="1"/>
          </p:cNvSpPr>
          <p:nvPr>
            <p:ph type="subTitle" idx="1"/>
          </p:nvPr>
        </p:nvSpPr>
        <p:spPr>
          <a:xfrm>
            <a:off x="663146" y="1651998"/>
            <a:ext cx="10762733" cy="4625583"/>
          </a:xfrm>
          <a:prstGeom prst="rect">
            <a:avLst/>
          </a:prstGeom>
        </p:spPr>
        <p:txBody>
          <a:bodyPr>
            <a:normAutofit/>
          </a:bodyPr>
          <a:lstStyle/>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t>Phishing</a:t>
            </a:r>
          </a:p>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t>Malware or Ransomware</a:t>
            </a:r>
          </a:p>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t>Tech Support </a:t>
            </a:r>
            <a:br>
              <a:rPr sz="3300" dirty="0"/>
            </a:br>
            <a:r>
              <a:rPr sz="3300" dirty="0"/>
              <a:t>or Antivirus Scams</a:t>
            </a:r>
          </a:p>
        </p:txBody>
      </p:sp>
      <p:pic>
        <p:nvPicPr>
          <p:cNvPr id="119" name="coach-debt-collections-illo-1 copy.png" descr="coach-debt-collections-illo-1 copy.png"/>
          <p:cNvPicPr>
            <a:picLocks noChangeAspect="1"/>
          </p:cNvPicPr>
          <p:nvPr/>
        </p:nvPicPr>
        <p:blipFill>
          <a:blip r:embed="rId3"/>
          <a:stretch>
            <a:fillRect/>
          </a:stretch>
        </p:blipFill>
        <p:spPr>
          <a:xfrm>
            <a:off x="5204718" y="2721933"/>
            <a:ext cx="6422401" cy="3612601"/>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1"/>
          <p:cNvSpPr txBox="1">
            <a:spLocks noGrp="1"/>
          </p:cNvSpPr>
          <p:nvPr>
            <p:ph type="ctrTitle"/>
          </p:nvPr>
        </p:nvSpPr>
        <p:spPr>
          <a:xfrm>
            <a:off x="560172" y="102329"/>
            <a:ext cx="10968681" cy="1418848"/>
          </a:xfrm>
          <a:prstGeom prst="rect">
            <a:avLst/>
          </a:prstGeom>
        </p:spPr>
        <p:txBody>
          <a:bodyPr/>
          <a:lstStyle>
            <a:lvl1pPr algn="l">
              <a:defRPr sz="5400">
                <a:solidFill>
                  <a:schemeClr val="accent1"/>
                </a:solidFill>
                <a:latin typeface="Avenir Black"/>
                <a:ea typeface="Avenir Black"/>
                <a:cs typeface="Avenir Black"/>
                <a:sym typeface="Avenir Black"/>
              </a:defRPr>
            </a:lvl1pPr>
          </a:lstStyle>
          <a:p>
            <a:r>
              <a:rPr dirty="0">
                <a:solidFill>
                  <a:schemeClr val="accent6"/>
                </a:solidFill>
              </a:rPr>
              <a:t>Lucky Day Scams</a:t>
            </a:r>
          </a:p>
        </p:txBody>
      </p:sp>
      <p:sp>
        <p:nvSpPr>
          <p:cNvPr id="122" name="Lorem Ipsum Subtitle"/>
          <p:cNvSpPr txBox="1">
            <a:spLocks noGrp="1"/>
          </p:cNvSpPr>
          <p:nvPr>
            <p:ph type="subTitle" idx="1"/>
          </p:nvPr>
        </p:nvSpPr>
        <p:spPr>
          <a:xfrm>
            <a:off x="663146" y="1651998"/>
            <a:ext cx="10762733" cy="4625583"/>
          </a:xfrm>
          <a:prstGeom prst="rect">
            <a:avLst/>
          </a:prstGeom>
        </p:spPr>
        <p:txBody>
          <a:bodyPr>
            <a:normAutofit/>
          </a:bodyPr>
          <a:lstStyle/>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t>Lottery or prize scams</a:t>
            </a:r>
          </a:p>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t>Investment scams</a:t>
            </a:r>
          </a:p>
        </p:txBody>
      </p:sp>
      <p:pic>
        <p:nvPicPr>
          <p:cNvPr id="123" name="coach-debt-collections-illo-4 copy.png" descr="coach-debt-collections-illo-4 copy.png"/>
          <p:cNvPicPr>
            <a:picLocks noChangeAspect="1"/>
          </p:cNvPicPr>
          <p:nvPr/>
        </p:nvPicPr>
        <p:blipFill>
          <a:blip r:embed="rId3"/>
          <a:stretch>
            <a:fillRect/>
          </a:stretch>
        </p:blipFill>
        <p:spPr>
          <a:xfrm>
            <a:off x="5362485" y="2746311"/>
            <a:ext cx="6602548" cy="3713933"/>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Office Theme">
  <a:themeElements>
    <a:clrScheme name="Office Theme">
      <a:dk1>
        <a:srgbClr val="282A33"/>
      </a:dk1>
      <a:lt1>
        <a:srgbClr val="FFFFFF"/>
      </a:lt1>
      <a:dk2>
        <a:srgbClr val="A7A7A7"/>
      </a:dk2>
      <a:lt2>
        <a:srgbClr val="535353"/>
      </a:lt2>
      <a:accent1>
        <a:srgbClr val="02A1FF"/>
      </a:accent1>
      <a:accent2>
        <a:srgbClr val="282932"/>
      </a:accent2>
      <a:accent3>
        <a:srgbClr val="D4D5D3"/>
      </a:accent3>
      <a:accent4>
        <a:srgbClr val="FEFFFE"/>
      </a:accent4>
      <a:accent5>
        <a:srgbClr val="06A0FF"/>
      </a:accent5>
      <a:accent6>
        <a:srgbClr val="16171C"/>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hueOff val="-7200000"/>
            <a:satOff val="-100001"/>
          </a:schemeClr>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282A33"/>
      </a:dk1>
      <a:lt1>
        <a:srgbClr val="332C0B"/>
      </a:lt1>
      <a:dk2>
        <a:srgbClr val="A7A7A7"/>
      </a:dk2>
      <a:lt2>
        <a:srgbClr val="535353"/>
      </a:lt2>
      <a:accent1>
        <a:srgbClr val="02A1FF"/>
      </a:accent1>
      <a:accent2>
        <a:srgbClr val="282932"/>
      </a:accent2>
      <a:accent3>
        <a:srgbClr val="D4D5D3"/>
      </a:accent3>
      <a:accent4>
        <a:srgbClr val="FEFFFE"/>
      </a:accent4>
      <a:accent5>
        <a:srgbClr val="06A0FF"/>
      </a:accent5>
      <a:accent6>
        <a:srgbClr val="16171C"/>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hueOff val="-7200000"/>
            <a:satOff val="-100001"/>
          </a:schemeClr>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2114</Words>
  <Application>Microsoft Macintosh PowerPoint</Application>
  <PresentationFormat>Widescreen</PresentationFormat>
  <Paragraphs>95</Paragraphs>
  <Slides>15</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Avenir Heavy</vt:lpstr>
      <vt:lpstr>Calibri</vt:lpstr>
      <vt:lpstr>Calibri Light</vt:lpstr>
      <vt:lpstr>Office Theme</vt:lpstr>
      <vt:lpstr>PowerPoint Presentation</vt:lpstr>
      <vt:lpstr>Sponsor Intro</vt:lpstr>
      <vt:lpstr>We’ll talk about…</vt:lpstr>
      <vt:lpstr>PowerPoint Presentation</vt:lpstr>
      <vt:lpstr>PowerPoint Presentation</vt:lpstr>
      <vt:lpstr>PowerPoint Presentation</vt:lpstr>
      <vt:lpstr>PowerPoint Presentation</vt:lpstr>
      <vt:lpstr>Technology Scams</vt:lpstr>
      <vt:lpstr>Lucky Day Scams</vt:lpstr>
      <vt:lpstr>Representative Scams</vt:lpstr>
      <vt:lpstr>Relationship  Scams</vt:lpstr>
      <vt:lpstr>If you’re contacted by a scammer:</vt:lpstr>
      <vt:lpstr>Review</vt:lpstr>
      <vt:lpstr>Check Out These Banzai Resources to Learn More: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Sophia Duffin</cp:lastModifiedBy>
  <cp:revision>1</cp:revision>
  <dcterms:modified xsi:type="dcterms:W3CDTF">2025-09-05T19:57:16Z</dcterms:modified>
</cp:coreProperties>
</file>