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82A33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EFEFEF"/>
          </a:solidFill>
        </a:fill>
      </a:tcStyle>
    </a:wholeTbl>
    <a:band2H>
      <a:tcTxStyle/>
      <a:tcStyle>
        <a:tcBdr/>
        <a:fill>
          <a:solidFill>
            <a:srgbClr val="F7F7F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BCB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chemeClr val="accent4">
              <a:hueOff val="-7200000"/>
              <a:satOff val="-100001"/>
            </a:schemeClr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4">
              <a:hueOff val="-7200000"/>
              <a:satOff val="-100001"/>
            </a:schemeClr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CBCBCC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firstCol>
    <a:la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lastRow>
    <a:firstRow>
      <a:tcTxStyle b="on" i="off">
        <a:fontRef idx="major">
          <a:schemeClr val="accent4">
            <a:hueOff val="-7200000"/>
            <a:satOff val="-100001"/>
          </a:schemeClr>
        </a:fontRef>
        <a:schemeClr val="accent4">
          <a:hueOff val="-7200000"/>
          <a:satOff val="-100001"/>
        </a:schemeClr>
      </a:tcTxStyle>
      <a:tcStyle>
        <a:tcBdr>
          <a:lef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7200000"/>
                  <a:satOff val="-100001"/>
                </a:schemeClr>
              </a:solidFill>
              <a:prstDash val="solid"/>
              <a:round/>
            </a:ln>
          </a:insideV>
        </a:tcBdr>
        <a:fill>
          <a:solidFill>
            <a:srgbClr val="282A33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solidFill>
            <a:srgbClr val="282A33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4">
              <a:hueOff val="-7200000"/>
              <a:satOff val="-100001"/>
            </a:schemeClr>
          </a:solidFill>
        </a:fill>
      </a:tcStyle>
    </a:band2H>
    <a:firstCol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solidFill>
            <a:srgbClr val="282A33">
              <a:alpha val="20000"/>
            </a:srgbClr>
          </a:solidFill>
        </a:fill>
      </a:tcStyle>
    </a:firstCol>
    <a:la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50800" cap="flat">
              <a:solidFill>
                <a:srgbClr val="282A33"/>
              </a:solidFill>
              <a:prstDash val="solid"/>
              <a:round/>
            </a:ln>
          </a:top>
          <a:bottom>
            <a:ln w="127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282A33"/>
        </a:fontRef>
        <a:srgbClr val="282A33"/>
      </a:tcTxStyle>
      <a:tcStyle>
        <a:tcBdr>
          <a:left>
            <a:ln w="12700" cap="flat">
              <a:solidFill>
                <a:srgbClr val="282A33"/>
              </a:solidFill>
              <a:prstDash val="solid"/>
              <a:round/>
            </a:ln>
          </a:left>
          <a:right>
            <a:ln w="12700" cap="flat">
              <a:solidFill>
                <a:srgbClr val="282A33"/>
              </a:solidFill>
              <a:prstDash val="solid"/>
              <a:round/>
            </a:ln>
          </a:right>
          <a:top>
            <a:ln w="12700" cap="flat">
              <a:solidFill>
                <a:srgbClr val="282A33"/>
              </a:solidFill>
              <a:prstDash val="solid"/>
              <a:round/>
            </a:ln>
          </a:top>
          <a:bottom>
            <a:ln w="25400" cap="flat">
              <a:solidFill>
                <a:srgbClr val="282A33"/>
              </a:solidFill>
              <a:prstDash val="solid"/>
              <a:round/>
            </a:ln>
          </a:bottom>
          <a:insideH>
            <a:ln w="12700" cap="flat">
              <a:solidFill>
                <a:srgbClr val="282A33"/>
              </a:solidFill>
              <a:prstDash val="solid"/>
              <a:round/>
            </a:ln>
          </a:insideH>
          <a:insideV>
            <a:ln w="12700" cap="flat">
              <a:solidFill>
                <a:srgbClr val="282A33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51869"/>
  </p:normalViewPr>
  <p:slideViewPr>
    <p:cSldViewPr snapToGrid="0">
      <p:cViewPr varScale="1">
        <p:scale>
          <a:sx n="64" d="100"/>
          <a:sy n="64" d="100"/>
        </p:scale>
        <p:origin x="2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1pPr>
    <a:lvl2pPr indent="2286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2pPr>
    <a:lvl3pPr indent="4572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3pPr>
    <a:lvl4pPr indent="6858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4pPr>
    <a:lvl5pPr indent="9144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5pPr>
    <a:lvl6pPr indent="11430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6pPr>
    <a:lvl7pPr indent="13716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7pPr>
    <a:lvl8pPr indent="16002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8pPr>
    <a:lvl9pPr indent="1828800" latinLnBrk="0">
      <a:defRPr sz="1200">
        <a:solidFill>
          <a:srgbClr val="282A33"/>
        </a:solidFill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Preséntese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clase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explique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 poco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rol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Repase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día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típico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cosas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ofrece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institución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financiera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(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productos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servicios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relevantes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clase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),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qué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patrocina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Banzai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clase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qué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cree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prepararse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financieramente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universidad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Considere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posibilidad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invitar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clase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que le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haga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sobre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usted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rol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institución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financiera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etc.</a:t>
            </a:r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0769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último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hay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protegerles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sí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mismos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compartiendo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inadvertidamente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comentarios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medios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arrepentirán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futuro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Cada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vez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empleos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universidades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organizaciones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fijarán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cómo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candidato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Internet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tomar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decisiones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finales. Lo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ahora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parecer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broma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podría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costarles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oportunidad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futura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Una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buena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regla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general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comportarse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misma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manera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lo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harían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fiesta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estuvieran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conocidos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(amigos,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profesores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padres, abuelos, etc.),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porque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última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instancia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mundo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acceder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presencia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28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Dependiendo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participación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debate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clase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lo largo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presentación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haber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tiempo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extra.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recursos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útiles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profundizar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protección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En primer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lugar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echar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vistazo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detallado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entorno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profesional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Entrenador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ciberseguridad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lugar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trabajo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Una de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primeras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herramientas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comprobador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comprobar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Puede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detenerse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ahí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recorrer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entrenador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haciendo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elijan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lugar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Entrenador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comprobación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estafas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ayudar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comprobar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mensaje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recibido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legítimo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Puede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proporcionar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ejemplo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comprobarlo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hacer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proporcionen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ejemplos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real.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068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Proteger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nuestras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vivir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sociedad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gran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digital. Poner un poco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trabajo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ayudará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mantener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fácil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, y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conscientes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mientras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interactúan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ayudará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representarles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mejor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posible</a:t>
            </a:r>
            <a:r>
              <a:rPr lang="en-US" sz="120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99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brevemente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tema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ellos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ha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tenido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problemas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acceder 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sus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ya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porque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olvidó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porque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pudo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demostrar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identidad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porque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comprometida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frustrante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perder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repente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servicios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forman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nuestra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cotidiana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sobre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hemos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invertido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dinero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tiempo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(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fotos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las redes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sociales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suscripciones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juegos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etc.). Por suerte,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existen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pautas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sencillas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garantizar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nuestras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vez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fácil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893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diapositiva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sirve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índice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introduce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presentación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temas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específicos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tratará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orden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presentará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25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 primer paso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comienza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crean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vez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dado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alta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algo que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utilizaron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vez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luego no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volvieron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utilizar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Desconfíe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compartir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incluidas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direcciones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triviales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sitios son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venderán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dirección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otra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personal. Una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ficticia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útil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sitios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quizá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sólo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utilicen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vez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estén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sólo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comprueban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verificar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configuración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no les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comprometido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les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envían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spam. Si un sitio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requiere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innecesaria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proporcionar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falsa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clara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Por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ejemplo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Nombre: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Prefiero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Apellido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: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Nottoanswer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utilicen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real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personas.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les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ocurre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falsa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divertida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605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son a menudo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única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manera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acceder de forma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fiable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nuestras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digitales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saben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qué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consiste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buena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endParaRPr lang="en-US" sz="1200" b="1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Únicas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difíciles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adivinar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fáciles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recordar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 lo largo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podrían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crear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cientos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tengan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difícil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cumplir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requisitos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Puede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tentador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encontrar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larga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asombrosa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utilizarla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sitios,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sitio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comprometido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fácil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pirata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informático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acceder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todas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endParaRPr lang="en-US" sz="1200" b="1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Considere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gestor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 un gestor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sólo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tienen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recordar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gran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gestor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encargará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del resto.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Existen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varias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opciones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se ha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demostrado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son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endParaRPr lang="en-US" sz="1200" b="1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caso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duda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anotar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garantiza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no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acceder a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sepan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dónde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encontrarla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olvidan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Sin embargo,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siguen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necesitando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mantenerla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salvo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recordar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dónde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escribieron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primer .</a:t>
            </a:r>
          </a:p>
          <a:p>
            <a:endParaRPr lang="en-US" sz="1200" b="1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institución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financiera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tener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propios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consejos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las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utilizadas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acceder a sus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servicios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usted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compartir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759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sólo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forma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verificar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necesarios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pasos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adicionales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aunque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resultar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engorrosos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añaden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capa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inconveniente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verificarse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difícil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imposible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recuperar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Comprender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cómo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verificarán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identidad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ahorrarles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muchos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dolores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cabeza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futuro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sitios les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pedirán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rellenen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razonable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lo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anotar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dan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duda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Para mayor 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sentido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guardar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lugar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Autenticación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dos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factores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-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Otra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herramienta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común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autenticación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dos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factores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Esto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inician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sesión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luego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reciben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enlace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código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enviado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teléfono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continuar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aún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mayor,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existen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aplicaciones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autenticación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teléfono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vincular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proporcionan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capa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física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adicional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seguridad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endParaRPr lang="en-US" sz="1200" b="1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Actividad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sospechosa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mayoría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casos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sitios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exigirán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autenticación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allá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conectan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desde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ordenador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familiarizado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desde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lugar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extraño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tengan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proporcionar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lo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están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acostumbrados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problema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pasar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años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necesidad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,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tiempo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números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teléfono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cambian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aplicaciones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borran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respuestas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preguntas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olvidan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Asegúrese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actualizan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necesiten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11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Mensajes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urgentes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posible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reciban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mensaje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texto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un enlace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sobre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asunto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debe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resolverse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mensajes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suelen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estafas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páginas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las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enlazan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parecer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legítimas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podría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tratarse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un sitio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diseñado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recopilar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datos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Si algo le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parece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sospechoso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(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dirección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rara,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url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extraña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palabras mal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escritas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), evite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hacer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clic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enlace o,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ya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lo ha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hecho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salga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del sitio sin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introducir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ninguna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Si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mensaje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fuera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legítimo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siempre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iniciar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sesión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través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método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habitual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comprobar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algo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mal.</a:t>
            </a:r>
          </a:p>
          <a:p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Ningún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sitio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legítimo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pedir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envíen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datos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correo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electrónico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SMS.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Hágales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saber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cómo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contacta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institución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financiera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titulares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sus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  <a:endParaRPr lang="en-US" sz="1200" dirty="0">
              <a:solidFill>
                <a:srgbClr val="282A33"/>
              </a:solidFill>
              <a:effectLst/>
              <a:latin typeface="+mj-lt"/>
              <a:ea typeface="+mj-ea"/>
              <a:cs typeface="+mj-cs"/>
              <a:sym typeface="Calibri"/>
            </a:endParaRPr>
          </a:p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Ofertas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demasiado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buenas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ser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verdad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 algo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parece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demasiado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bueno para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probablemente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lo sea. Si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alguien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ofrece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algo gratis,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significa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intentando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conseguir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algo,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probablemente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datos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Cualquier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sorteo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oferta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premio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real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tendrá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número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al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llamar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verificar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Si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oferta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tiene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número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tienen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problemas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localizar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alguien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estafa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Sitios web poco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fiables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 sitios web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ofrecen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medios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juegos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gratuitos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suelen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enlaces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engañosos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tácticas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recopilar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personal.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diferencia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ofertas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demasiado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buenas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para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ciertas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cumplan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promesa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siempre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riesgo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obtener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medios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fuentes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ilegítimas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680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teléfonos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personales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las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tabletas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ordenadores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portátiles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suelen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iniciar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sesión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automáticamente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importante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dispositivos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personales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bloqueen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automáticamente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tras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periodo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inactividad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alumnos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comparten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un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dispositivo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deben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asegurarse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navegador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guarda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inicio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sesión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cómodo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introducir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vez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también lo es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cualquier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otra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utilice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encuentre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robe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dispositivo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acceder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no 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pertenece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187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Proteger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cuentas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es algo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mantener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salvo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datos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acceso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su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personal. También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incluye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cómo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interactúa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con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Miembros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comunidad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malintencionados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-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Algunos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servicios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juegos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línea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tablones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anuncios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así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las redes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sociales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permiten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usuarios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comunicarse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sí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más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fácil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confiar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consejos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enlaces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ofrecen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miembros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la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comunidad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pero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al fin y al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cabo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siguen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siendo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extraños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conoce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sus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intenciones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No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comparta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información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personal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aunque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alguien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esté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intentando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ayudarle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compruebe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dos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veces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cualquier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enlace que le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ofrezcan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</a:t>
            </a:r>
          </a:p>
          <a:p>
            <a:pPr lvl="0"/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Las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relaciones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malsanas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las redes </a:t>
            </a:r>
            <a:r>
              <a:rPr lang="en-US" sz="1200" b="1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sociales</a:t>
            </a:r>
            <a:r>
              <a:rPr lang="en-US" sz="1200" b="1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ser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igual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peligrosas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robo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contraseñas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parte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desconocidos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. Los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estudiantes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deben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desconfiar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cualquiera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interese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por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ellos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de forma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brusca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y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halagadora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les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haga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peticiones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incómodas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o les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amenace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, o se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encuentre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en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una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crisis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repentina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que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sólo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él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1200" dirty="0" err="1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pueda</a:t>
            </a:r>
            <a:r>
              <a:rPr lang="en-US" sz="1200" dirty="0">
                <a:solidFill>
                  <a:srgbClr val="282A33"/>
                </a:solidFill>
                <a:effectLst/>
                <a:latin typeface="+mj-lt"/>
                <a:ea typeface="+mj-ea"/>
                <a:cs typeface="+mj-cs"/>
                <a:sym typeface="Calibri"/>
              </a:rPr>
              <a:t> resolver.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428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B8B8D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B8B8D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B8B8D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B8B8D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B8B8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hueOff val="-7200000"/>
            <a:satOff val="-10000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corporal uno</a:t>
            </a:r>
          </a:p>
          <a:p>
            <a:pPr lvl="1"/>
            <a:r>
              <a:t>Nivel corporal dos</a:t>
            </a:r>
          </a:p>
          <a:p>
            <a:pPr lvl="2"/>
            <a:r>
              <a:t>Nivel corporal tres</a:t>
            </a:r>
          </a:p>
          <a:p>
            <a:pPr lvl="3"/>
            <a:r>
              <a:t>Nivel corporal cuatro</a:t>
            </a:r>
          </a:p>
          <a:p>
            <a:pPr lvl="4"/>
            <a:r>
              <a:t>Nivel corporal cinco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B8B8D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282A33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282A33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Lorem Ipsum Subtitle"/>
          <p:cNvSpPr txBox="1">
            <a:spLocks noGrp="1"/>
          </p:cNvSpPr>
          <p:nvPr>
            <p:ph type="subTitle" sz="quarter" idx="1"/>
          </p:nvPr>
        </p:nvSpPr>
        <p:spPr>
          <a:xfrm>
            <a:off x="705898" y="5972969"/>
            <a:ext cx="9144001" cy="16557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>
                <a:solidFill>
                  <a:schemeClr val="accent1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rPr sz="2400" dirty="0">
                <a:solidFill>
                  <a:schemeClr val="tx1"/>
                </a:solidFill>
              </a:rPr>
              <a:t>De 13 a 18 </a:t>
            </a:r>
            <a:r>
              <a:rPr sz="2400" dirty="0" err="1">
                <a:solidFill>
                  <a:schemeClr val="tx1"/>
                </a:solidFill>
              </a:rPr>
              <a:t>años</a:t>
            </a:r>
            <a:endParaRPr sz="2400" dirty="0">
              <a:solidFill>
                <a:schemeClr val="tx1"/>
              </a:solidFill>
            </a:endParaRPr>
          </a:p>
        </p:txBody>
      </p:sp>
      <p:sp>
        <p:nvSpPr>
          <p:cNvPr id="96" name="Title 1"/>
          <p:cNvSpPr txBox="1"/>
          <p:nvPr/>
        </p:nvSpPr>
        <p:spPr>
          <a:xfrm>
            <a:off x="560172" y="3661833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Proteja</a:t>
            </a:r>
            <a:r>
              <a:rPr dirty="0">
                <a:solidFill>
                  <a:schemeClr val="tx1"/>
                </a:solidFill>
              </a:rPr>
              <a:t> sus </a:t>
            </a:r>
            <a:r>
              <a:rPr dirty="0" err="1">
                <a:solidFill>
                  <a:schemeClr val="tx1"/>
                </a:solidFill>
              </a:rPr>
              <a:t>cuentas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en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línea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97" name="coach-workplace-cybersecurity-hero.jpeg" descr="coach-workplace-cybersecurity-hero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7992"/>
            <a:ext cx="12192001" cy="47958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15374DC-80C2-A790-5438-DAAD10F9A36E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916EB974-2DBD-5EB2-8CEE-CBDC1B5C21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7E74A15-9746-8CC3-8509-2B0776853233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6429B45-4057-9E8E-ACF5-2184322B2D4A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Interactuar</a:t>
            </a:r>
            <a:r>
              <a:rPr dirty="0">
                <a:solidFill>
                  <a:schemeClr val="tx1"/>
                </a:solidFill>
              </a:rPr>
              <a:t> con </a:t>
            </a:r>
            <a:r>
              <a:rPr dirty="0" err="1">
                <a:solidFill>
                  <a:schemeClr val="tx1"/>
                </a:solidFill>
              </a:rPr>
              <a:t>los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demás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29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48316"/>
            <a:ext cx="10865708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Miembros</a:t>
            </a:r>
            <a:r>
              <a:rPr sz="3300" dirty="0"/>
              <a:t> </a:t>
            </a:r>
            <a:r>
              <a:rPr sz="3300" dirty="0" err="1"/>
              <a:t>malintencionados</a:t>
            </a:r>
            <a:r>
              <a:rPr sz="3300" dirty="0"/>
              <a:t> de la </a:t>
            </a:r>
            <a:r>
              <a:rPr sz="3300" dirty="0" err="1"/>
              <a:t>comunidad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/>
              <a:t>Banderas </a:t>
            </a:r>
            <a:r>
              <a:rPr sz="3300" dirty="0" err="1"/>
              <a:t>rojas</a:t>
            </a:r>
            <a:r>
              <a:rPr sz="3300" dirty="0"/>
              <a:t> de las redes </a:t>
            </a:r>
            <a:r>
              <a:rPr sz="3300" dirty="0" err="1"/>
              <a:t>sociales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8D33248-0927-A0F3-D0BC-D26C117A71F9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CFE8AB20-EE32-3834-F293-31B3725C39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A9E5CA5-077F-2136-0FD4-A6CA1025E8C7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A5253DC-72F3-5425-456F-1EF18E4539E3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coach-workplace-cybersecurity-spot5.jpeg" descr="coach-workplace-cybersecurity-spot5.jpeg"/>
          <p:cNvPicPr>
            <a:picLocks noChangeAspect="1"/>
          </p:cNvPicPr>
          <p:nvPr/>
        </p:nvPicPr>
        <p:blipFill>
          <a:blip r:embed="rId3"/>
          <a:srcRect t="10733" b="19697"/>
          <a:stretch>
            <a:fillRect/>
          </a:stretch>
        </p:blipFill>
        <p:spPr>
          <a:xfrm>
            <a:off x="2579" y="-7163"/>
            <a:ext cx="12187007" cy="4769072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Title 1"/>
          <p:cNvSpPr txBox="1"/>
          <p:nvPr/>
        </p:nvSpPr>
        <p:spPr>
          <a:xfrm>
            <a:off x="560172" y="3941233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Presentarse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en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línea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Recursos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36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48316"/>
            <a:ext cx="10865708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Ciberseguridad</a:t>
            </a:r>
            <a:r>
              <a:rPr sz="3300" dirty="0"/>
              <a:t> </a:t>
            </a:r>
            <a:r>
              <a:rPr sz="3300" dirty="0" err="1"/>
              <a:t>en</a:t>
            </a:r>
            <a:r>
              <a:rPr sz="3300" dirty="0"/>
              <a:t> </a:t>
            </a:r>
            <a:r>
              <a:rPr sz="3300" dirty="0" err="1"/>
              <a:t>el</a:t>
            </a:r>
            <a:r>
              <a:rPr sz="3300" dirty="0"/>
              <a:t> </a:t>
            </a:r>
            <a:r>
              <a:rPr sz="3300" dirty="0" err="1"/>
              <a:t>lugar</a:t>
            </a:r>
            <a:r>
              <a:rPr sz="3300" dirty="0"/>
              <a:t> de </a:t>
            </a:r>
            <a:r>
              <a:rPr sz="3300" dirty="0" err="1"/>
              <a:t>trabajo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Comprobación</a:t>
            </a:r>
            <a:r>
              <a:rPr sz="3300" dirty="0"/>
              <a:t> de </a:t>
            </a:r>
            <a:r>
              <a:rPr sz="3300" dirty="0" err="1"/>
              <a:t>estafas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DC1F2D2-B991-AEBA-D5F3-AD4867C5A67D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4ACB6DEE-E801-D31F-5D53-60DEDBFFAA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43D3F08-134D-0ED1-A773-CA41BF61AE47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4527120-4771-7D9A-7C55-9DD6B90A8FAD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Asegúrese</a:t>
            </a:r>
            <a:r>
              <a:rPr dirty="0">
                <a:solidFill>
                  <a:schemeClr val="tx1"/>
                </a:solidFill>
              </a:rPr>
              <a:t> de que sus </a:t>
            </a:r>
            <a:r>
              <a:rPr dirty="0" err="1">
                <a:solidFill>
                  <a:schemeClr val="tx1"/>
                </a:solidFill>
              </a:rPr>
              <a:t>cuentas</a:t>
            </a:r>
            <a:r>
              <a:rPr dirty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40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48316"/>
            <a:ext cx="10865708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Asegur</a:t>
            </a:r>
            <a:r>
              <a:rPr lang="en-US" sz="3300" dirty="0" err="1"/>
              <a:t>adas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Fácil</a:t>
            </a:r>
            <a:r>
              <a:rPr sz="3300" dirty="0"/>
              <a:t> </a:t>
            </a:r>
            <a:r>
              <a:rPr sz="3300" dirty="0" err="1"/>
              <a:t>acceso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Refleje</a:t>
            </a:r>
            <a:r>
              <a:rPr lang="en-US" sz="3300" dirty="0" err="1"/>
              <a:t>n</a:t>
            </a:r>
            <a:r>
              <a:rPr sz="3300" dirty="0"/>
              <a:t> lo </a:t>
            </a:r>
            <a:r>
              <a:rPr sz="3300" dirty="0" err="1"/>
              <a:t>mejor</a:t>
            </a:r>
            <a:r>
              <a:rPr sz="3300" dirty="0"/>
              <a:t> de </a:t>
            </a:r>
            <a:r>
              <a:rPr sz="3300" dirty="0" err="1"/>
              <a:t>usted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F38D04B-CCDF-206A-44FB-F13650B6C176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DA9C3D68-947D-A55A-39BE-D7FFFB0D10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A40031B-133C-40C3-C629-741809A2A92E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E96BDAA-1F54-4206-7487-D09B0B7F00B3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coach-workplace-cybersecurity-hero.jpeg" descr="coach-workplace-cybersecurity-hero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7992"/>
            <a:ext cx="12192001" cy="4795838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Title 1"/>
          <p:cNvSpPr txBox="1"/>
          <p:nvPr/>
        </p:nvSpPr>
        <p:spPr>
          <a:xfrm>
            <a:off x="560172" y="3941233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>
                <a:solidFill>
                  <a:schemeClr val="tx1"/>
                </a:solidFill>
              </a:rPr>
              <a:t>Gracias.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8AD1ACF-35D8-24CD-CDD6-4C7E1A0FCC83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B742FDB5-9E12-8B3D-BE9F-A38FD0B96F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956DFD2-556D-7A93-67DF-2B22DD20761C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C3135EC-982B-0FCE-EB1B-4F9B8003E1C0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>
            <a:spLocks noGrp="1"/>
          </p:cNvSpPr>
          <p:nvPr>
            <p:ph type="ctrTitle"/>
          </p:nvPr>
        </p:nvSpPr>
        <p:spPr>
          <a:xfrm>
            <a:off x="560172" y="765997"/>
            <a:ext cx="10968681" cy="1140413"/>
          </a:xfrm>
          <a:prstGeom prst="rect">
            <a:avLst/>
          </a:prstGeom>
        </p:spPr>
        <p:txBody>
          <a:bodyPr>
            <a:normAutofit/>
          </a:bodyPr>
          <a:lstStyle>
            <a:lvl1pPr defTabSz="822959">
              <a:defRPr sz="6119">
                <a:solidFill>
                  <a:schemeClr val="accent5"/>
                </a:solidFill>
              </a:defRPr>
            </a:lvl1pPr>
          </a:lstStyle>
          <a:p>
            <a:r>
              <a:rPr sz="5400" dirty="0">
                <a:solidFill>
                  <a:schemeClr val="tx1"/>
                </a:solidFill>
              </a:rPr>
              <a:t>Presentación del </a:t>
            </a:r>
            <a:r>
              <a:rPr sz="5400" dirty="0" err="1">
                <a:solidFill>
                  <a:schemeClr val="tx1"/>
                </a:solidFill>
              </a:rPr>
              <a:t>patrocinador</a:t>
            </a:r>
            <a:endParaRPr sz="5400" dirty="0">
              <a:solidFill>
                <a:schemeClr val="tx1"/>
              </a:solidFill>
            </a:endParaRPr>
          </a:p>
        </p:txBody>
      </p:sp>
      <p:sp>
        <p:nvSpPr>
          <p:cNvPr id="101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561547" y="2290630"/>
            <a:ext cx="10965931" cy="308691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50000"/>
              </a:lnSpc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dirty="0">
                <a:solidFill>
                  <a:schemeClr val="tx1"/>
                </a:solidFill>
              </a:rPr>
              <a:t>Hola, me </a:t>
            </a:r>
            <a:r>
              <a:rPr dirty="0" err="1">
                <a:solidFill>
                  <a:schemeClr val="tx1"/>
                </a:solidFill>
              </a:rPr>
              <a:t>llamo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  <a:latin typeface="Avenir Heavy"/>
                <a:ea typeface="Avenir Heavy"/>
                <a:cs typeface="Avenir Heavy"/>
                <a:sym typeface="Avenir Heavy"/>
              </a:rPr>
              <a:t>[SU NOMBRE]</a:t>
            </a:r>
            <a:r>
              <a:rPr dirty="0">
                <a:solidFill>
                  <a:schemeClr val="tx1"/>
                </a:solidFill>
              </a:rPr>
              <a:t>.</a:t>
            </a:r>
          </a:p>
          <a:p>
            <a:pPr algn="l">
              <a:lnSpc>
                <a:spcPct val="120000"/>
              </a:lnSpc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dirty="0" err="1">
                <a:solidFill>
                  <a:schemeClr val="tx1"/>
                </a:solidFill>
              </a:rPr>
              <a:t>Trabajo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como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  <a:latin typeface="Avenir Heavy"/>
                <a:ea typeface="Avenir Heavy"/>
                <a:cs typeface="Avenir Heavy"/>
                <a:sym typeface="Avenir Heavy"/>
              </a:rPr>
              <a:t>[TÍTULO DEL EMPLEO] </a:t>
            </a:r>
            <a:r>
              <a:rPr dirty="0" err="1">
                <a:solidFill>
                  <a:schemeClr val="tx1"/>
                </a:solidFill>
              </a:rPr>
              <a:t>en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  <a:latin typeface="Avenir Heavy"/>
                <a:ea typeface="Avenir Heavy"/>
                <a:cs typeface="Avenir Heavy"/>
                <a:sym typeface="Avenir Heavy"/>
              </a:rPr>
              <a:t>[INSTITUCIÓN FINANCIERA]</a:t>
            </a:r>
            <a:r>
              <a:rPr dirty="0">
                <a:solidFill>
                  <a:schemeClr val="tx1"/>
                </a:solidFill>
              </a:rPr>
              <a:t>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5C3CAEA-BD6F-9B55-3335-E8D9E732E51E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A43AE4F7-36A7-AE8E-1A29-9C004D84AB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5420797-D297-2C90-F5D5-FBB0ADEFE195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5124196-6FD8-9FC1-2DA0-EF38B6388B61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coach-workplace-cybersecurity-spot2.jpeg" descr="coach-workplace-cybersecurity-spot2.jpeg"/>
          <p:cNvPicPr>
            <a:picLocks noChangeAspect="1"/>
          </p:cNvPicPr>
          <p:nvPr/>
        </p:nvPicPr>
        <p:blipFill>
          <a:blip r:embed="rId3"/>
          <a:srcRect t="3675" b="26501"/>
          <a:stretch>
            <a:fillRect/>
          </a:stretch>
        </p:blipFill>
        <p:spPr>
          <a:xfrm>
            <a:off x="0" y="-7340"/>
            <a:ext cx="12192000" cy="4788440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Title 1"/>
          <p:cNvSpPr txBox="1"/>
          <p:nvPr/>
        </p:nvSpPr>
        <p:spPr>
          <a:xfrm>
            <a:off x="560172" y="3941233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Seguridad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en</a:t>
            </a:r>
            <a:r>
              <a:rPr dirty="0">
                <a:solidFill>
                  <a:schemeClr val="tx1"/>
                </a:solidFill>
              </a:rPr>
              <a:t> Internet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chemeClr val="tx1"/>
                </a:solidFill>
              </a:rPr>
              <a:t>Vamos a </a:t>
            </a:r>
            <a:r>
              <a:rPr dirty="0" err="1">
                <a:solidFill>
                  <a:schemeClr val="tx1"/>
                </a:solidFill>
              </a:rPr>
              <a:t>discutir</a:t>
            </a:r>
            <a:r>
              <a:rPr dirty="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07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28198"/>
            <a:ext cx="11625061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Configuración</a:t>
            </a:r>
            <a:r>
              <a:rPr sz="3300" dirty="0"/>
              <a:t> de </a:t>
            </a:r>
            <a:r>
              <a:rPr sz="3300" dirty="0" err="1"/>
              <a:t>cuentas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Contraseñas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Autentificación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Estafas</a:t>
            </a:r>
            <a:r>
              <a:rPr sz="3300" dirty="0"/>
              <a:t> </a:t>
            </a:r>
            <a:r>
              <a:rPr sz="3300" dirty="0" err="1"/>
              <a:t>comunes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Dispositivos</a:t>
            </a:r>
            <a:r>
              <a:rPr sz="3300" dirty="0"/>
              <a:t> </a:t>
            </a:r>
            <a:r>
              <a:rPr sz="3300" dirty="0" err="1"/>
              <a:t>personales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Mantenerse</a:t>
            </a:r>
            <a:r>
              <a:rPr sz="3300" dirty="0"/>
              <a:t> </a:t>
            </a:r>
            <a:r>
              <a:rPr sz="3300" dirty="0" err="1"/>
              <a:t>seguro</a:t>
            </a:r>
            <a:r>
              <a:rPr sz="3300" dirty="0"/>
              <a:t> </a:t>
            </a:r>
            <a:r>
              <a:rPr sz="3300" dirty="0" err="1"/>
              <a:t>en</a:t>
            </a:r>
            <a:r>
              <a:rPr sz="3300" dirty="0"/>
              <a:t> las redes </a:t>
            </a:r>
            <a:r>
              <a:rPr sz="3300" dirty="0" err="1"/>
              <a:t>sociales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DCC6153-118F-7746-4816-87256F5E84EE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CE56E882-09BE-73EC-0981-C18E85B94A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6DC38F2-FA05-03FA-E3A1-39F33B18B6F6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B54A936-5B06-C424-77BE-E3B89A2344AE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coach-workplace-cybersecurity-spot3.jpeg" descr="coach-workplace-cybersecurity-spot3.jpeg"/>
          <p:cNvPicPr>
            <a:picLocks noChangeAspect="1"/>
          </p:cNvPicPr>
          <p:nvPr/>
        </p:nvPicPr>
        <p:blipFill>
          <a:blip r:embed="rId3"/>
          <a:srcRect t="13759" b="16688"/>
          <a:stretch>
            <a:fillRect/>
          </a:stretch>
        </p:blipFill>
        <p:spPr>
          <a:xfrm>
            <a:off x="1" y="-1919"/>
            <a:ext cx="12191998" cy="4769838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Title 1"/>
          <p:cNvSpPr txBox="1"/>
          <p:nvPr/>
        </p:nvSpPr>
        <p:spPr>
          <a:xfrm>
            <a:off x="560172" y="3941233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Configuración</a:t>
            </a:r>
            <a:r>
              <a:rPr dirty="0">
                <a:solidFill>
                  <a:schemeClr val="tx1"/>
                </a:solidFill>
              </a:rPr>
              <a:t> de </a:t>
            </a:r>
            <a:r>
              <a:rPr dirty="0" err="1">
                <a:solidFill>
                  <a:schemeClr val="tx1"/>
                </a:solidFill>
              </a:rPr>
              <a:t>cuentas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Contraseñas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4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28198"/>
            <a:ext cx="10865708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Único</a:t>
            </a:r>
            <a:r>
              <a:rPr sz="3300" dirty="0"/>
              <a:t>, </a:t>
            </a:r>
            <a:r>
              <a:rPr sz="3300" dirty="0" err="1"/>
              <a:t>complejo</a:t>
            </a:r>
            <a:r>
              <a:rPr sz="3300" dirty="0"/>
              <a:t> y </a:t>
            </a:r>
            <a:r>
              <a:rPr sz="3300" dirty="0" err="1"/>
              <a:t>fácil</a:t>
            </a:r>
            <a:r>
              <a:rPr sz="3300" dirty="0"/>
              <a:t> de </a:t>
            </a:r>
            <a:r>
              <a:rPr sz="3300" dirty="0" err="1"/>
              <a:t>recuperar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Considere</a:t>
            </a:r>
            <a:r>
              <a:rPr sz="3300" dirty="0"/>
              <a:t> un gestor de </a:t>
            </a:r>
            <a:r>
              <a:rPr sz="3300" dirty="0" err="1"/>
              <a:t>contraseñas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/>
              <a:t>En </a:t>
            </a:r>
            <a:r>
              <a:rPr sz="3300" dirty="0" err="1"/>
              <a:t>caso</a:t>
            </a:r>
            <a:r>
              <a:rPr sz="3300" dirty="0"/>
              <a:t> de </a:t>
            </a:r>
            <a:r>
              <a:rPr sz="3300" dirty="0" err="1"/>
              <a:t>duda</a:t>
            </a:r>
            <a:r>
              <a:rPr sz="3300" dirty="0"/>
              <a:t>, </a:t>
            </a:r>
            <a:r>
              <a:rPr sz="3300" dirty="0" err="1"/>
              <a:t>anótelos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2D04C5C-8B7B-3B64-3DFB-510040A5E765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2899388D-F222-7511-B73B-11F915CD1F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CFBB7B5-3EA9-93B0-D885-3A07F23F9374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6BF1FD6-D8D5-A0B4-3FE3-EDEF3F1F184A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0968681" cy="1418848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Autentificación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8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28198"/>
            <a:ext cx="10865708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Cuestiones</a:t>
            </a:r>
            <a:r>
              <a:rPr sz="3300" dirty="0"/>
              <a:t> de </a:t>
            </a:r>
            <a:r>
              <a:rPr sz="3300" dirty="0" err="1"/>
              <a:t>seguridad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Autenticación</a:t>
            </a:r>
            <a:r>
              <a:rPr sz="3300" dirty="0"/>
              <a:t> de dos </a:t>
            </a:r>
            <a:r>
              <a:rPr sz="3300" dirty="0" err="1"/>
              <a:t>factores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Actividad</a:t>
            </a:r>
            <a:r>
              <a:rPr sz="3300" dirty="0"/>
              <a:t> </a:t>
            </a:r>
            <a:r>
              <a:rPr sz="3300" dirty="0" err="1"/>
              <a:t>sospechosa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E6057C3-71A1-2644-59C6-7B3320949B54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D6335A7E-F8C9-5923-F553-70184EBAF0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A437202-5284-220F-6DCA-4DE0065F6DD2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47B0858-2292-681B-8BC5-87F02CF8CC3E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1"/>
          <p:cNvSpPr txBox="1">
            <a:spLocks noGrp="1"/>
          </p:cNvSpPr>
          <p:nvPr>
            <p:ph type="ctrTitle"/>
          </p:nvPr>
        </p:nvSpPr>
        <p:spPr>
          <a:xfrm>
            <a:off x="560172" y="102329"/>
            <a:ext cx="11479428" cy="141884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dirty="0" err="1">
                <a:solidFill>
                  <a:schemeClr val="tx1"/>
                </a:solidFill>
              </a:rPr>
              <a:t>Cómo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evitar</a:t>
            </a:r>
            <a:r>
              <a:rPr dirty="0">
                <a:solidFill>
                  <a:schemeClr val="tx1"/>
                </a:solidFill>
              </a:rPr>
              <a:t> las </a:t>
            </a:r>
            <a:r>
              <a:rPr dirty="0" err="1">
                <a:solidFill>
                  <a:schemeClr val="tx1"/>
                </a:solidFill>
              </a:rPr>
              <a:t>estafas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más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comunes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22" name="Lorem Ipsum Subtitle"/>
          <p:cNvSpPr txBox="1">
            <a:spLocks noGrp="1"/>
          </p:cNvSpPr>
          <p:nvPr>
            <p:ph type="subTitle" idx="1"/>
          </p:nvPr>
        </p:nvSpPr>
        <p:spPr>
          <a:xfrm>
            <a:off x="663146" y="1748316"/>
            <a:ext cx="10865708" cy="4625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 err="1"/>
              <a:t>Mensajes</a:t>
            </a:r>
            <a:r>
              <a:rPr sz="3300" dirty="0"/>
              <a:t> </a:t>
            </a:r>
            <a:r>
              <a:rPr sz="3300" dirty="0" err="1"/>
              <a:t>urgentes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/>
              <a:t>"</a:t>
            </a:r>
            <a:r>
              <a:rPr sz="3300" dirty="0" err="1"/>
              <a:t>Ofertas</a:t>
            </a:r>
            <a:r>
              <a:rPr sz="3300" dirty="0"/>
              <a:t> "</a:t>
            </a:r>
            <a:r>
              <a:rPr sz="3300" dirty="0" err="1"/>
              <a:t>Demasiado</a:t>
            </a:r>
            <a:r>
              <a:rPr sz="3300" dirty="0"/>
              <a:t> </a:t>
            </a:r>
            <a:r>
              <a:rPr sz="3300" dirty="0" err="1"/>
              <a:t>buenas</a:t>
            </a:r>
            <a:r>
              <a:rPr sz="3300" dirty="0"/>
              <a:t> para ser </a:t>
            </a:r>
            <a:r>
              <a:rPr sz="3300" dirty="0" err="1"/>
              <a:t>verdad</a:t>
            </a:r>
            <a:endParaRPr sz="3300" dirty="0"/>
          </a:p>
          <a:p>
            <a:pPr marL="571500" indent="-571500" algn="l">
              <a:lnSpc>
                <a:spcPct val="100000"/>
              </a:lnSpc>
              <a:buSzPct val="100000"/>
              <a:buFont typeface="Arial"/>
              <a:buChar char="•"/>
              <a:defRPr sz="3600">
                <a:solidFill>
                  <a:schemeClr val="accent2"/>
                </a:solidFill>
                <a:latin typeface="Avenir Light"/>
                <a:ea typeface="Avenir Light"/>
                <a:cs typeface="Avenir Light"/>
                <a:sym typeface="Avenir Light"/>
              </a:defRPr>
            </a:pPr>
            <a:r>
              <a:rPr sz="3300" dirty="0"/>
              <a:t>Sitios web </a:t>
            </a:r>
            <a:r>
              <a:rPr sz="3300" dirty="0" err="1"/>
              <a:t>incompletos</a:t>
            </a:r>
            <a:endParaRPr sz="33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343718D-FC27-DE6C-B4C7-F4F79D744AB1}"/>
              </a:ext>
            </a:extLst>
          </p:cNvPr>
          <p:cNvGrpSpPr/>
          <p:nvPr/>
        </p:nvGrpSpPr>
        <p:grpSpPr>
          <a:xfrm>
            <a:off x="8934428" y="6030157"/>
            <a:ext cx="2805751" cy="369330"/>
            <a:chOff x="8934428" y="6030157"/>
            <a:chExt cx="2805751" cy="369330"/>
          </a:xfrm>
        </p:grpSpPr>
        <p:pic>
          <p:nvPicPr>
            <p:cNvPr id="3" name="Picture 2" descr="A black and white logo&#10;&#10;Description automatically generated">
              <a:extLst>
                <a:ext uri="{FF2B5EF4-FFF2-40B4-BE49-F238E27FC236}">
                  <a16:creationId xmlns:a16="http://schemas.microsoft.com/office/drawing/2014/main" id="{A900D168-7C0A-C996-51C5-3B9553BF98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5190" y="6068859"/>
              <a:ext cx="1074989" cy="291926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B16FF09-D78E-8437-497A-C9B14E0D8640}"/>
                </a:ext>
              </a:extLst>
            </p:cNvPr>
            <p:cNvSpPr txBox="1"/>
            <p:nvPr/>
          </p:nvSpPr>
          <p:spPr>
            <a:xfrm>
              <a:off x="8934428" y="6030157"/>
              <a:ext cx="1549101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Your Logo Here</a:t>
              </a: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AE18D68-3604-FAE7-9DC4-253F64CF0575}"/>
                </a:ext>
              </a:extLst>
            </p:cNvPr>
            <p:cNvCxnSpPr>
              <a:cxnSpLocks/>
            </p:cNvCxnSpPr>
            <p:nvPr/>
          </p:nvCxnSpPr>
          <p:spPr>
            <a:xfrm>
              <a:off x="10543424" y="6087519"/>
              <a:ext cx="0" cy="29192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coach-workplace-cybersecurity-spot4.jpeg" descr="coach-workplace-cybersecurity-spot4.jpeg"/>
          <p:cNvPicPr>
            <a:picLocks noChangeAspect="1"/>
          </p:cNvPicPr>
          <p:nvPr/>
        </p:nvPicPr>
        <p:blipFill>
          <a:blip r:embed="rId3"/>
          <a:srcRect t="5980" b="23996"/>
          <a:stretch>
            <a:fillRect/>
          </a:stretch>
        </p:blipFill>
        <p:spPr>
          <a:xfrm>
            <a:off x="0" y="-199"/>
            <a:ext cx="12192001" cy="4802129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Title 1"/>
          <p:cNvSpPr txBox="1"/>
          <p:nvPr/>
        </p:nvSpPr>
        <p:spPr>
          <a:xfrm>
            <a:off x="560172" y="3941233"/>
            <a:ext cx="109686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p14="http://schemas.microsoft.com/office/powerpoint/2010/main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>
              <a:lnSpc>
                <a:spcPct val="90000"/>
              </a:lnSpc>
              <a:defRPr sz="5400">
                <a:solidFill>
                  <a:schemeClr val="accent1"/>
                </a:solidFill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Dispositivos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personales</a:t>
            </a: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282A33"/>
      </a:dk1>
      <a:lt1>
        <a:srgbClr val="FFFFFF"/>
      </a:lt1>
      <a:dk2>
        <a:srgbClr val="A7A7A7"/>
      </a:dk2>
      <a:lt2>
        <a:srgbClr val="535353"/>
      </a:lt2>
      <a:accent1>
        <a:srgbClr val="02A1FF"/>
      </a:accent1>
      <a:accent2>
        <a:srgbClr val="282932"/>
      </a:accent2>
      <a:accent3>
        <a:srgbClr val="D4D5D3"/>
      </a:accent3>
      <a:accent4>
        <a:srgbClr val="FEFFFE"/>
      </a:accent4>
      <a:accent5>
        <a:srgbClr val="06A0FF"/>
      </a:accent5>
      <a:accent6>
        <a:srgbClr val="16171C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7200000"/>
            <a:satOff val="-100001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282A33"/>
      </a:dk1>
      <a:lt1>
        <a:srgbClr val="332C0B"/>
      </a:lt1>
      <a:dk2>
        <a:srgbClr val="A7A7A7"/>
      </a:dk2>
      <a:lt2>
        <a:srgbClr val="535353"/>
      </a:lt2>
      <a:accent1>
        <a:srgbClr val="02A1FF"/>
      </a:accent1>
      <a:accent2>
        <a:srgbClr val="282932"/>
      </a:accent2>
      <a:accent3>
        <a:srgbClr val="D4D5D3"/>
      </a:accent3>
      <a:accent4>
        <a:srgbClr val="FEFFFE"/>
      </a:accent4>
      <a:accent5>
        <a:srgbClr val="06A0FF"/>
      </a:accent5>
      <a:accent6>
        <a:srgbClr val="16171C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7200000"/>
            <a:satOff val="-100001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82A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1963</Words>
  <Application>Microsoft Macintosh PowerPoint</Application>
  <PresentationFormat>Widescreen</PresentationFormat>
  <Paragraphs>86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Avenir Black</vt:lpstr>
      <vt:lpstr>Avenir Heavy</vt:lpstr>
      <vt:lpstr>Calibri</vt:lpstr>
      <vt:lpstr>Calibri Light</vt:lpstr>
      <vt:lpstr>Office Theme</vt:lpstr>
      <vt:lpstr>PowerPoint Presentation</vt:lpstr>
      <vt:lpstr>Presentación del patrocinador</vt:lpstr>
      <vt:lpstr>PowerPoint Presentation</vt:lpstr>
      <vt:lpstr>Vamos a discutir...</vt:lpstr>
      <vt:lpstr>PowerPoint Presentation</vt:lpstr>
      <vt:lpstr>Contraseñas</vt:lpstr>
      <vt:lpstr>Autentificación</vt:lpstr>
      <vt:lpstr>Cómo evitar las estafas más comunes</vt:lpstr>
      <vt:lpstr>PowerPoint Presentation</vt:lpstr>
      <vt:lpstr>Interactuar con los demás</vt:lpstr>
      <vt:lpstr>PowerPoint Presentation</vt:lpstr>
      <vt:lpstr>Recursos</vt:lpstr>
      <vt:lpstr>Asegúrese de que sus cuentas...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keywords>, docId:8398B30BF5787F5090AE473108D48CE5</cp:keywords>
  <cp:lastModifiedBy>Sophia Duffin</cp:lastModifiedBy>
  <cp:revision>2</cp:revision>
  <dcterms:modified xsi:type="dcterms:W3CDTF">2025-09-11T19:50:06Z</dcterms:modified>
</cp:coreProperties>
</file>