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/>
    <p:restoredTop sz="60960"/>
  </p:normalViewPr>
  <p:slideViewPr>
    <p:cSldViewPr snapToGrid="0">
      <p:cViewPr varScale="1">
        <p:scale>
          <a:sx n="133" d="100"/>
          <a:sy n="133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Preséntese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  poco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día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típico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ofrece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productos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servicios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relevantes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patrocina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Banzai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prepararse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Considere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posibilidad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invitar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que le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haga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preguntas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rol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etc.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Haga saber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es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única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gradúen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Si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algún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ha que antes no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iba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pregúntele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cuáles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son sus planes 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alguien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está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considerando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alternativa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universitaria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aquí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alternativas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populares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podría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discutir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802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empleo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educación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futura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carrera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requiera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título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Alistarse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ejército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escuela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oficios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Realizar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labores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humanitarias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maneras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futuro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exitoso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3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Dependiendo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participación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discusión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lo largo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posible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disponga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extra.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recursos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útiles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repasar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En primer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lugar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calculadora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presupuestos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esbozar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fijos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matrícula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etc.).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continuación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variables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comida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Ajustando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números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mostrar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poco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muy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lejos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participe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aportando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valores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938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lugar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sesión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entrenador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guiará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través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distintos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inventarse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respuestas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opiniones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5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Pagar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intimidante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millones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personas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encontrado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Haga saber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probabilidades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favor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encontrar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forma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actividades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posteriores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secundaria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8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tomarse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lograrlo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resolverlo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vez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0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brevemente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tema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alguno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ellos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tiene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un plan para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sabe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va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pagarla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Hágales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saber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estar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inseguro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está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bien y que es un gran paso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llevar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planificar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Dígales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gran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oportunidad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prepararles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éxito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costar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Entender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plan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8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Esta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diapositiva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sirve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índice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introduce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específicos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orden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presentará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7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Hay miles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entre las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elegir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decenas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miles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universidades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les 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Después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respondan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pregúnteles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eligieron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podrían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no van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hágales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saber que pronto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hablará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alternativas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Dígales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tendrán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reducir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atributos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877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aquí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atributos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848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Distancia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hogar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ésta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buena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demostrar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valorarán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atributos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forma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).</a:t>
            </a: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Programas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ofrece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campo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quieren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estudiar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Carga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lectiva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dificultad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Actividades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oportunidades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cercanas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equipos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deportivos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senderismo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prácticas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etc.)</a:t>
            </a: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Prestigio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-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quedan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mejor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currículos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recordarles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cierto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profesiones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Termine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haciéndoles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saber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consideraciones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probablemente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ya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haya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mencionado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57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enormemente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cuánto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esperan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cueste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categoría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matrícula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alojamiento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manutención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varios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).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convertirlo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juego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ver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quién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adivina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Matrícula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-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matrícula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precio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.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medio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matrícula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curso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2021-2022 es de 43.775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privadas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de 28.238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fuera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públicas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de 11.631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residentes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públicas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682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colegios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comunitarios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significativamente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baratos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repartirse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matrícula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yendo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medio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completo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podrían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reducir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número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semestres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necesitan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graduarse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tomando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semestre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35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Alojamiento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y comida -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control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entre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escuelas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medios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alojamiento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manutención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son: Universidad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pública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dos años 9.330 $, Universidad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pública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cuatro años 11.950 $, Universidad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privada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cuatro años 13.620 $.</a:t>
            </a:r>
          </a:p>
          <a:p>
            <a:pPr>
              <a:spcBef>
                <a:spcPts val="682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viven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casa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mientras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van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ahorran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reducir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alojamiento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manutención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campus reduce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transporte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Explore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parece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imposible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principio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llegar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factible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ajustes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  <a:endParaRPr lang="en-US" dirty="0">
              <a:effectLst/>
              <a:latin typeface="Times"/>
            </a:endParaRPr>
          </a:p>
          <a:p>
            <a:pPr algn="just">
              <a:spcBef>
                <a:spcPts val="863"/>
              </a:spcBef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Varios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-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adicionales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podrían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encontrarse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aquí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categorías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sugerir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</a:t>
            </a: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Libros</a:t>
            </a: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Tasas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Transporte</a:t>
            </a: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Entretenimiento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23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Lavandería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3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Socializar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23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pequeños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acumulan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rápidamente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Haga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hincapié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añadirlos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presupuesto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general. 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de 500 a 1.000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Costes </a:t>
            </a: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universitarios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generales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-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20.000-60.000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0097DF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5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Haga saber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reconoce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hay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disponibles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gestionar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primera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8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Una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premio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metálico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se concede a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ayudarle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Este dinero no hay que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proceder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empresas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organizaciones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donantes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privados.</a:t>
            </a:r>
          </a:p>
          <a:p>
            <a:pPr algn="just">
              <a:spcBef>
                <a:spcPts val="600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Cada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conceden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millón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requisitos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específicos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zona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determinada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pertenecer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grupo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desfavorecido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fácil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probable es que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Sugiérales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intenten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especialmente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requieren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algo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redacción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locales también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buena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forma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aumentar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posibilidades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recibir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8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conceden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actuales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función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calificaciones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logros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deportivos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/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artísticos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económicas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Sugiérales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hablen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orientador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escolar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información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Recomiende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reparta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material para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solicitar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dispone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ella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Informe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gobierno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federal concede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concesiones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función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Solicitud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Gratuita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Federal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(FAFSA)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solicitud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compuesta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Concesiones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gobierno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concede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función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necesidades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Por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desgracia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podrían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fondos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FAFSA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siquiera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completan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solicitud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pasado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3.750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millones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fueron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reclamados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graduados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secundaria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2021. Eso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800.000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cumplían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requisitos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reclamaron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correspondía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Concesiones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FAFSA.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media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concedida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ronda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3.900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9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la FAFSA también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calcular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75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permiten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universitarios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devueltos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después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que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gradúe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y/o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deje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Adviértales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pidan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forma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responsable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carga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significativa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supere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beneficios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título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Existen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</a:t>
            </a:r>
          </a:p>
          <a:p>
            <a:pPr algn="just">
              <a:spcBef>
                <a:spcPts val="67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(1) </a:t>
            </a: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Préstamos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federales para </a:t>
            </a: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estudiantes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-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primer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considerar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gobierno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federal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permite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cierta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dinero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universitarios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postgrado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vienen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protecciones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programas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permiten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reducido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condonación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88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435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(2) </a:t>
            </a: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Préstamos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privados para </a:t>
            </a:r>
            <a:r>
              <a:rPr lang="en-US" b="1" dirty="0" err="1">
                <a:solidFill>
                  <a:srgbClr val="0097DF"/>
                </a:solidFill>
                <a:effectLst/>
                <a:latin typeface="Times"/>
              </a:rPr>
              <a:t>estudiantes</a:t>
            </a:r>
            <a:r>
              <a:rPr lang="en-US" b="1" dirty="0">
                <a:solidFill>
                  <a:srgbClr val="0097DF"/>
                </a:solidFill>
                <a:effectLst/>
                <a:latin typeface="Times"/>
              </a:rPr>
              <a:t> -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cubrir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federales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suficientes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variarán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dependiendo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tendrán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mismas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protecciones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federales.</a:t>
            </a:r>
          </a:p>
          <a:p>
            <a:pPr algn="just">
              <a:spcBef>
                <a:spcPts val="435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435"/>
              </a:spcBef>
            </a:pP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Esta es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oportunidad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hablar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concede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y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obtenerlos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forma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responsable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</a:t>
            </a: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46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Por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siempre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propio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capaces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ahorrar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cientos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miles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dólares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medio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antes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terminar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bachillerato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familiares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amigos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aportar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educación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establecer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plan 529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educativos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cumplan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requisitos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/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30"/>
              </a:spcBef>
            </a:pPr>
            <a:br>
              <a:rPr lang="en-US" dirty="0">
                <a:solidFill>
                  <a:srgbClr val="282B33"/>
                </a:solidFill>
                <a:effectLst/>
                <a:latin typeface="Times"/>
              </a:rPr>
            </a:b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390"/>
              </a:spcBef>
            </a:pP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Esta es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oportunidad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mostrarles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crear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un plan 529 u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otra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cuenta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ahorro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Haga saber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mientras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exigente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capaces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compaginar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parcial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completo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mientras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aprenden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ofrecen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programas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oportunidades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laborales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ajustarán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horario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escolar o les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proporcionarán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matrícula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reducida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estudiantes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conscientes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que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universidad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estresante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aumentará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salud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mental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deberían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asumir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manejar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1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55748" y="5982067"/>
            <a:ext cx="9144001" cy="16557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>
                <a:solidFill>
                  <a:schemeClr val="tx1"/>
                </a:solidFill>
              </a:rPr>
              <a:t>De 13 a 18 años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560172" y="3649133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>
                <a:solidFill>
                  <a:schemeClr val="tx1"/>
                </a:solidFill>
              </a:rPr>
              <a:t>Pagar la </a:t>
            </a:r>
            <a:r>
              <a:rPr lang="en-US" sz="5600" dirty="0">
                <a:solidFill>
                  <a:schemeClr val="tx1"/>
                </a:solidFill>
              </a:rPr>
              <a:t>U</a:t>
            </a:r>
            <a:r>
              <a:rPr sz="5600" dirty="0">
                <a:solidFill>
                  <a:schemeClr val="tx1"/>
                </a:solidFill>
              </a:rPr>
              <a:t>niversidad</a:t>
            </a:r>
          </a:p>
        </p:txBody>
      </p:sp>
      <p:pic>
        <p:nvPicPr>
          <p:cNvPr id="97" name="coach-cost-of-college-hero.jpeg" descr="coach-cost-of-college-her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377"/>
            <a:ext cx="12192001" cy="4794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D748DF-8AB3-4370-4705-F9777E004A0F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96619348-F9E8-E356-D017-C027FD997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424667-29A6-86C4-DC64-63CA19FB9CDC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6A697DE-3EF4-61CD-AD5A-B18898BD684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4D2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Title 1"/>
          <p:cNvSpPr txBox="1"/>
          <p:nvPr/>
        </p:nvSpPr>
        <p:spPr>
          <a:xfrm>
            <a:off x="611659" y="5410074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 err="1">
                <a:solidFill>
                  <a:schemeClr val="tx1"/>
                </a:solidFill>
              </a:rPr>
              <a:t>Trabajar</a:t>
            </a:r>
            <a:r>
              <a:rPr sz="5600" dirty="0">
                <a:solidFill>
                  <a:schemeClr val="tx1"/>
                </a:solidFill>
              </a:rPr>
              <a:t> </a:t>
            </a:r>
            <a:r>
              <a:rPr sz="5600" dirty="0" err="1">
                <a:solidFill>
                  <a:schemeClr val="tx1"/>
                </a:solidFill>
              </a:rPr>
              <a:t>mientras</a:t>
            </a:r>
            <a:r>
              <a:rPr sz="5600" dirty="0">
                <a:solidFill>
                  <a:schemeClr val="tx1"/>
                </a:solidFill>
              </a:rPr>
              <a:t> se </a:t>
            </a:r>
            <a:r>
              <a:rPr sz="5600" dirty="0" err="1">
                <a:solidFill>
                  <a:schemeClr val="tx1"/>
                </a:solidFill>
              </a:rPr>
              <a:t>aprende</a:t>
            </a:r>
            <a:endParaRPr sz="5600" dirty="0">
              <a:solidFill>
                <a:schemeClr val="tx1"/>
              </a:solidFill>
            </a:endParaRPr>
          </a:p>
        </p:txBody>
      </p:sp>
      <p:pic>
        <p:nvPicPr>
          <p:cNvPr id="138" name="coach-cost-of-college-spot3.png" descr="coach-cost-of-college-spo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263" y="340838"/>
            <a:ext cx="7813474" cy="4395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4D2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1" name="Title 1"/>
          <p:cNvSpPr txBox="1"/>
          <p:nvPr/>
        </p:nvSpPr>
        <p:spPr>
          <a:xfrm>
            <a:off x="611659" y="5410074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 err="1">
                <a:solidFill>
                  <a:schemeClr val="tx1"/>
                </a:solidFill>
              </a:rPr>
              <a:t>Alternativas</a:t>
            </a:r>
            <a:r>
              <a:rPr sz="5600" dirty="0">
                <a:solidFill>
                  <a:schemeClr val="tx1"/>
                </a:solidFill>
              </a:rPr>
              <a:t> a la </a:t>
            </a:r>
            <a:r>
              <a:rPr sz="5600" dirty="0" err="1">
                <a:solidFill>
                  <a:schemeClr val="tx1"/>
                </a:solidFill>
              </a:rPr>
              <a:t>universidad</a:t>
            </a:r>
            <a:endParaRPr sz="5600" dirty="0">
              <a:solidFill>
                <a:schemeClr val="tx1"/>
              </a:solidFill>
            </a:endParaRPr>
          </a:p>
        </p:txBody>
      </p:sp>
      <p:pic>
        <p:nvPicPr>
          <p:cNvPr id="142" name="coach-cost-of-college-spot6.png" descr="coach-cost-of-college-spot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65" y="-203410"/>
            <a:ext cx="9122470" cy="5131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Recursos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Calculadora presupuestaria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Coste del entrenador universitario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3CEC2-D7F5-2736-C1EC-61BBFA344F14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74C71229-B31C-5D75-4501-C4FB25C9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00225A-02C6-1A13-E69D-DACD0FF90209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CFAC84-DBD5-585A-3418-03BEE2E8DC4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Pagar la </a:t>
            </a:r>
            <a:r>
              <a:rPr dirty="0" err="1">
                <a:solidFill>
                  <a:schemeClr val="tx1"/>
                </a:solidFill>
              </a:rPr>
              <a:t>universidad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9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Elija una universidad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Encuentre el coste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Haga un plan para pagar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9F1583-8A3C-158B-B191-E3B9330AFE2F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1A158A0B-973A-865C-9A06-B766EFE16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0F076F-AB00-EF86-FA5E-4083DCCD02D3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E6B4C7-1AA3-B0AA-647F-3AA36F23F56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/>
        </p:nvSpPr>
        <p:spPr>
          <a:xfrm>
            <a:off x="560172" y="3992033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>
                <a:solidFill>
                  <a:schemeClr val="tx1"/>
                </a:solidFill>
              </a:rPr>
              <a:t>¡Gracias!</a:t>
            </a:r>
          </a:p>
        </p:txBody>
      </p:sp>
      <p:pic>
        <p:nvPicPr>
          <p:cNvPr id="154" name="coach-cost-of-college-hero.jpeg" descr="coach-cost-of-college-her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377"/>
            <a:ext cx="12192001" cy="47946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3D5D6E-B5B5-7F8C-831B-61915F04E19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46F8EACC-ECFB-519C-2FEE-A29CCD17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E840D-C5C8-18BD-9593-1057A5B8C23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4B978B1-75F4-2979-1389-936E19E363C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400" dirty="0" err="1">
                <a:solidFill>
                  <a:schemeClr val="tx1"/>
                </a:solidFill>
              </a:rPr>
              <a:t>Introducción</a:t>
            </a:r>
            <a:r>
              <a:rPr sz="5400" dirty="0">
                <a:solidFill>
                  <a:schemeClr val="tx1"/>
                </a:solidFill>
              </a:rPr>
              <a:t>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Hola, me llamo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Trabajo como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t>en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8ED400-5A95-BA1C-B10E-75B2D7692122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DFB21107-B7F3-E82B-C8F1-22B318D42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3F4990-BDFF-E395-3789-63C021F804E1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F0122D-57D2-8A05-83F5-A07D368D92B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4D2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4" name="Title 1"/>
          <p:cNvSpPr txBox="1"/>
          <p:nvPr/>
        </p:nvSpPr>
        <p:spPr>
          <a:xfrm>
            <a:off x="611659" y="5410074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>
                <a:solidFill>
                  <a:schemeClr val="tx1"/>
                </a:solidFill>
              </a:rPr>
              <a:t>Pagar la </a:t>
            </a:r>
            <a:r>
              <a:rPr sz="5600" dirty="0" err="1">
                <a:solidFill>
                  <a:schemeClr val="tx1"/>
                </a:solidFill>
              </a:rPr>
              <a:t>universidad</a:t>
            </a:r>
            <a:endParaRPr sz="5600" dirty="0">
              <a:solidFill>
                <a:schemeClr val="tx1"/>
              </a:solidFill>
            </a:endParaRPr>
          </a:p>
        </p:txBody>
      </p:sp>
      <p:pic>
        <p:nvPicPr>
          <p:cNvPr id="105" name="coach-cost-of-college-spot4.png" descr="coach-cost-of-college-spot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04" y="322065"/>
            <a:ext cx="7747392" cy="4357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Vamos a </a:t>
            </a:r>
            <a:r>
              <a:rPr dirty="0" err="1">
                <a:solidFill>
                  <a:schemeClr val="tx1"/>
                </a:solidFill>
              </a:rPr>
              <a:t>discutir</a:t>
            </a:r>
            <a:r>
              <a:rPr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817098"/>
            <a:ext cx="5331403" cy="462558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Encontrar universidades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Costes de la universidad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Becas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Concesiones y FAFSA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Préstamos para estudiantes</a:t>
            </a:r>
          </a:p>
        </p:txBody>
      </p:sp>
      <p:sp>
        <p:nvSpPr>
          <p:cNvPr id="109" name="Lorem Ipsum Subtitle"/>
          <p:cNvSpPr txBox="1"/>
          <p:nvPr/>
        </p:nvSpPr>
        <p:spPr>
          <a:xfrm>
            <a:off x="6115298" y="1817098"/>
            <a:ext cx="5593573" cy="4625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571500" indent="-571500">
              <a:spcBef>
                <a:spcPts val="1000"/>
              </a:spcBef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Trabajar mientras se aprende</a:t>
            </a:r>
          </a:p>
          <a:p>
            <a:pPr marL="571500" indent="-571500">
              <a:spcBef>
                <a:spcPts val="1000"/>
              </a:spcBef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Alternativas universitarias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178EE-C91C-743B-7F8B-24B197DA360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F1D8CB64-3F24-D1FC-C809-C087EE31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1C1AB3E-548B-391F-8581-3BCDA30097F3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7224E57-4F49-CCEF-D6D9-A6CAABD66A1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/>
          <p:nvPr/>
        </p:nvSpPr>
        <p:spPr>
          <a:xfrm>
            <a:off x="611659" y="4319503"/>
            <a:ext cx="10968682" cy="141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92500"/>
          </a:bodyPr>
          <a:lstStyle>
            <a:lvl1pPr algn="ctr"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Encontrar</a:t>
            </a:r>
            <a:r>
              <a:rPr dirty="0">
                <a:solidFill>
                  <a:schemeClr val="tx1"/>
                </a:solidFill>
              </a:rPr>
              <a:t> la </a:t>
            </a:r>
            <a:r>
              <a:rPr dirty="0" err="1">
                <a:solidFill>
                  <a:schemeClr val="tx1"/>
                </a:solidFill>
              </a:rPr>
              <a:t>universidad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adecuada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3" name="Lorem Ipsum Subtitle"/>
          <p:cNvSpPr txBox="1"/>
          <p:nvPr/>
        </p:nvSpPr>
        <p:spPr>
          <a:xfrm>
            <a:off x="672404" y="5657696"/>
            <a:ext cx="10847192" cy="97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>
            <a:lvl1pPr algn="ctr">
              <a:spcBef>
                <a:spcPts val="1000"/>
              </a:spcBef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¿Qué cualidades son las más importantes para usted?</a:t>
            </a:r>
          </a:p>
        </p:txBody>
      </p:sp>
      <p:sp>
        <p:nvSpPr>
          <p:cNvPr id="114" name="Rectangle"/>
          <p:cNvSpPr/>
          <p:nvPr/>
        </p:nvSpPr>
        <p:spPr>
          <a:xfrm>
            <a:off x="-9165" y="-15192"/>
            <a:ext cx="12210331" cy="4446758"/>
          </a:xfrm>
          <a:prstGeom prst="rect">
            <a:avLst/>
          </a:prstGeom>
          <a:solidFill>
            <a:srgbClr val="D4D2C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5" name="coach-cost-of-college-spot1.png" descr="coach-cost-of-college-spo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173" y="71298"/>
            <a:ext cx="6927654" cy="3896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Coste de la </a:t>
            </a:r>
            <a:r>
              <a:rPr dirty="0" err="1">
                <a:solidFill>
                  <a:schemeClr val="tx1"/>
                </a:solidFill>
              </a:rPr>
              <a:t>universidad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737273"/>
          </a:xfrm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Matrícula $11.000-$45.000 al año </a:t>
            </a:r>
          </a:p>
        </p:txBody>
      </p:sp>
      <p:sp>
        <p:nvSpPr>
          <p:cNvPr id="120" name="Lorem Ipsum Subtitle"/>
          <p:cNvSpPr txBox="1"/>
          <p:nvPr/>
        </p:nvSpPr>
        <p:spPr>
          <a:xfrm>
            <a:off x="663146" y="4112265"/>
            <a:ext cx="10762733" cy="73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71500" indent="-571500">
              <a:spcBef>
                <a:spcPts val="1000"/>
              </a:spcBef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En total, entre 20.000 y 60.000 dólares al año</a:t>
            </a:r>
          </a:p>
        </p:txBody>
      </p:sp>
      <p:sp>
        <p:nvSpPr>
          <p:cNvPr id="121" name="Lorem Ipsum Subtitle"/>
          <p:cNvSpPr txBox="1"/>
          <p:nvPr/>
        </p:nvSpPr>
        <p:spPr>
          <a:xfrm>
            <a:off x="663146" y="2579853"/>
            <a:ext cx="10762733" cy="737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71500" indent="-571500">
              <a:spcBef>
                <a:spcPts val="1000"/>
              </a:spcBef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Alojamiento y comida $9.000-$14.000 al año</a:t>
            </a:r>
          </a:p>
        </p:txBody>
      </p:sp>
      <p:sp>
        <p:nvSpPr>
          <p:cNvPr id="122" name="Lorem Ipsum Subtitle"/>
          <p:cNvSpPr txBox="1"/>
          <p:nvPr/>
        </p:nvSpPr>
        <p:spPr>
          <a:xfrm>
            <a:off x="663146" y="3336810"/>
            <a:ext cx="10762733" cy="73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571500" indent="-571500">
              <a:spcBef>
                <a:spcPts val="1000"/>
              </a:spcBef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Varios $500-$1000 al año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D22EEB-AEAB-08B3-DB09-D822188BD018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890FA6F5-0772-9F3C-AC12-1185C5FC1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0ABB37-5841-6F0C-D27D-C47D6479C5A3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3901E5-B731-2198-BA33-3D861D40FED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  <p:bldP spid="120" grpId="4" animBg="1" advAuto="0"/>
      <p:bldP spid="121" grpId="2" animBg="1" advAuto="0"/>
      <p:bldP spid="122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4D2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5" name="Title 1"/>
          <p:cNvSpPr txBox="1"/>
          <p:nvPr/>
        </p:nvSpPr>
        <p:spPr>
          <a:xfrm>
            <a:off x="611659" y="5410074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 err="1">
                <a:solidFill>
                  <a:schemeClr val="tx1"/>
                </a:solidFill>
              </a:rPr>
              <a:t>Becas</a:t>
            </a:r>
            <a:endParaRPr sz="5600" dirty="0">
              <a:solidFill>
                <a:schemeClr val="tx1"/>
              </a:solidFill>
            </a:endParaRPr>
          </a:p>
        </p:txBody>
      </p:sp>
      <p:pic>
        <p:nvPicPr>
          <p:cNvPr id="126" name="coach-cost-of-college-spot9.png" descr="coach-cost-of-college-spot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27" y="184581"/>
            <a:ext cx="7872346" cy="4428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4D2C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9" name="Title 1"/>
          <p:cNvSpPr txBox="1"/>
          <p:nvPr/>
        </p:nvSpPr>
        <p:spPr>
          <a:xfrm>
            <a:off x="611659" y="5410074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 err="1">
                <a:solidFill>
                  <a:schemeClr val="tx1"/>
                </a:solidFill>
              </a:rPr>
              <a:t>Concesiones</a:t>
            </a:r>
            <a:r>
              <a:rPr sz="5600" dirty="0">
                <a:solidFill>
                  <a:schemeClr val="tx1"/>
                </a:solidFill>
              </a:rPr>
              <a:t> y FAFSA</a:t>
            </a:r>
          </a:p>
        </p:txBody>
      </p:sp>
      <p:pic>
        <p:nvPicPr>
          <p:cNvPr id="130" name="coach-cost-of-college-spot8.png" descr="coach-cost-of-college-spot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94" y="526663"/>
            <a:ext cx="7761212" cy="4365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Préstamos</a:t>
            </a:r>
            <a:r>
              <a:rPr dirty="0">
                <a:solidFill>
                  <a:schemeClr val="tx1"/>
                </a:solidFill>
              </a:rPr>
              <a:t> para </a:t>
            </a:r>
            <a:r>
              <a:rPr dirty="0" err="1">
                <a:solidFill>
                  <a:schemeClr val="tx1"/>
                </a:solidFill>
              </a:rPr>
              <a:t>estudiantes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3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Préstamos federales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Préstamos privados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682E99-4FE4-E37B-0BAF-D31BA2928EB6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7F9BDEBF-BD6B-CA98-1198-038C310AC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9BC944-1A2F-E5F9-3451-46F083DBBD51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DADABA-132C-49CC-3B9E-F361BD6809F9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1920</Words>
  <Application>Microsoft Macintosh PowerPoint</Application>
  <PresentationFormat>Widescreen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Heavy</vt:lpstr>
      <vt:lpstr>Calibri</vt:lpstr>
      <vt:lpstr>Calibri Light</vt:lpstr>
      <vt:lpstr>Times</vt:lpstr>
      <vt:lpstr>Office Theme</vt:lpstr>
      <vt:lpstr>PowerPoint Presentation</vt:lpstr>
      <vt:lpstr>Introducción del patrocinador</vt:lpstr>
      <vt:lpstr>PowerPoint Presentation</vt:lpstr>
      <vt:lpstr>Vamos a discutir...</vt:lpstr>
      <vt:lpstr>PowerPoint Presentation</vt:lpstr>
      <vt:lpstr>Coste de la universidad</vt:lpstr>
      <vt:lpstr>PowerPoint Presentation</vt:lpstr>
      <vt:lpstr>PowerPoint Presentation</vt:lpstr>
      <vt:lpstr>Préstamos para estudiantes</vt:lpstr>
      <vt:lpstr>PowerPoint Presentation</vt:lpstr>
      <vt:lpstr>PowerPoint Presentation</vt:lpstr>
      <vt:lpstr>Recursos</vt:lpstr>
      <vt:lpstr>Pagar la universidad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docId:8F44754BCE7E23671A1D1908B7D1E3E8</cp:keywords>
  <cp:lastModifiedBy>Sarah Moffat</cp:lastModifiedBy>
  <cp:revision>2</cp:revision>
  <dcterms:modified xsi:type="dcterms:W3CDTF">2025-09-11T20:57:16Z</dcterms:modified>
</cp:coreProperties>
</file>