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4"/>
    <p:restoredTop sz="90792"/>
  </p:normalViewPr>
  <p:slideViewPr>
    <p:cSldViewPr snapToGrid="0">
      <p:cViewPr varScale="1">
        <p:scale>
          <a:sx n="151" d="100"/>
          <a:sy n="151" d="100"/>
        </p:scale>
        <p:origin x="216" y="1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Introduce yourself to the class and explain a little bit about your role. Go over your typical day, some of the things your financial institution offers (products or services relevant to the class), why you sponsor Banzai for their class, or why you think financially preparing for college is important. Consider inviting the class to ask questions about you, your role, your financial institution, etc.</a:t>
            </a:r>
          </a:p>
          <a:p>
            <a:endParaRPr lang="en-US" dirty="0"/>
          </a:p>
        </p:txBody>
      </p:sp>
    </p:spTree>
    <p:extLst>
      <p:ext uri="{BB962C8B-B14F-4D97-AF65-F5344CB8AC3E}">
        <p14:creationId xmlns:p14="http://schemas.microsoft.com/office/powerpoint/2010/main" val="195598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a:solidFill>
                  <a:srgbClr val="282B33"/>
                </a:solidFill>
                <a:effectLst/>
                <a:latin typeface="Helvetica" pitchFamily="2" charset="0"/>
              </a:rPr>
              <a:t>Let the students know that College isn’t the only</a:t>
            </a:r>
            <a:r>
              <a:rPr lang="en-US" i="0" dirty="0">
                <a:solidFill>
                  <a:srgbClr val="282B33"/>
                </a:solidFill>
                <a:effectLst/>
                <a:latin typeface="Helvetica" pitchFamily="2" charset="0"/>
              </a:rPr>
              <a:t> </a:t>
            </a:r>
            <a:r>
              <a:rPr lang="en-US" i="1" dirty="0">
                <a:solidFill>
                  <a:srgbClr val="282B33"/>
                </a:solidFill>
                <a:effectLst/>
                <a:latin typeface="Helvetica" pitchFamily="2" charset="0"/>
              </a:rPr>
              <a:t>option they have when they graduate. If any students</a:t>
            </a:r>
            <a:r>
              <a:rPr lang="en-US" i="0" dirty="0">
                <a:solidFill>
                  <a:srgbClr val="282B33"/>
                </a:solidFill>
                <a:effectLst/>
                <a:latin typeface="Helvetica" pitchFamily="2" charset="0"/>
              </a:rPr>
              <a:t> </a:t>
            </a:r>
            <a:r>
              <a:rPr lang="en-US" i="1" dirty="0">
                <a:solidFill>
                  <a:srgbClr val="282B33"/>
                </a:solidFill>
                <a:effectLst/>
                <a:latin typeface="Helvetica" pitchFamily="2" charset="0"/>
              </a:rPr>
              <a:t>brought up that they weren’t going to college before,</a:t>
            </a:r>
            <a:r>
              <a:rPr lang="en-US" i="0" dirty="0">
                <a:solidFill>
                  <a:srgbClr val="282B33"/>
                </a:solidFill>
                <a:effectLst/>
                <a:latin typeface="Helvetica" pitchFamily="2" charset="0"/>
              </a:rPr>
              <a:t> </a:t>
            </a:r>
            <a:r>
              <a:rPr lang="en-US" i="1" dirty="0">
                <a:solidFill>
                  <a:srgbClr val="282B33"/>
                </a:solidFill>
                <a:effectLst/>
                <a:latin typeface="Helvetica" pitchFamily="2" charset="0"/>
              </a:rPr>
              <a:t>ask them what their plans are, or ask the class if</a:t>
            </a:r>
            <a:r>
              <a:rPr lang="en-US" i="0" dirty="0">
                <a:solidFill>
                  <a:srgbClr val="282B33"/>
                </a:solidFill>
                <a:effectLst/>
                <a:latin typeface="Helvetica" pitchFamily="2" charset="0"/>
              </a:rPr>
              <a:t> </a:t>
            </a:r>
            <a:r>
              <a:rPr lang="en-US" i="1" dirty="0">
                <a:solidFill>
                  <a:srgbClr val="282B33"/>
                </a:solidFill>
                <a:effectLst/>
                <a:latin typeface="Helvetica" pitchFamily="2" charset="0"/>
              </a:rPr>
              <a:t>anyone is considering a college alternative. Here are</a:t>
            </a:r>
            <a:r>
              <a:rPr lang="en-US" i="0" dirty="0">
                <a:solidFill>
                  <a:srgbClr val="282B33"/>
                </a:solidFill>
                <a:effectLst/>
                <a:latin typeface="Helvetica" pitchFamily="2" charset="0"/>
              </a:rPr>
              <a:t> </a:t>
            </a:r>
            <a:r>
              <a:rPr lang="en-US" i="1" dirty="0">
                <a:solidFill>
                  <a:srgbClr val="282B33"/>
                </a:solidFill>
                <a:effectLst/>
                <a:latin typeface="Helvetica" pitchFamily="2" charset="0"/>
              </a:rPr>
              <a:t>some popular alternatives you might discuss:</a:t>
            </a:r>
            <a:endParaRPr lang="en-US" dirty="0">
              <a:solidFill>
                <a:srgbClr val="282B33"/>
              </a:solidFill>
              <a:effectLst/>
              <a:latin typeface="Helvetica" pitchFamily="2" charset="0"/>
            </a:endParaRPr>
          </a:p>
          <a:p>
            <a:endParaRPr lang="en-US" i="1" dirty="0">
              <a:solidFill>
                <a:srgbClr val="282B33"/>
              </a:solidFill>
              <a:effectLst/>
              <a:latin typeface="Helvetica" pitchFamily="2" charset="0"/>
            </a:endParaRPr>
          </a:p>
          <a:p>
            <a:r>
              <a:rPr lang="en-US" i="1" dirty="0">
                <a:solidFill>
                  <a:srgbClr val="282B33"/>
                </a:solidFill>
                <a:effectLst/>
                <a:latin typeface="Helvetica" pitchFamily="2" charset="0"/>
              </a:rPr>
              <a:t>• Working a job to save up for future education</a:t>
            </a:r>
            <a:endParaRPr lang="en-US" dirty="0">
              <a:solidFill>
                <a:srgbClr val="282B33"/>
              </a:solidFill>
              <a:effectLst/>
              <a:latin typeface="Helvetica" pitchFamily="2" charset="0"/>
            </a:endParaRPr>
          </a:p>
          <a:p>
            <a:r>
              <a:rPr lang="en-US" i="1" dirty="0">
                <a:solidFill>
                  <a:srgbClr val="282B33"/>
                </a:solidFill>
                <a:effectLst/>
                <a:latin typeface="Helvetica" pitchFamily="2" charset="0"/>
              </a:rPr>
              <a:t>• Pursue a career that doesn’t require a degree</a:t>
            </a:r>
            <a:endParaRPr lang="en-US" dirty="0">
              <a:solidFill>
                <a:srgbClr val="282B33"/>
              </a:solidFill>
              <a:effectLst/>
              <a:latin typeface="Helvetica" pitchFamily="2" charset="0"/>
            </a:endParaRPr>
          </a:p>
          <a:p>
            <a:r>
              <a:rPr lang="en-US" i="1" dirty="0">
                <a:solidFill>
                  <a:srgbClr val="282B33"/>
                </a:solidFill>
                <a:effectLst/>
                <a:latin typeface="Helvetica" pitchFamily="2" charset="0"/>
              </a:rPr>
              <a:t>• Joining the military</a:t>
            </a:r>
            <a:endParaRPr lang="en-US" dirty="0">
              <a:solidFill>
                <a:srgbClr val="282B33"/>
              </a:solidFill>
              <a:effectLst/>
              <a:latin typeface="Helvetica" pitchFamily="2" charset="0"/>
            </a:endParaRPr>
          </a:p>
          <a:p>
            <a:r>
              <a:rPr lang="en-US" i="1" dirty="0">
                <a:solidFill>
                  <a:srgbClr val="282B33"/>
                </a:solidFill>
                <a:effectLst/>
                <a:latin typeface="Helvetica" pitchFamily="2" charset="0"/>
              </a:rPr>
              <a:t>• Going to a trade school</a:t>
            </a:r>
            <a:endParaRPr lang="en-US" dirty="0">
              <a:solidFill>
                <a:srgbClr val="282B33"/>
              </a:solidFill>
              <a:effectLst/>
              <a:latin typeface="Helvetica" pitchFamily="2" charset="0"/>
            </a:endParaRPr>
          </a:p>
          <a:p>
            <a:r>
              <a:rPr lang="en-US" i="1" dirty="0">
                <a:solidFill>
                  <a:srgbClr val="282B33"/>
                </a:solidFill>
                <a:effectLst/>
                <a:latin typeface="Helvetica" pitchFamily="2" charset="0"/>
              </a:rPr>
              <a:t>• Doing humanitarian work</a:t>
            </a:r>
            <a:endParaRPr lang="en-US" dirty="0">
              <a:solidFill>
                <a:srgbClr val="282B33"/>
              </a:solidFill>
              <a:effectLst/>
              <a:latin typeface="Helvetica" pitchFamily="2" charset="0"/>
            </a:endParaRPr>
          </a:p>
          <a:p>
            <a:endParaRPr lang="en-US" i="1" dirty="0">
              <a:solidFill>
                <a:srgbClr val="282B33"/>
              </a:solidFill>
              <a:effectLst/>
              <a:latin typeface="Helvetica" pitchFamily="2" charset="0"/>
            </a:endParaRPr>
          </a:p>
          <a:p>
            <a:r>
              <a:rPr lang="en-US" i="1" dirty="0">
                <a:solidFill>
                  <a:srgbClr val="282B33"/>
                </a:solidFill>
                <a:effectLst/>
                <a:latin typeface="Helvetica" pitchFamily="2" charset="0"/>
              </a:rPr>
              <a:t>College is only one of several ways to have a successful future.</a:t>
            </a:r>
            <a:endParaRPr lang="en-US" dirty="0">
              <a:solidFill>
                <a:srgbClr val="282B33"/>
              </a:solidFill>
              <a:effectLst/>
              <a:latin typeface="Helvetica" pitchFamily="2" charset="0"/>
            </a:endParaRPr>
          </a:p>
          <a:p>
            <a:endParaRPr lang="en-US" dirty="0"/>
          </a:p>
        </p:txBody>
      </p:sp>
    </p:spTree>
    <p:extLst>
      <p:ext uri="{BB962C8B-B14F-4D97-AF65-F5344CB8AC3E}">
        <p14:creationId xmlns:p14="http://schemas.microsoft.com/office/powerpoint/2010/main" val="323876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Depending on class participation and discussion throughout the presentation, you may have extra time. These resources are helpful ways to go over paying</a:t>
            </a:r>
          </a:p>
          <a:p>
            <a:r>
              <a:rPr lang="en-US" i="0" dirty="0">
                <a:solidFill>
                  <a:srgbClr val="282B33"/>
                </a:solidFill>
                <a:effectLst/>
                <a:latin typeface="Helvetica" pitchFamily="2" charset="0"/>
              </a:rPr>
              <a:t>for college. First, you can use the Budget Calculator to outline fixed costs (like tuition, fees, etc.). Then, add variable expenses and other costs like food and entertainment. Adjusting the numbers can show how saving a little each month can go a long way. You can also ask the class to participate by providing values.</a:t>
            </a:r>
          </a:p>
          <a:p>
            <a:endParaRPr lang="en-US" i="0" dirty="0"/>
          </a:p>
          <a:p>
            <a:r>
              <a:rPr lang="en-US" i="0" dirty="0">
                <a:solidFill>
                  <a:srgbClr val="282B33"/>
                </a:solidFill>
                <a:effectLst/>
                <a:latin typeface="Helvetica" pitchFamily="2" charset="0"/>
              </a:rPr>
              <a:t>Second, the Cost of College Coach session will walk students through various costs of college. You can make up answers or ask the class for feedback.</a:t>
            </a:r>
          </a:p>
          <a:p>
            <a:endParaRPr lang="en-US" dirty="0"/>
          </a:p>
        </p:txBody>
      </p:sp>
    </p:spTree>
    <p:extLst>
      <p:ext uri="{BB962C8B-B14F-4D97-AF65-F5344CB8AC3E}">
        <p14:creationId xmlns:p14="http://schemas.microsoft.com/office/powerpoint/2010/main" val="143928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Paying for college is intimidating, but millions of people have found a way to do it. Let the students know that the odds are in their favor to find a way to</a:t>
            </a:r>
          </a:p>
          <a:p>
            <a:r>
              <a:rPr lang="en-US" i="0" dirty="0">
                <a:solidFill>
                  <a:srgbClr val="282B33"/>
                </a:solidFill>
                <a:effectLst/>
                <a:latin typeface="Helvetica" pitchFamily="2" charset="0"/>
              </a:rPr>
              <a:t>pay for college or other post high school endeavors. They can take their time. It doesn’t have to be accomplished or figured out all at once.</a:t>
            </a:r>
          </a:p>
          <a:p>
            <a:endParaRPr lang="en-US" dirty="0"/>
          </a:p>
        </p:txBody>
      </p:sp>
    </p:spTree>
    <p:extLst>
      <p:ext uri="{BB962C8B-B14F-4D97-AF65-F5344CB8AC3E}">
        <p14:creationId xmlns:p14="http://schemas.microsoft.com/office/powerpoint/2010/main" val="205965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Introduce the topic briefly. Ask the students if any of them have a plan for college, and if they know how they are going to pay for it. Let them know that being unsure is okay and that it is a big step that can take a while to plan out. Tell them college is a great opportunity to prepare them for lifelong success, but it can cost a lot of money.</a:t>
            </a:r>
          </a:p>
          <a:p>
            <a:r>
              <a:rPr lang="en-US" i="0" dirty="0">
                <a:solidFill>
                  <a:srgbClr val="282B33"/>
                </a:solidFill>
                <a:effectLst/>
                <a:latin typeface="Helvetica" pitchFamily="2" charset="0"/>
              </a:rPr>
              <a:t> </a:t>
            </a:r>
          </a:p>
          <a:p>
            <a:r>
              <a:rPr lang="en-US" i="0" dirty="0">
                <a:solidFill>
                  <a:srgbClr val="282B33"/>
                </a:solidFill>
                <a:effectLst/>
                <a:latin typeface="Helvetica" pitchFamily="2" charset="0"/>
              </a:rPr>
              <a:t>Understanding how much college will cost will help them make a plan on how to pay for it.</a:t>
            </a:r>
          </a:p>
          <a:p>
            <a:endParaRPr lang="en-US" dirty="0"/>
          </a:p>
        </p:txBody>
      </p:sp>
    </p:spTree>
    <p:extLst>
      <p:ext uri="{BB962C8B-B14F-4D97-AF65-F5344CB8AC3E}">
        <p14:creationId xmlns:p14="http://schemas.microsoft.com/office/powerpoint/2010/main" val="25962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This slide serves as a table of contents that introduces the presentation. These are the specific topics you’ll cover in the order you’ll present them in.</a:t>
            </a:r>
          </a:p>
          <a:p>
            <a:endParaRPr lang="en-US" dirty="0"/>
          </a:p>
        </p:txBody>
      </p:sp>
    </p:spTree>
    <p:extLst>
      <p:ext uri="{BB962C8B-B14F-4D97-AF65-F5344CB8AC3E}">
        <p14:creationId xmlns:p14="http://schemas.microsoft.com/office/powerpoint/2010/main" val="98135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There are thousands of colleges to choose from, and their costs vary by tens of thousands of dollars. Ask the students what colleges they are interested in. After they answer, ask them why they chose that college (some students might say they are not going to college, let them know that you will talk about alternatives to college soon). Tell them that they will</a:t>
            </a:r>
          </a:p>
          <a:p>
            <a:r>
              <a:rPr lang="en-US" i="0" dirty="0">
                <a:solidFill>
                  <a:srgbClr val="282B33"/>
                </a:solidFill>
                <a:effectLst/>
                <a:latin typeface="Helvetica" pitchFamily="2" charset="0"/>
              </a:rPr>
              <a:t>need to narrow down their choices using the attributes of a college that are most important to them.</a:t>
            </a:r>
            <a:endParaRPr lang="en-US" i="0" dirty="0">
              <a:solidFill>
                <a:srgbClr val="0098E0"/>
              </a:solidFill>
              <a:effectLst/>
              <a:latin typeface="Helvetica" pitchFamily="2" charset="0"/>
            </a:endParaRP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Here are some attributes of a college that are important to consider.</a:t>
            </a:r>
          </a:p>
          <a:p>
            <a:r>
              <a:rPr lang="en-US" i="0" dirty="0">
                <a:solidFill>
                  <a:srgbClr val="282B33"/>
                </a:solidFill>
                <a:effectLst/>
                <a:latin typeface="Helvetica" pitchFamily="2" charset="0"/>
              </a:rPr>
              <a:t>• Distance from home (this is a good one to show that students will value attributes differently).</a:t>
            </a:r>
          </a:p>
          <a:p>
            <a:r>
              <a:rPr lang="en-US" i="0" dirty="0">
                <a:solidFill>
                  <a:srgbClr val="282B33"/>
                </a:solidFill>
                <a:effectLst/>
                <a:latin typeface="Helvetica" pitchFamily="2" charset="0"/>
              </a:rPr>
              <a:t>• Programs the college provides in the field they want to study</a:t>
            </a:r>
          </a:p>
          <a:p>
            <a:r>
              <a:rPr lang="en-US" i="0" dirty="0">
                <a:solidFill>
                  <a:srgbClr val="282B33"/>
                </a:solidFill>
                <a:effectLst/>
                <a:latin typeface="Helvetica" pitchFamily="2" charset="0"/>
              </a:rPr>
              <a:t>• Course load and difficulty</a:t>
            </a:r>
          </a:p>
          <a:p>
            <a:r>
              <a:rPr lang="en-US" i="0" dirty="0">
                <a:solidFill>
                  <a:srgbClr val="282B33"/>
                </a:solidFill>
                <a:effectLst/>
                <a:latin typeface="Helvetica" pitchFamily="2" charset="0"/>
              </a:rPr>
              <a:t>• Activities and opportunities close by (such as sports teams, hiking, internships, shopping, etc.)</a:t>
            </a:r>
          </a:p>
          <a:p>
            <a:r>
              <a:rPr lang="en-US" i="0" dirty="0">
                <a:solidFill>
                  <a:srgbClr val="282B33"/>
                </a:solidFill>
                <a:effectLst/>
                <a:latin typeface="Helvetica" pitchFamily="2" charset="0"/>
              </a:rPr>
              <a:t>• Prestige - Some colleges look better on resumes than others, but it’s important to remind</a:t>
            </a:r>
          </a:p>
          <a:p>
            <a:r>
              <a:rPr lang="en-US" i="0" dirty="0">
                <a:solidFill>
                  <a:srgbClr val="282B33"/>
                </a:solidFill>
                <a:effectLst/>
                <a:latin typeface="Helvetica" pitchFamily="2" charset="0"/>
              </a:rPr>
              <a:t>them that this isn’t true for all professions.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Finish by letting them know one of the most important considerations is cost (which has probably</a:t>
            </a:r>
          </a:p>
          <a:p>
            <a:r>
              <a:rPr lang="en-US" i="0" dirty="0">
                <a:solidFill>
                  <a:srgbClr val="282B33"/>
                </a:solidFill>
                <a:effectLst/>
                <a:latin typeface="Helvetica" pitchFamily="2" charset="0"/>
              </a:rPr>
              <a:t>been brought up already.)</a:t>
            </a:r>
          </a:p>
          <a:p>
            <a:endParaRPr lang="en-US" dirty="0"/>
          </a:p>
        </p:txBody>
      </p:sp>
    </p:spTree>
    <p:extLst>
      <p:ext uri="{BB962C8B-B14F-4D97-AF65-F5344CB8AC3E}">
        <p14:creationId xmlns:p14="http://schemas.microsoft.com/office/powerpoint/2010/main" val="3185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The cost of college varies wildly. Ask the students what they expect college to cost in each category (tuition, room and board, miscellaneous). You can make it a game to see who can guess closest.</a:t>
            </a:r>
          </a:p>
          <a:p>
            <a:endParaRPr lang="en-US" i="0" dirty="0">
              <a:solidFill>
                <a:srgbClr val="0098E0"/>
              </a:solidFill>
              <a:effectLst/>
              <a:latin typeface="Helvetica" pitchFamily="2" charset="0"/>
            </a:endParaRPr>
          </a:p>
          <a:p>
            <a:r>
              <a:rPr lang="en-US" i="0" dirty="0">
                <a:solidFill>
                  <a:srgbClr val="0098E0"/>
                </a:solidFill>
                <a:effectLst/>
                <a:latin typeface="Helvetica" pitchFamily="2" charset="0"/>
              </a:rPr>
              <a:t>(1) Tuition - </a:t>
            </a:r>
            <a:r>
              <a:rPr lang="en-US" i="0" dirty="0">
                <a:solidFill>
                  <a:srgbClr val="282B33"/>
                </a:solidFill>
                <a:effectLst/>
                <a:latin typeface="Helvetica" pitchFamily="2" charset="0"/>
              </a:rPr>
              <a:t>Tuition is the price that is most set in stone. The average cost of tuition and fees for the 2021-2022 school year is $43,775 at private colleges, $28,238 for out-of-state students at public schools and $11,631 for in-state residents at public colleges.</a:t>
            </a:r>
          </a:p>
          <a:p>
            <a:r>
              <a:rPr lang="en-US" i="0" dirty="0">
                <a:solidFill>
                  <a:srgbClr val="282B33"/>
                </a:solidFill>
                <a:effectLst/>
                <a:latin typeface="Helvetica" pitchFamily="2" charset="0"/>
              </a:rPr>
              <a:t>• Community Colleges are significantly cheaper.</a:t>
            </a:r>
          </a:p>
          <a:p>
            <a:r>
              <a:rPr lang="en-US" i="0" dirty="0">
                <a:solidFill>
                  <a:srgbClr val="282B33"/>
                </a:solidFill>
                <a:effectLst/>
                <a:latin typeface="Helvetica" pitchFamily="2" charset="0"/>
              </a:rPr>
              <a:t>• Students can spread tuition out by going part time.</a:t>
            </a:r>
          </a:p>
          <a:p>
            <a:r>
              <a:rPr lang="en-US" i="0" dirty="0">
                <a:solidFill>
                  <a:srgbClr val="282B33"/>
                </a:solidFill>
                <a:effectLst/>
                <a:latin typeface="Helvetica" pitchFamily="2" charset="0"/>
              </a:rPr>
              <a:t>• Full time students might be able to reduce the number of semesters they need to graduate by taking more classes each semester.</a:t>
            </a:r>
          </a:p>
          <a:p>
            <a:endParaRPr lang="en-US" i="0" dirty="0">
              <a:solidFill>
                <a:srgbClr val="0098E0"/>
              </a:solidFill>
              <a:effectLst/>
              <a:latin typeface="Helvetica" pitchFamily="2" charset="0"/>
            </a:endParaRPr>
          </a:p>
          <a:p>
            <a:r>
              <a:rPr lang="en-US" i="0" dirty="0">
                <a:solidFill>
                  <a:srgbClr val="0098E0"/>
                </a:solidFill>
                <a:effectLst/>
                <a:latin typeface="Helvetica" pitchFamily="2" charset="0"/>
              </a:rPr>
              <a:t>(2) Room and Board - </a:t>
            </a:r>
            <a:r>
              <a:rPr lang="en-US" i="0" dirty="0">
                <a:solidFill>
                  <a:srgbClr val="282B33"/>
                </a:solidFill>
                <a:effectLst/>
                <a:latin typeface="Helvetica" pitchFamily="2" charset="0"/>
              </a:rPr>
              <a:t>Students have more control over this, but costs vary less between schools. The average annual room and board costs are: Public two year college $9,330, Public four-year college $11,950, Private four-year college $13,620.</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 Students who live at home while going to college save to reduce their room and board costs.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 Living on campus reduces the costs for transportation.</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 Explore all of the options. What seems impossible at first can become doable with a few adjustments.</a:t>
            </a:r>
          </a:p>
          <a:p>
            <a:endParaRPr lang="en-US" i="0" dirty="0">
              <a:solidFill>
                <a:srgbClr val="0098E0"/>
              </a:solidFill>
              <a:effectLst/>
              <a:latin typeface="Helvetica" pitchFamily="2" charset="0"/>
            </a:endParaRPr>
          </a:p>
          <a:p>
            <a:r>
              <a:rPr lang="en-US" i="0" dirty="0">
                <a:solidFill>
                  <a:srgbClr val="0098E0"/>
                </a:solidFill>
                <a:effectLst/>
                <a:latin typeface="Helvetica" pitchFamily="2" charset="0"/>
              </a:rPr>
              <a:t>(3) Miscellaneous - </a:t>
            </a:r>
            <a:r>
              <a:rPr lang="en-US" i="0" dirty="0">
                <a:solidFill>
                  <a:srgbClr val="282B33"/>
                </a:solidFill>
                <a:effectLst/>
                <a:latin typeface="Helvetica" pitchFamily="2" charset="0"/>
              </a:rPr>
              <a:t>Ask the students what additional costs they might come across. Here are some categories to suggest:</a:t>
            </a:r>
          </a:p>
          <a:p>
            <a:r>
              <a:rPr lang="en-US" i="0" dirty="0">
                <a:solidFill>
                  <a:srgbClr val="282B33"/>
                </a:solidFill>
                <a:effectLst/>
                <a:latin typeface="Helvetica" pitchFamily="2" charset="0"/>
              </a:rPr>
              <a:t>• Books</a:t>
            </a:r>
          </a:p>
          <a:p>
            <a:r>
              <a:rPr lang="en-US" i="0" dirty="0">
                <a:solidFill>
                  <a:srgbClr val="282B33"/>
                </a:solidFill>
                <a:effectLst/>
                <a:latin typeface="Helvetica" pitchFamily="2" charset="0"/>
              </a:rPr>
              <a:t>• Fees</a:t>
            </a:r>
          </a:p>
          <a:p>
            <a:r>
              <a:rPr lang="en-US" i="0" dirty="0">
                <a:solidFill>
                  <a:srgbClr val="282B33"/>
                </a:solidFill>
                <a:effectLst/>
                <a:latin typeface="Helvetica" pitchFamily="2" charset="0"/>
              </a:rPr>
              <a:t>• Transportation</a:t>
            </a:r>
          </a:p>
          <a:p>
            <a:r>
              <a:rPr lang="en-US" i="0" dirty="0">
                <a:solidFill>
                  <a:srgbClr val="282B33"/>
                </a:solidFill>
                <a:effectLst/>
                <a:latin typeface="Helvetica" pitchFamily="2" charset="0"/>
              </a:rPr>
              <a:t>• Entertainment</a:t>
            </a:r>
          </a:p>
          <a:p>
            <a:r>
              <a:rPr lang="en-US" i="0" dirty="0">
                <a:solidFill>
                  <a:srgbClr val="282B33"/>
                </a:solidFill>
                <a:effectLst/>
                <a:latin typeface="Helvetica" pitchFamily="2" charset="0"/>
              </a:rPr>
              <a:t>• Laundry</a:t>
            </a:r>
          </a:p>
          <a:p>
            <a:r>
              <a:rPr lang="en-US" i="0" dirty="0">
                <a:solidFill>
                  <a:srgbClr val="282B33"/>
                </a:solidFill>
                <a:effectLst/>
                <a:latin typeface="Helvetica" pitchFamily="2" charset="0"/>
              </a:rPr>
              <a:t>• Socializing</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These expenses are usually small but add up quickly. Emphasize the importance of adding them to the overall budget. Cost of Miscellaneous can be $500-$1,000 per year.</a:t>
            </a:r>
          </a:p>
          <a:p>
            <a:endParaRPr lang="en-US" i="0" dirty="0">
              <a:solidFill>
                <a:srgbClr val="0098E0"/>
              </a:solidFill>
              <a:effectLst/>
              <a:latin typeface="Helvetica" pitchFamily="2" charset="0"/>
            </a:endParaRPr>
          </a:p>
          <a:p>
            <a:r>
              <a:rPr lang="en-US" i="0" dirty="0">
                <a:solidFill>
                  <a:srgbClr val="0098E0"/>
                </a:solidFill>
                <a:effectLst/>
                <a:latin typeface="Helvetica" pitchFamily="2" charset="0"/>
              </a:rPr>
              <a:t>(4) Overall College Costs - </a:t>
            </a:r>
            <a:r>
              <a:rPr lang="en-US" i="0" dirty="0">
                <a:solidFill>
                  <a:srgbClr val="282B33"/>
                </a:solidFill>
                <a:effectLst/>
                <a:latin typeface="Helvetica" pitchFamily="2" charset="0"/>
              </a:rPr>
              <a:t>$20,000-60,000 per year</a:t>
            </a:r>
          </a:p>
          <a:p>
            <a:endParaRPr lang="en-US" dirty="0"/>
          </a:p>
        </p:txBody>
      </p:sp>
    </p:spTree>
    <p:extLst>
      <p:ext uri="{BB962C8B-B14F-4D97-AF65-F5344CB8AC3E}">
        <p14:creationId xmlns:p14="http://schemas.microsoft.com/office/powerpoint/2010/main" val="265907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Let the students know that you recognize that it’s a lot of money, but there are many options available to help manage the costs. The first option is scholarships. A scholarship is a cash award given to a student to help them pay for school. This money doesn’t need to be paid back and it can come from colleges, companies, organizations, or even private donors.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Over one-million scholarships are given out each year. Some have specific requirements like living in a certain area or being a member of an underprivileged group. The easier the scholarship, the more likely it is that many people will apply for it. Suggest they try to apply for as many as they can, especially scholarships that require some work like an essay.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Applying to local scholarships is also a good way to increase their chances of receiving one. Some colleges provide scholarships for current students based on their grades, athletic/artistic achievements, or financial need. Suggest talking to their school guidance counselor for more information on scholarships. Recommend or hand out materials for applying for your Financial Institution’s scholarships if you have one.</a:t>
            </a:r>
          </a:p>
          <a:p>
            <a:endParaRPr lang="en-US" dirty="0"/>
          </a:p>
        </p:txBody>
      </p:sp>
    </p:spTree>
    <p:extLst>
      <p:ext uri="{BB962C8B-B14F-4D97-AF65-F5344CB8AC3E}">
        <p14:creationId xmlns:p14="http://schemas.microsoft.com/office/powerpoint/2010/main" val="403621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Let the students know that the federal government provides grants to students based on need. The Free Application for Federal Student Aid (FAFSA) is an</a:t>
            </a:r>
          </a:p>
          <a:p>
            <a:r>
              <a:rPr lang="en-US" i="0" dirty="0">
                <a:solidFill>
                  <a:srgbClr val="282B33"/>
                </a:solidFill>
                <a:effectLst/>
                <a:latin typeface="Helvetica" pitchFamily="2" charset="0"/>
              </a:rPr>
              <a:t>application for financial aid made up of scholarships and grants that the government awards to students based on their needs.</a:t>
            </a:r>
          </a:p>
          <a:p>
            <a:endParaRPr lang="en-US" i="0" dirty="0"/>
          </a:p>
          <a:p>
            <a:r>
              <a:rPr lang="en-US" i="0" dirty="0">
                <a:solidFill>
                  <a:srgbClr val="282B33"/>
                </a:solidFill>
                <a:effectLst/>
                <a:latin typeface="Helvetica" pitchFamily="2" charset="0"/>
              </a:rPr>
              <a:t>Unfortunately, many students who would qualify for FAFSA funds don’t even complete the application. Last year $3.75 billion in financial aid went unclaimed by the high school graduates class of 2021. That means more than 800,000 students were eligible but didn’t claim their fair share of FAFSA grants. The average amount awarded hovers around $3,900.</a:t>
            </a:r>
          </a:p>
          <a:p>
            <a:endParaRPr lang="en-US" dirty="0"/>
          </a:p>
        </p:txBody>
      </p:sp>
    </p:spTree>
    <p:extLst>
      <p:ext uri="{BB962C8B-B14F-4D97-AF65-F5344CB8AC3E}">
        <p14:creationId xmlns:p14="http://schemas.microsoft.com/office/powerpoint/2010/main" val="347475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Tell the students that FAFSA is also used for calculating student loans. Student loans allow you to pay for a significant portion of your college expenses, but need to be paid back with interest after you graduate and/or stop going to college. Warn them to only take out what they can responsibly pay back. Student loan debt might be a significant financial burden that outweighs the benefits of getting their degree. There are two kinds of student loans: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 </a:t>
            </a:r>
            <a:r>
              <a:rPr lang="en-US" i="0" dirty="0">
                <a:solidFill>
                  <a:srgbClr val="0098E0"/>
                </a:solidFill>
                <a:effectLst/>
                <a:latin typeface="Helvetica" pitchFamily="2" charset="0"/>
              </a:rPr>
              <a:t>(1) Federal Student Loans - </a:t>
            </a:r>
            <a:r>
              <a:rPr lang="en-US" i="0" dirty="0">
                <a:solidFill>
                  <a:srgbClr val="282B33"/>
                </a:solidFill>
                <a:effectLst/>
                <a:latin typeface="Helvetica" pitchFamily="2" charset="0"/>
              </a:rPr>
              <a:t>These are the first type of student loans the students should consider. The federal government allows for a certain amount of money to be borrowed for</a:t>
            </a:r>
          </a:p>
          <a:p>
            <a:r>
              <a:rPr lang="en-US" i="0" dirty="0">
                <a:solidFill>
                  <a:srgbClr val="282B33"/>
                </a:solidFill>
                <a:effectLst/>
                <a:latin typeface="Helvetica" pitchFamily="2" charset="0"/>
              </a:rPr>
              <a:t>undergraduate postgraduate schooling. These loans come with protections and different programs that allow reduced payment and loan forgiveness.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 </a:t>
            </a:r>
            <a:r>
              <a:rPr lang="en-US" i="0" dirty="0">
                <a:solidFill>
                  <a:srgbClr val="0098E0"/>
                </a:solidFill>
                <a:effectLst/>
                <a:latin typeface="Helvetica" pitchFamily="2" charset="0"/>
              </a:rPr>
              <a:t>(2) Private Student Loans - </a:t>
            </a:r>
            <a:r>
              <a:rPr lang="en-US" i="0" dirty="0">
                <a:solidFill>
                  <a:srgbClr val="282B33"/>
                </a:solidFill>
                <a:effectLst/>
                <a:latin typeface="Helvetica" pitchFamily="2" charset="0"/>
              </a:rPr>
              <a:t>These help cover costs if federal loans and other options aren’t enough. These loans will vary depending on the financial institution you get them from and won’t have all the same protections as Federal Loans. Here is an opportunity to discuss the loans your institution provides and how to take out loans responsibly.</a:t>
            </a:r>
          </a:p>
          <a:p>
            <a:endParaRPr lang="en-US" dirty="0"/>
          </a:p>
        </p:txBody>
      </p:sp>
    </p:spTree>
    <p:extLst>
      <p:ext uri="{BB962C8B-B14F-4D97-AF65-F5344CB8AC3E}">
        <p14:creationId xmlns:p14="http://schemas.microsoft.com/office/powerpoint/2010/main" val="16139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a:solidFill>
                  <a:srgbClr val="282B33"/>
                </a:solidFill>
                <a:effectLst/>
                <a:latin typeface="Helvetica" pitchFamily="2" charset="0"/>
              </a:rPr>
              <a:t>Of course the students can always use their own</a:t>
            </a:r>
            <a:r>
              <a:rPr lang="en-US" i="0" dirty="0">
                <a:solidFill>
                  <a:srgbClr val="282B33"/>
                </a:solidFill>
                <a:effectLst/>
                <a:latin typeface="Helvetica" pitchFamily="2" charset="0"/>
              </a:rPr>
              <a:t> </a:t>
            </a:r>
            <a:r>
              <a:rPr lang="en-US" i="1" dirty="0">
                <a:solidFill>
                  <a:srgbClr val="282B33"/>
                </a:solidFill>
                <a:effectLst/>
                <a:latin typeface="Helvetica" pitchFamily="2" charset="0"/>
              </a:rPr>
              <a:t>money to pay for school. Some students are able to</a:t>
            </a:r>
            <a:r>
              <a:rPr lang="en-US" i="0" dirty="0">
                <a:solidFill>
                  <a:srgbClr val="282B33"/>
                </a:solidFill>
                <a:effectLst/>
                <a:latin typeface="Helvetica" pitchFamily="2" charset="0"/>
              </a:rPr>
              <a:t> </a:t>
            </a:r>
            <a:r>
              <a:rPr lang="en-US" i="1" dirty="0">
                <a:solidFill>
                  <a:srgbClr val="282B33"/>
                </a:solidFill>
                <a:effectLst/>
                <a:latin typeface="Helvetica" pitchFamily="2" charset="0"/>
              </a:rPr>
              <a:t>save hundreds to thousands of dollars by working</a:t>
            </a:r>
            <a:r>
              <a:rPr lang="en-US" i="0" dirty="0">
                <a:solidFill>
                  <a:srgbClr val="282B33"/>
                </a:solidFill>
                <a:effectLst/>
                <a:latin typeface="Helvetica" pitchFamily="2" charset="0"/>
              </a:rPr>
              <a:t> </a:t>
            </a:r>
            <a:r>
              <a:rPr lang="en-US" i="1" dirty="0">
                <a:solidFill>
                  <a:srgbClr val="282B33"/>
                </a:solidFill>
                <a:effectLst/>
                <a:latin typeface="Helvetica" pitchFamily="2" charset="0"/>
              </a:rPr>
              <a:t>part time jobs before finishing high school. Family</a:t>
            </a:r>
            <a:r>
              <a:rPr lang="en-US" i="0" dirty="0">
                <a:solidFill>
                  <a:srgbClr val="282B33"/>
                </a:solidFill>
                <a:effectLst/>
                <a:latin typeface="Helvetica" pitchFamily="2" charset="0"/>
              </a:rPr>
              <a:t> </a:t>
            </a:r>
            <a:r>
              <a:rPr lang="en-US" i="1" dirty="0">
                <a:solidFill>
                  <a:srgbClr val="282B33"/>
                </a:solidFill>
                <a:effectLst/>
                <a:latin typeface="Helvetica" pitchFamily="2" charset="0"/>
              </a:rPr>
              <a:t>members or friends might also provide money to go</a:t>
            </a:r>
            <a:r>
              <a:rPr lang="en-US" i="0" dirty="0">
                <a:solidFill>
                  <a:srgbClr val="282B33"/>
                </a:solidFill>
                <a:effectLst/>
                <a:latin typeface="Helvetica" pitchFamily="2" charset="0"/>
              </a:rPr>
              <a:t> </a:t>
            </a:r>
            <a:r>
              <a:rPr lang="en-US" i="1" dirty="0">
                <a:solidFill>
                  <a:srgbClr val="282B33"/>
                </a:solidFill>
                <a:effectLst/>
                <a:latin typeface="Helvetica" pitchFamily="2" charset="0"/>
              </a:rPr>
              <a:t>towards their education. A 529 plan can be set up</a:t>
            </a:r>
            <a:r>
              <a:rPr lang="en-US" i="0" dirty="0">
                <a:solidFill>
                  <a:srgbClr val="282B33"/>
                </a:solidFill>
                <a:effectLst/>
                <a:latin typeface="Helvetica" pitchFamily="2" charset="0"/>
              </a:rPr>
              <a:t> </a:t>
            </a:r>
            <a:r>
              <a:rPr lang="en-US" i="1" dirty="0">
                <a:solidFill>
                  <a:srgbClr val="282B33"/>
                </a:solidFill>
                <a:effectLst/>
                <a:latin typeface="Helvetica" pitchFamily="2" charset="0"/>
              </a:rPr>
              <a:t>for any student and used for qualifying educational</a:t>
            </a:r>
            <a:endParaRPr lang="en-US" dirty="0">
              <a:solidFill>
                <a:srgbClr val="282B33"/>
              </a:solidFill>
              <a:effectLst/>
              <a:latin typeface="Helvetica" pitchFamily="2" charset="0"/>
            </a:endParaRPr>
          </a:p>
          <a:p>
            <a:r>
              <a:rPr lang="en-US" i="1" dirty="0">
                <a:solidFill>
                  <a:srgbClr val="282B33"/>
                </a:solidFill>
                <a:effectLst/>
                <a:latin typeface="Helvetica" pitchFamily="2" charset="0"/>
              </a:rPr>
              <a:t>expenses.</a:t>
            </a:r>
          </a:p>
          <a:p>
            <a:endParaRPr lang="en-US" i="1" dirty="0">
              <a:solidFill>
                <a:srgbClr val="282B33"/>
              </a:solidFill>
              <a:effectLst/>
              <a:latin typeface="Helvetica" pitchFamily="2" charset="0"/>
            </a:endParaRPr>
          </a:p>
          <a:p>
            <a:r>
              <a:rPr lang="en-US" i="1" dirty="0">
                <a:solidFill>
                  <a:srgbClr val="282B33"/>
                </a:solidFill>
                <a:effectLst/>
                <a:latin typeface="Helvetica" pitchFamily="2" charset="0"/>
              </a:rPr>
              <a:t>Here is an opportunity to show them how to set up a 529 plan or other savings account with your</a:t>
            </a:r>
            <a:r>
              <a:rPr lang="en-US" i="0" dirty="0">
                <a:solidFill>
                  <a:srgbClr val="282B33"/>
                </a:solidFill>
                <a:effectLst/>
                <a:latin typeface="Helvetica" pitchFamily="2" charset="0"/>
              </a:rPr>
              <a:t> </a:t>
            </a:r>
            <a:r>
              <a:rPr lang="en-US" i="1" dirty="0">
                <a:solidFill>
                  <a:srgbClr val="282B33"/>
                </a:solidFill>
                <a:effectLst/>
                <a:latin typeface="Helvetica" pitchFamily="2" charset="0"/>
              </a:rPr>
              <a:t>financial institution. Let the students know that they can also work while going to school. College</a:t>
            </a:r>
            <a:r>
              <a:rPr lang="en-US" i="0" dirty="0">
                <a:solidFill>
                  <a:srgbClr val="282B33"/>
                </a:solidFill>
                <a:effectLst/>
                <a:latin typeface="Helvetica" pitchFamily="2" charset="0"/>
              </a:rPr>
              <a:t> </a:t>
            </a:r>
            <a:r>
              <a:rPr lang="en-US" i="1" dirty="0">
                <a:solidFill>
                  <a:srgbClr val="282B33"/>
                </a:solidFill>
                <a:effectLst/>
                <a:latin typeface="Helvetica" pitchFamily="2" charset="0"/>
              </a:rPr>
              <a:t>is demanding but many students are able to balance part or full time jobs while they learn. Some</a:t>
            </a:r>
            <a:r>
              <a:rPr lang="en-US" i="0" dirty="0">
                <a:solidFill>
                  <a:srgbClr val="282B33"/>
                </a:solidFill>
                <a:effectLst/>
                <a:latin typeface="Helvetica" pitchFamily="2" charset="0"/>
              </a:rPr>
              <a:t> </a:t>
            </a:r>
            <a:r>
              <a:rPr lang="en-US" i="1" dirty="0">
                <a:solidFill>
                  <a:srgbClr val="282B33"/>
                </a:solidFill>
                <a:effectLst/>
                <a:latin typeface="Helvetica" pitchFamily="2" charset="0"/>
              </a:rPr>
              <a:t>Colleges provide work-study programs or other job opportunities which will work with their school</a:t>
            </a:r>
            <a:r>
              <a:rPr lang="en-US" i="0" dirty="0">
                <a:solidFill>
                  <a:srgbClr val="282B33"/>
                </a:solidFill>
                <a:effectLst/>
                <a:latin typeface="Helvetica" pitchFamily="2" charset="0"/>
              </a:rPr>
              <a:t> </a:t>
            </a:r>
            <a:r>
              <a:rPr lang="en-US" i="1" dirty="0">
                <a:solidFill>
                  <a:srgbClr val="282B33"/>
                </a:solidFill>
                <a:effectLst/>
                <a:latin typeface="Helvetica" pitchFamily="2" charset="0"/>
              </a:rPr>
              <a:t>schedule or provide reduced tuition. Students should be aware that college is stressful, and having</a:t>
            </a:r>
            <a:r>
              <a:rPr lang="en-US" i="0" dirty="0">
                <a:solidFill>
                  <a:srgbClr val="282B33"/>
                </a:solidFill>
                <a:effectLst/>
                <a:latin typeface="Helvetica" pitchFamily="2" charset="0"/>
              </a:rPr>
              <a:t> </a:t>
            </a:r>
            <a:r>
              <a:rPr lang="en-US" i="1" dirty="0">
                <a:solidFill>
                  <a:srgbClr val="282B33"/>
                </a:solidFill>
                <a:effectLst/>
                <a:latin typeface="Helvetica" pitchFamily="2" charset="0"/>
              </a:rPr>
              <a:t>a job will add to that stress. Their mental health is important and they shouldn’t take on more than</a:t>
            </a:r>
            <a:r>
              <a:rPr lang="en-US" i="0" dirty="0">
                <a:solidFill>
                  <a:srgbClr val="282B33"/>
                </a:solidFill>
                <a:effectLst/>
                <a:latin typeface="Helvetica" pitchFamily="2" charset="0"/>
              </a:rPr>
              <a:t> </a:t>
            </a:r>
            <a:r>
              <a:rPr lang="en-US" i="1" dirty="0">
                <a:solidFill>
                  <a:srgbClr val="282B33"/>
                </a:solidFill>
                <a:effectLst/>
                <a:latin typeface="Helvetica" pitchFamily="2" charset="0"/>
              </a:rPr>
              <a:t>they can handle.</a:t>
            </a:r>
            <a:endParaRPr lang="en-US" dirty="0">
              <a:solidFill>
                <a:srgbClr val="282B33"/>
              </a:solidFill>
              <a:effectLst/>
              <a:latin typeface="Helvetica" pitchFamily="2" charset="0"/>
            </a:endParaRPr>
          </a:p>
          <a:p>
            <a:endParaRPr lang="en-US" dirty="0">
              <a:solidFill>
                <a:srgbClr val="282B33"/>
              </a:solidFill>
              <a:effectLst/>
              <a:latin typeface="Helvetica" pitchFamily="2" charset="0"/>
            </a:endParaRPr>
          </a:p>
          <a:p>
            <a:endParaRPr lang="en-US" dirty="0"/>
          </a:p>
        </p:txBody>
      </p:sp>
    </p:spTree>
    <p:extLst>
      <p:ext uri="{BB962C8B-B14F-4D97-AF65-F5344CB8AC3E}">
        <p14:creationId xmlns:p14="http://schemas.microsoft.com/office/powerpoint/2010/main" val="57678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555748" y="5956301"/>
            <a:ext cx="9144001" cy="1655762"/>
          </a:xfrm>
          <a:prstGeom prst="rect">
            <a:avLst/>
          </a:prstGeom>
        </p:spPr>
        <p:txBody>
          <a:bodyPr>
            <a:normAutofit/>
          </a:bodyPr>
          <a:lstStyle>
            <a:lvl1pPr algn="l">
              <a:defRPr sz="3600">
                <a:solidFill>
                  <a:schemeClr val="accent1"/>
                </a:solidFill>
                <a:latin typeface="Avenir Light"/>
                <a:ea typeface="Avenir Light"/>
                <a:cs typeface="Avenir Light"/>
                <a:sym typeface="Avenir Light"/>
              </a:defRPr>
            </a:lvl1pPr>
          </a:lstStyle>
          <a:p>
            <a:r>
              <a:rPr sz="2400" dirty="0">
                <a:solidFill>
                  <a:schemeClr val="tx1"/>
                </a:solidFill>
              </a:rPr>
              <a:t>Ages 13-18</a:t>
            </a:r>
          </a:p>
        </p:txBody>
      </p:sp>
      <p:sp>
        <p:nvSpPr>
          <p:cNvPr id="96" name="Title 1"/>
          <p:cNvSpPr txBox="1"/>
          <p:nvPr/>
        </p:nvSpPr>
        <p:spPr>
          <a:xfrm>
            <a:off x="560172" y="3649133"/>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600" dirty="0">
                <a:solidFill>
                  <a:schemeClr val="tx1"/>
                </a:solidFill>
              </a:rPr>
              <a:t>Paying for College</a:t>
            </a:r>
          </a:p>
        </p:txBody>
      </p:sp>
      <p:pic>
        <p:nvPicPr>
          <p:cNvPr id="97" name="coach-cost-of-college-hero.jpeg" descr="coach-cost-of-college-hero.jpeg"/>
          <p:cNvPicPr>
            <a:picLocks noChangeAspect="1"/>
          </p:cNvPicPr>
          <p:nvPr/>
        </p:nvPicPr>
        <p:blipFill>
          <a:blip r:embed="rId2"/>
          <a:stretch>
            <a:fillRect/>
          </a:stretch>
        </p:blipFill>
        <p:spPr>
          <a:xfrm>
            <a:off x="-1" y="-17377"/>
            <a:ext cx="12192001" cy="4794608"/>
          </a:xfrm>
          <a:prstGeom prst="rect">
            <a:avLst/>
          </a:prstGeom>
          <a:ln w="12700">
            <a:miter lim="400000"/>
          </a:ln>
        </p:spPr>
      </p:pic>
      <p:grpSp>
        <p:nvGrpSpPr>
          <p:cNvPr id="2" name="Group 1">
            <a:extLst>
              <a:ext uri="{FF2B5EF4-FFF2-40B4-BE49-F238E27FC236}">
                <a16:creationId xmlns:a16="http://schemas.microsoft.com/office/drawing/2014/main" id="{AE6BE592-E898-CAAF-E90A-4D0059C44C80}"/>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5136DA4B-C1EC-FA76-3D3F-9E2BCCD60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842C004E-5F48-0348-0905-798EF1D71B3B}"/>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33114261-9DA9-0CF6-7947-E26DDC6F846F}"/>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36" name="Rectangle"/>
          <p:cNvSpPr/>
          <p:nvPr/>
        </p:nvSpPr>
        <p:spPr>
          <a:xfrm>
            <a:off x="-11271" y="2172"/>
            <a:ext cx="12214542" cy="5072413"/>
          </a:xfrm>
          <a:prstGeom prst="rect">
            <a:avLst/>
          </a:prstGeom>
          <a:solidFill>
            <a:srgbClr val="D4D2CD"/>
          </a:solidFill>
          <a:ln w="12700">
            <a:miter lim="400000"/>
          </a:ln>
        </p:spPr>
        <p:txBody>
          <a:bodyPr lIns="45719" rIns="45719" anchor="ctr"/>
          <a:lstStyle/>
          <a:p>
            <a:endParaRPr/>
          </a:p>
        </p:txBody>
      </p:sp>
      <p:sp>
        <p:nvSpPr>
          <p:cNvPr id="137" name="Title 1"/>
          <p:cNvSpPr txBox="1"/>
          <p:nvPr/>
        </p:nvSpPr>
        <p:spPr>
          <a:xfrm>
            <a:off x="611659" y="5410074"/>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r>
              <a:rPr sz="5600" dirty="0">
                <a:solidFill>
                  <a:schemeClr val="tx1"/>
                </a:solidFill>
              </a:rPr>
              <a:t>Working While Learning</a:t>
            </a:r>
          </a:p>
        </p:txBody>
      </p:sp>
      <p:pic>
        <p:nvPicPr>
          <p:cNvPr id="138" name="coach-cost-of-college-spot3.png" descr="coach-cost-of-college-spot3.png"/>
          <p:cNvPicPr>
            <a:picLocks noChangeAspect="1"/>
          </p:cNvPicPr>
          <p:nvPr/>
        </p:nvPicPr>
        <p:blipFill>
          <a:blip r:embed="rId3"/>
          <a:stretch>
            <a:fillRect/>
          </a:stretch>
        </p:blipFill>
        <p:spPr>
          <a:xfrm>
            <a:off x="2189263" y="340838"/>
            <a:ext cx="7813474" cy="439508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40" name="Rectangle"/>
          <p:cNvSpPr/>
          <p:nvPr/>
        </p:nvSpPr>
        <p:spPr>
          <a:xfrm>
            <a:off x="-11271" y="2172"/>
            <a:ext cx="12214542" cy="5072413"/>
          </a:xfrm>
          <a:prstGeom prst="rect">
            <a:avLst/>
          </a:prstGeom>
          <a:solidFill>
            <a:srgbClr val="D4D2CD"/>
          </a:solidFill>
          <a:ln w="12700">
            <a:miter lim="400000"/>
          </a:ln>
        </p:spPr>
        <p:txBody>
          <a:bodyPr lIns="45719" rIns="45719" anchor="ctr"/>
          <a:lstStyle/>
          <a:p>
            <a:endParaRPr/>
          </a:p>
        </p:txBody>
      </p:sp>
      <p:sp>
        <p:nvSpPr>
          <p:cNvPr id="141" name="Title 1"/>
          <p:cNvSpPr txBox="1"/>
          <p:nvPr/>
        </p:nvSpPr>
        <p:spPr>
          <a:xfrm>
            <a:off x="611659" y="5410074"/>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r>
              <a:rPr sz="5600" dirty="0">
                <a:solidFill>
                  <a:schemeClr val="tx1"/>
                </a:solidFill>
              </a:rPr>
              <a:t>Alternatives to College</a:t>
            </a:r>
          </a:p>
        </p:txBody>
      </p:sp>
      <p:pic>
        <p:nvPicPr>
          <p:cNvPr id="142" name="coach-cost-of-college-spot6.png" descr="coach-cost-of-college-spot6.png"/>
          <p:cNvPicPr>
            <a:picLocks noChangeAspect="1"/>
          </p:cNvPicPr>
          <p:nvPr/>
        </p:nvPicPr>
        <p:blipFill>
          <a:blip r:embed="rId3"/>
          <a:stretch>
            <a:fillRect/>
          </a:stretch>
        </p:blipFill>
        <p:spPr>
          <a:xfrm>
            <a:off x="1534765" y="-203410"/>
            <a:ext cx="9122470" cy="513139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Resources</a:t>
            </a:r>
          </a:p>
        </p:txBody>
      </p:sp>
      <p:sp>
        <p:nvSpPr>
          <p:cNvPr id="145" name="Lorem Ipsum Subtitle"/>
          <p:cNvSpPr txBox="1">
            <a:spLocks noGrp="1"/>
          </p:cNvSpPr>
          <p:nvPr>
            <p:ph type="subTitle" idx="1"/>
          </p:nvPr>
        </p:nvSpPr>
        <p:spPr>
          <a:xfrm>
            <a:off x="663146" y="18170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Budget Calculator</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Cost of College Coach</a:t>
            </a:r>
          </a:p>
        </p:txBody>
      </p:sp>
      <p:grpSp>
        <p:nvGrpSpPr>
          <p:cNvPr id="2" name="Group 1">
            <a:extLst>
              <a:ext uri="{FF2B5EF4-FFF2-40B4-BE49-F238E27FC236}">
                <a16:creationId xmlns:a16="http://schemas.microsoft.com/office/drawing/2014/main" id="{FBA39648-6E1A-DE36-61BD-5A3B413931B1}"/>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CB8D834F-9F56-46E8-21F8-62FB88D25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681438A7-F926-6459-E57D-263F3D776F66}"/>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B23FB4C5-0282-1976-5221-F5B1D7B21850}"/>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Paying for College</a:t>
            </a:r>
          </a:p>
        </p:txBody>
      </p:sp>
      <p:sp>
        <p:nvSpPr>
          <p:cNvPr id="149" name="Lorem Ipsum Subtitle"/>
          <p:cNvSpPr txBox="1">
            <a:spLocks noGrp="1"/>
          </p:cNvSpPr>
          <p:nvPr>
            <p:ph type="subTitle" idx="1"/>
          </p:nvPr>
        </p:nvSpPr>
        <p:spPr>
          <a:xfrm>
            <a:off x="663146" y="18170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Choose a College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Find the Cost</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Make a Plan to Pay</a:t>
            </a:r>
          </a:p>
        </p:txBody>
      </p:sp>
      <p:grpSp>
        <p:nvGrpSpPr>
          <p:cNvPr id="2" name="Group 1">
            <a:extLst>
              <a:ext uri="{FF2B5EF4-FFF2-40B4-BE49-F238E27FC236}">
                <a16:creationId xmlns:a16="http://schemas.microsoft.com/office/drawing/2014/main" id="{C5A8B9AE-1F48-7ECC-F7B4-F2E0FDFE1A92}"/>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DD605602-7FB7-514F-2047-D6F9977E4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AF1DB7C2-156D-60D2-96B0-DBDA6B0F7B45}"/>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A53F32BC-633D-3814-4A34-2A5538480B98}"/>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p:nvPr/>
        </p:nvSpPr>
        <p:spPr>
          <a:xfrm>
            <a:off x="560172" y="3992033"/>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600" dirty="0">
                <a:solidFill>
                  <a:schemeClr val="tx1"/>
                </a:solidFill>
              </a:rPr>
              <a:t>Thank you!</a:t>
            </a:r>
          </a:p>
        </p:txBody>
      </p:sp>
      <p:pic>
        <p:nvPicPr>
          <p:cNvPr id="154" name="coach-cost-of-college-hero.jpeg" descr="coach-cost-of-college-hero.jpeg"/>
          <p:cNvPicPr>
            <a:picLocks noChangeAspect="1"/>
          </p:cNvPicPr>
          <p:nvPr/>
        </p:nvPicPr>
        <p:blipFill>
          <a:blip r:embed="rId2"/>
          <a:stretch>
            <a:fillRect/>
          </a:stretch>
        </p:blipFill>
        <p:spPr>
          <a:xfrm>
            <a:off x="-1" y="-17377"/>
            <a:ext cx="12192001" cy="4794608"/>
          </a:xfrm>
          <a:prstGeom prst="rect">
            <a:avLst/>
          </a:prstGeom>
          <a:ln w="12700">
            <a:miter lim="400000"/>
          </a:ln>
        </p:spPr>
      </p:pic>
      <p:grpSp>
        <p:nvGrpSpPr>
          <p:cNvPr id="2" name="Group 1">
            <a:extLst>
              <a:ext uri="{FF2B5EF4-FFF2-40B4-BE49-F238E27FC236}">
                <a16:creationId xmlns:a16="http://schemas.microsoft.com/office/drawing/2014/main" id="{A0E2D31D-07E8-FE87-4A0C-3AC9F8673E2C}"/>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DE76A84C-0EC8-884D-A962-DABA06F1F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5CC2976C-9595-F40B-2BA9-581CE6297A75}"/>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8E246F10-6BA6-678D-CA42-6F09216DFC00}"/>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normAutofit/>
          </a:bodyPr>
          <a:lstStyle>
            <a:lvl1pPr algn="l" defTabSz="822959">
              <a:defRPr sz="6119">
                <a:solidFill>
                  <a:schemeClr val="accent5"/>
                </a:solidFill>
                <a:latin typeface="Avenir Black"/>
                <a:ea typeface="Avenir Black"/>
                <a:cs typeface="Avenir Black"/>
                <a:sym typeface="Avenir Black"/>
              </a:defRPr>
            </a:lvl1pPr>
          </a:lstStyle>
          <a:p>
            <a:r>
              <a:rPr sz="5600" dirty="0">
                <a:solidFill>
                  <a:schemeClr val="tx1"/>
                </a:solidFill>
              </a:rPr>
              <a:t>Sponsor Intro</a:t>
            </a:r>
          </a:p>
        </p:txBody>
      </p:sp>
      <p:sp>
        <p:nvSpPr>
          <p:cNvPr id="101" name="Lorem Ipsum Subtitle"/>
          <p:cNvSpPr txBox="1">
            <a:spLocks noGrp="1"/>
          </p:cNvSpPr>
          <p:nvPr>
            <p:ph type="subTitle" idx="1"/>
          </p:nvPr>
        </p:nvSpPr>
        <p:spPr>
          <a:xfrm>
            <a:off x="561547" y="2290630"/>
            <a:ext cx="109659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t>Hi, my name is </a:t>
            </a:r>
            <a:r>
              <a:rPr>
                <a:latin typeface="Avenir Heavy"/>
                <a:ea typeface="Avenir Heavy"/>
                <a:cs typeface="Avenir Heavy"/>
                <a:sym typeface="Avenir Heavy"/>
              </a:rPr>
              <a:t>[YOUR NAME]</a:t>
            </a:r>
            <a:r>
              <a:t>.</a:t>
            </a:r>
          </a:p>
          <a:p>
            <a:pPr algn="l">
              <a:lnSpc>
                <a:spcPct val="120000"/>
              </a:lnSpc>
              <a:defRPr sz="3600">
                <a:solidFill>
                  <a:schemeClr val="accent2"/>
                </a:solidFill>
                <a:latin typeface="Avenir Light"/>
                <a:ea typeface="Avenir Light"/>
                <a:cs typeface="Avenir Light"/>
                <a:sym typeface="Avenir Light"/>
              </a:defRPr>
            </a:pPr>
            <a:r>
              <a:t>I work as </a:t>
            </a:r>
            <a:r>
              <a:rPr>
                <a:latin typeface="Avenir Heavy"/>
                <a:ea typeface="Avenir Heavy"/>
                <a:cs typeface="Avenir Heavy"/>
                <a:sym typeface="Avenir Heavy"/>
              </a:rPr>
              <a:t>[JOB TITLE]</a:t>
            </a:r>
            <a:r>
              <a:t> at </a:t>
            </a:r>
            <a:r>
              <a:rPr>
                <a:latin typeface="Avenir Heavy"/>
                <a:ea typeface="Avenir Heavy"/>
                <a:cs typeface="Avenir Heavy"/>
                <a:sym typeface="Avenir Heavy"/>
              </a:rPr>
              <a:t>[FINANCIAL INSTITUTION]</a:t>
            </a:r>
            <a:r>
              <a:t>.</a:t>
            </a:r>
          </a:p>
        </p:txBody>
      </p:sp>
      <p:grpSp>
        <p:nvGrpSpPr>
          <p:cNvPr id="2" name="Group 1">
            <a:extLst>
              <a:ext uri="{FF2B5EF4-FFF2-40B4-BE49-F238E27FC236}">
                <a16:creationId xmlns:a16="http://schemas.microsoft.com/office/drawing/2014/main" id="{4713EC4C-7377-3969-B260-05AA0615D8BA}"/>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8187E033-38FF-34D3-B707-244D2570A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2208E54E-83B3-CA2A-2E1E-9338B2D86CB3}"/>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B7E0A768-C724-726C-9F2E-DB4C4E5D7D24}"/>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D4D2CD"/>
          </a:solidFill>
          <a:ln w="12700">
            <a:miter lim="400000"/>
          </a:ln>
        </p:spPr>
        <p:txBody>
          <a:bodyPr lIns="45719" rIns="45719" anchor="ctr"/>
          <a:lstStyle/>
          <a:p>
            <a:endParaRPr/>
          </a:p>
        </p:txBody>
      </p:sp>
      <p:sp>
        <p:nvSpPr>
          <p:cNvPr id="104" name="Title 1"/>
          <p:cNvSpPr txBox="1"/>
          <p:nvPr/>
        </p:nvSpPr>
        <p:spPr>
          <a:xfrm>
            <a:off x="611659" y="5410074"/>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r>
              <a:rPr sz="5600" dirty="0">
                <a:solidFill>
                  <a:schemeClr val="tx1"/>
                </a:solidFill>
              </a:rPr>
              <a:t>Paying for College</a:t>
            </a:r>
          </a:p>
        </p:txBody>
      </p:sp>
      <p:pic>
        <p:nvPicPr>
          <p:cNvPr id="105" name="coach-cost-of-college-spot4.png" descr="coach-cost-of-college-spot4.png"/>
          <p:cNvPicPr>
            <a:picLocks noChangeAspect="1"/>
          </p:cNvPicPr>
          <p:nvPr/>
        </p:nvPicPr>
        <p:blipFill>
          <a:blip r:embed="rId3"/>
          <a:stretch>
            <a:fillRect/>
          </a:stretch>
        </p:blipFill>
        <p:spPr>
          <a:xfrm>
            <a:off x="2222304" y="322065"/>
            <a:ext cx="7747392" cy="435790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We’re going to discuss…</a:t>
            </a:r>
          </a:p>
        </p:txBody>
      </p:sp>
      <p:sp>
        <p:nvSpPr>
          <p:cNvPr id="108" name="Lorem Ipsum Subtitle"/>
          <p:cNvSpPr txBox="1">
            <a:spLocks noGrp="1"/>
          </p:cNvSpPr>
          <p:nvPr>
            <p:ph type="subTitle" sz="half" idx="1"/>
          </p:nvPr>
        </p:nvSpPr>
        <p:spPr>
          <a:xfrm>
            <a:off x="663146" y="1817098"/>
            <a:ext cx="533140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Finding Colleges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Costs of College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Scholarships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Grants and FAFSA</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Student Loans</a:t>
            </a:r>
          </a:p>
        </p:txBody>
      </p:sp>
      <p:sp>
        <p:nvSpPr>
          <p:cNvPr id="109" name="Lorem Ipsum Subtitle"/>
          <p:cNvSpPr txBox="1"/>
          <p:nvPr/>
        </p:nvSpPr>
        <p:spPr>
          <a:xfrm>
            <a:off x="6115298" y="1817098"/>
            <a:ext cx="5593573" cy="4625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571500" indent="-571500">
              <a:spcBef>
                <a:spcPts val="1000"/>
              </a:spcBef>
              <a:buSzPct val="100000"/>
              <a:buFont typeface="Arial"/>
              <a:buChar char="•"/>
              <a:defRPr sz="3600">
                <a:solidFill>
                  <a:schemeClr val="accent2"/>
                </a:solidFill>
                <a:latin typeface="Avenir Light"/>
                <a:ea typeface="Avenir Light"/>
                <a:cs typeface="Avenir Light"/>
                <a:sym typeface="Avenir Light"/>
              </a:defRPr>
            </a:pPr>
            <a:r>
              <a:t>Working While Learning</a:t>
            </a:r>
          </a:p>
          <a:p>
            <a:pPr marL="571500" indent="-571500">
              <a:spcBef>
                <a:spcPts val="1000"/>
              </a:spcBef>
              <a:buSzPct val="100000"/>
              <a:buFont typeface="Arial"/>
              <a:buChar char="•"/>
              <a:defRPr sz="3600">
                <a:solidFill>
                  <a:schemeClr val="accent2"/>
                </a:solidFill>
                <a:latin typeface="Avenir Light"/>
                <a:ea typeface="Avenir Light"/>
                <a:cs typeface="Avenir Light"/>
                <a:sym typeface="Avenir Light"/>
              </a:defRPr>
            </a:pPr>
            <a:r>
              <a:t>College Alternatives</a:t>
            </a:r>
          </a:p>
        </p:txBody>
      </p:sp>
      <p:grpSp>
        <p:nvGrpSpPr>
          <p:cNvPr id="2" name="Group 1">
            <a:extLst>
              <a:ext uri="{FF2B5EF4-FFF2-40B4-BE49-F238E27FC236}">
                <a16:creationId xmlns:a16="http://schemas.microsoft.com/office/drawing/2014/main" id="{E1A02D16-02B1-666C-4AC6-F7D93E773EC9}"/>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798DFBAE-8510-A9E5-C3C9-DFE81C0BD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3DF3281A-0EBE-6671-981A-A2A085C86DC2}"/>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73693342-3D35-CE3D-1F1E-36B7F7ABEF08}"/>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p:nvPr/>
        </p:nvSpPr>
        <p:spPr>
          <a:xfrm>
            <a:off x="611659" y="4319503"/>
            <a:ext cx="10968682" cy="1418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1"/>
                </a:solidFill>
                <a:latin typeface="Avenir Black"/>
                <a:ea typeface="Avenir Black"/>
                <a:cs typeface="Avenir Black"/>
                <a:sym typeface="Avenir Black"/>
              </a:defRPr>
            </a:lvl1pPr>
          </a:lstStyle>
          <a:p>
            <a:r>
              <a:rPr dirty="0">
                <a:solidFill>
                  <a:schemeClr val="tx1"/>
                </a:solidFill>
              </a:rPr>
              <a:t>Finding the Right College</a:t>
            </a:r>
          </a:p>
        </p:txBody>
      </p:sp>
      <p:sp>
        <p:nvSpPr>
          <p:cNvPr id="113" name="Lorem Ipsum Subtitle"/>
          <p:cNvSpPr txBox="1"/>
          <p:nvPr/>
        </p:nvSpPr>
        <p:spPr>
          <a:xfrm>
            <a:off x="672404" y="5657696"/>
            <a:ext cx="10847192" cy="976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1000"/>
              </a:spcBef>
              <a:defRPr sz="3600">
                <a:solidFill>
                  <a:schemeClr val="accent2"/>
                </a:solidFill>
                <a:latin typeface="Avenir Light"/>
                <a:ea typeface="Avenir Light"/>
                <a:cs typeface="Avenir Light"/>
                <a:sym typeface="Avenir Light"/>
              </a:defRPr>
            </a:lvl1pPr>
          </a:lstStyle>
          <a:p>
            <a:r>
              <a:t>What qualities are most important to you?</a:t>
            </a:r>
          </a:p>
        </p:txBody>
      </p:sp>
      <p:sp>
        <p:nvSpPr>
          <p:cNvPr id="114" name="Rectangle"/>
          <p:cNvSpPr/>
          <p:nvPr/>
        </p:nvSpPr>
        <p:spPr>
          <a:xfrm>
            <a:off x="-9165" y="-15192"/>
            <a:ext cx="12210331" cy="4446758"/>
          </a:xfrm>
          <a:prstGeom prst="rect">
            <a:avLst/>
          </a:prstGeom>
          <a:solidFill>
            <a:srgbClr val="D4D2CC"/>
          </a:solidFill>
          <a:ln w="12700">
            <a:miter lim="400000"/>
          </a:ln>
        </p:spPr>
        <p:txBody>
          <a:bodyPr lIns="45719" rIns="45719" anchor="ctr"/>
          <a:lstStyle/>
          <a:p>
            <a:endParaRPr/>
          </a:p>
        </p:txBody>
      </p:sp>
      <p:pic>
        <p:nvPicPr>
          <p:cNvPr id="115" name="coach-cost-of-college-spot1.png" descr="coach-cost-of-college-spot1.png"/>
          <p:cNvPicPr>
            <a:picLocks noChangeAspect="1"/>
          </p:cNvPicPr>
          <p:nvPr/>
        </p:nvPicPr>
        <p:blipFill>
          <a:blip r:embed="rId3"/>
          <a:stretch>
            <a:fillRect/>
          </a:stretch>
        </p:blipFill>
        <p:spPr>
          <a:xfrm>
            <a:off x="2632173" y="71298"/>
            <a:ext cx="6927654" cy="389680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Cost of College</a:t>
            </a:r>
          </a:p>
        </p:txBody>
      </p:sp>
      <p:sp>
        <p:nvSpPr>
          <p:cNvPr id="118" name="Lorem Ipsum Subtitle"/>
          <p:cNvSpPr txBox="1">
            <a:spLocks noGrp="1"/>
          </p:cNvSpPr>
          <p:nvPr>
            <p:ph type="subTitle" sz="quarter" idx="1"/>
          </p:nvPr>
        </p:nvSpPr>
        <p:spPr>
          <a:xfrm>
            <a:off x="663146" y="1817098"/>
            <a:ext cx="10762733" cy="737273"/>
          </a:xfrm>
          <a:prstGeom prst="rect">
            <a:avLst/>
          </a:prstGeom>
        </p:spPr>
        <p:txBody>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r>
              <a:t>Tuition $11,000-$45,000 per year </a:t>
            </a:r>
          </a:p>
        </p:txBody>
      </p:sp>
      <p:sp>
        <p:nvSpPr>
          <p:cNvPr id="120" name="Lorem Ipsum Subtitle"/>
          <p:cNvSpPr txBox="1"/>
          <p:nvPr/>
        </p:nvSpPr>
        <p:spPr>
          <a:xfrm>
            <a:off x="663146" y="4112265"/>
            <a:ext cx="10762733" cy="737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571500" indent="-571500">
              <a:spcBef>
                <a:spcPts val="1000"/>
              </a:spcBef>
              <a:buSzPct val="100000"/>
              <a:buFont typeface="Arial"/>
              <a:buChar char="•"/>
              <a:defRPr sz="3600">
                <a:solidFill>
                  <a:schemeClr val="accent2"/>
                </a:solidFill>
                <a:latin typeface="Avenir Light"/>
                <a:ea typeface="Avenir Light"/>
                <a:cs typeface="Avenir Light"/>
                <a:sym typeface="Avenir Light"/>
              </a:defRPr>
            </a:lvl1pPr>
          </a:lstStyle>
          <a:p>
            <a:r>
              <a:t>Overall $20,000-$60,000 per year</a:t>
            </a:r>
          </a:p>
        </p:txBody>
      </p:sp>
      <p:sp>
        <p:nvSpPr>
          <p:cNvPr id="121" name="Lorem Ipsum Subtitle"/>
          <p:cNvSpPr txBox="1"/>
          <p:nvPr/>
        </p:nvSpPr>
        <p:spPr>
          <a:xfrm>
            <a:off x="663146" y="2579853"/>
            <a:ext cx="10762733" cy="737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571500" indent="-571500">
              <a:spcBef>
                <a:spcPts val="1000"/>
              </a:spcBef>
              <a:buSzPct val="100000"/>
              <a:buFont typeface="Arial"/>
              <a:buChar char="•"/>
              <a:defRPr sz="3600">
                <a:solidFill>
                  <a:schemeClr val="accent2"/>
                </a:solidFill>
                <a:latin typeface="Avenir Light"/>
                <a:ea typeface="Avenir Light"/>
                <a:cs typeface="Avenir Light"/>
                <a:sym typeface="Avenir Light"/>
              </a:defRPr>
            </a:lvl1pPr>
          </a:lstStyle>
          <a:p>
            <a:r>
              <a:t>Room and Board $9,000-$14,000 per year</a:t>
            </a:r>
          </a:p>
        </p:txBody>
      </p:sp>
      <p:sp>
        <p:nvSpPr>
          <p:cNvPr id="122" name="Lorem Ipsum Subtitle"/>
          <p:cNvSpPr txBox="1"/>
          <p:nvPr/>
        </p:nvSpPr>
        <p:spPr>
          <a:xfrm>
            <a:off x="663146" y="3336810"/>
            <a:ext cx="10762733" cy="737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571500" indent="-571500">
              <a:spcBef>
                <a:spcPts val="1000"/>
              </a:spcBef>
              <a:buSzPct val="100000"/>
              <a:buFont typeface="Arial"/>
              <a:buChar char="•"/>
              <a:defRPr sz="3600">
                <a:solidFill>
                  <a:schemeClr val="accent2"/>
                </a:solidFill>
                <a:latin typeface="Avenir Light"/>
                <a:ea typeface="Avenir Light"/>
                <a:cs typeface="Avenir Light"/>
                <a:sym typeface="Avenir Light"/>
              </a:defRPr>
            </a:lvl1pPr>
          </a:lstStyle>
          <a:p>
            <a:r>
              <a:t>Miscellaneous $500-$1000 per year</a:t>
            </a:r>
          </a:p>
        </p:txBody>
      </p:sp>
      <p:grpSp>
        <p:nvGrpSpPr>
          <p:cNvPr id="2" name="Group 1">
            <a:extLst>
              <a:ext uri="{FF2B5EF4-FFF2-40B4-BE49-F238E27FC236}">
                <a16:creationId xmlns:a16="http://schemas.microsoft.com/office/drawing/2014/main" id="{FFDD1BF0-4B74-422B-AECF-76124CC11ABB}"/>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01087912-EAB2-696D-BE65-BF333BC7B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3FE7AE4C-4459-FDFB-2E63-D62C47860800}"/>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8E99AFBE-89A6-5910-9AE4-EC1002D13D4D}"/>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P spid="120" grpId="4" animBg="1" advAuto="0"/>
      <p:bldP spid="121" grpId="2" animBg="1" advAuto="0"/>
      <p:bldP spid="12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24" name="Rectangle"/>
          <p:cNvSpPr/>
          <p:nvPr/>
        </p:nvSpPr>
        <p:spPr>
          <a:xfrm>
            <a:off x="-11271" y="2172"/>
            <a:ext cx="12214542" cy="5072413"/>
          </a:xfrm>
          <a:prstGeom prst="rect">
            <a:avLst/>
          </a:prstGeom>
          <a:solidFill>
            <a:srgbClr val="D4D2CD"/>
          </a:solidFill>
          <a:ln w="12700">
            <a:miter lim="400000"/>
          </a:ln>
        </p:spPr>
        <p:txBody>
          <a:bodyPr lIns="45719" rIns="45719" anchor="ctr"/>
          <a:lstStyle/>
          <a:p>
            <a:endParaRPr/>
          </a:p>
        </p:txBody>
      </p:sp>
      <p:sp>
        <p:nvSpPr>
          <p:cNvPr id="125" name="Title 1"/>
          <p:cNvSpPr txBox="1"/>
          <p:nvPr/>
        </p:nvSpPr>
        <p:spPr>
          <a:xfrm>
            <a:off x="611659" y="5410074"/>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r>
              <a:rPr sz="5600" dirty="0">
                <a:solidFill>
                  <a:schemeClr val="tx1"/>
                </a:solidFill>
              </a:rPr>
              <a:t>Scholarships</a:t>
            </a:r>
          </a:p>
        </p:txBody>
      </p:sp>
      <p:pic>
        <p:nvPicPr>
          <p:cNvPr id="126" name="coach-cost-of-college-spot9.png" descr="coach-cost-of-college-spot9.png"/>
          <p:cNvPicPr>
            <a:picLocks noChangeAspect="1"/>
          </p:cNvPicPr>
          <p:nvPr/>
        </p:nvPicPr>
        <p:blipFill>
          <a:blip r:embed="rId3"/>
          <a:stretch>
            <a:fillRect/>
          </a:stretch>
        </p:blipFill>
        <p:spPr>
          <a:xfrm>
            <a:off x="2159827" y="184581"/>
            <a:ext cx="7872346" cy="442819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28" name="Rectangle"/>
          <p:cNvSpPr/>
          <p:nvPr/>
        </p:nvSpPr>
        <p:spPr>
          <a:xfrm>
            <a:off x="-11271" y="2172"/>
            <a:ext cx="12214542" cy="5072413"/>
          </a:xfrm>
          <a:prstGeom prst="rect">
            <a:avLst/>
          </a:prstGeom>
          <a:solidFill>
            <a:srgbClr val="D4D2CD"/>
          </a:solidFill>
          <a:ln w="12700">
            <a:miter lim="400000"/>
          </a:ln>
        </p:spPr>
        <p:txBody>
          <a:bodyPr lIns="45719" rIns="45719" anchor="ctr"/>
          <a:lstStyle/>
          <a:p>
            <a:endParaRPr/>
          </a:p>
        </p:txBody>
      </p:sp>
      <p:sp>
        <p:nvSpPr>
          <p:cNvPr id="129" name="Title 1"/>
          <p:cNvSpPr txBox="1"/>
          <p:nvPr/>
        </p:nvSpPr>
        <p:spPr>
          <a:xfrm>
            <a:off x="611659" y="5410074"/>
            <a:ext cx="10968682" cy="1140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r>
              <a:rPr sz="5600" dirty="0">
                <a:solidFill>
                  <a:schemeClr val="tx1"/>
                </a:solidFill>
              </a:rPr>
              <a:t>Grants and FAFSA</a:t>
            </a:r>
          </a:p>
        </p:txBody>
      </p:sp>
      <p:pic>
        <p:nvPicPr>
          <p:cNvPr id="130" name="coach-cost-of-college-spot8.png" descr="coach-cost-of-college-spot8.png"/>
          <p:cNvPicPr>
            <a:picLocks noChangeAspect="1"/>
          </p:cNvPicPr>
          <p:nvPr/>
        </p:nvPicPr>
        <p:blipFill>
          <a:blip r:embed="rId3"/>
          <a:stretch>
            <a:fillRect/>
          </a:stretch>
        </p:blipFill>
        <p:spPr>
          <a:xfrm>
            <a:off x="2215394" y="526663"/>
            <a:ext cx="7761212" cy="436568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Student Loans</a:t>
            </a:r>
          </a:p>
        </p:txBody>
      </p:sp>
      <p:sp>
        <p:nvSpPr>
          <p:cNvPr id="133" name="Lorem Ipsum Subtitle"/>
          <p:cNvSpPr txBox="1">
            <a:spLocks noGrp="1"/>
          </p:cNvSpPr>
          <p:nvPr>
            <p:ph type="subTitle" idx="1"/>
          </p:nvPr>
        </p:nvSpPr>
        <p:spPr>
          <a:xfrm>
            <a:off x="663146" y="18170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Federal Loans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Private Loans</a:t>
            </a:r>
          </a:p>
        </p:txBody>
      </p:sp>
      <p:grpSp>
        <p:nvGrpSpPr>
          <p:cNvPr id="2" name="Group 1">
            <a:extLst>
              <a:ext uri="{FF2B5EF4-FFF2-40B4-BE49-F238E27FC236}">
                <a16:creationId xmlns:a16="http://schemas.microsoft.com/office/drawing/2014/main" id="{A9CFE199-939F-3A75-B9E1-BC5C885CD550}"/>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EFFE94B8-8026-CDAE-1ED5-F1EE5576C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A6DED2DA-B140-BEF6-8833-8489179D610B}"/>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8F944F0E-8AAD-E322-3E0B-E1CDE95BA6D7}"/>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1871</Words>
  <Application>Microsoft Macintosh PowerPoint</Application>
  <PresentationFormat>Widescreen</PresentationFormat>
  <Paragraphs>122</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Heavy</vt:lpstr>
      <vt:lpstr>Calibri</vt:lpstr>
      <vt:lpstr>Calibri Light</vt:lpstr>
      <vt:lpstr>Helvetica</vt:lpstr>
      <vt:lpstr>Office Theme</vt:lpstr>
      <vt:lpstr>PowerPoint Presentation</vt:lpstr>
      <vt:lpstr>Sponsor Intro</vt:lpstr>
      <vt:lpstr>PowerPoint Presentation</vt:lpstr>
      <vt:lpstr>We’re going to discuss…</vt:lpstr>
      <vt:lpstr>PowerPoint Presentation</vt:lpstr>
      <vt:lpstr>Cost of College</vt:lpstr>
      <vt:lpstr>PowerPoint Presentation</vt:lpstr>
      <vt:lpstr>PowerPoint Presentation</vt:lpstr>
      <vt:lpstr>Student Loans</vt:lpstr>
      <vt:lpstr>PowerPoint Presentation</vt:lpstr>
      <vt:lpstr>PowerPoint Presentation</vt:lpstr>
      <vt:lpstr>Resources</vt:lpstr>
      <vt:lpstr>Paying for College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Sarah Moffat</cp:lastModifiedBy>
  <cp:revision>1</cp:revision>
  <dcterms:modified xsi:type="dcterms:W3CDTF">2025-09-11T18:36:36Z</dcterms:modified>
</cp:coreProperties>
</file>