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74" r:id="rId4"/>
    <p:sldId id="273" r:id="rId5"/>
    <p:sldId id="259" r:id="rId6"/>
    <p:sldId id="258" r:id="rId7"/>
    <p:sldId id="261" r:id="rId8"/>
    <p:sldId id="277" r:id="rId9"/>
    <p:sldId id="278" r:id="rId10"/>
    <p:sldId id="279" r:id="rId11"/>
    <p:sldId id="276" r:id="rId12"/>
    <p:sldId id="269" r:id="rId13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82A33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82A33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82A33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82A33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82A33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82A33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82A33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82A33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82A33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3CB"/>
    <a:srgbClr val="95E7F5"/>
    <a:srgbClr val="B9E6F5"/>
    <a:srgbClr val="F7E6CC"/>
    <a:srgbClr val="F1E5F3"/>
    <a:srgbClr val="E2C9E6"/>
    <a:srgbClr val="BFE9E8"/>
    <a:srgbClr val="CFF2CA"/>
    <a:srgbClr val="E7F8E5"/>
    <a:srgbClr val="FCD3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282A33"/>
        </a:fontRef>
        <a:srgbClr val="282A33"/>
      </a:tcTxStyle>
      <a:tcStyle>
        <a:tcBdr>
          <a:lef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ajor">
          <a:schemeClr val="accent4">
            <a:hueOff val="-7200000"/>
            <a:satOff val="-100001"/>
          </a:schemeClr>
        </a:fontRef>
        <a:schemeClr val="accent4">
          <a:hueOff val="-7200000"/>
          <a:satOff val="-100001"/>
        </a:schemeClr>
      </a:tcTxStyle>
      <a:tcStyle>
        <a:tcBdr>
          <a:lef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chemeClr val="accent4">
            <a:hueOff val="-7200000"/>
            <a:satOff val="-100001"/>
          </a:schemeClr>
        </a:fontRef>
        <a:schemeClr val="accent4">
          <a:hueOff val="-7200000"/>
          <a:satOff val="-100001"/>
        </a:schemeClr>
      </a:tcTxStyle>
      <a:tcStyle>
        <a:tcBdr>
          <a:lef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chemeClr val="accent4">
            <a:hueOff val="-7200000"/>
            <a:satOff val="-100001"/>
          </a:schemeClr>
        </a:fontRef>
        <a:schemeClr val="accent4">
          <a:hueOff val="-7200000"/>
          <a:satOff val="-100001"/>
        </a:schemeClr>
      </a:tcTxStyle>
      <a:tcStyle>
        <a:tcBdr>
          <a:lef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282A33"/>
        </a:fontRef>
        <a:srgbClr val="282A33"/>
      </a:tcTxStyle>
      <a:tcStyle>
        <a:tcBdr>
          <a:lef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V>
        </a:tcBdr>
        <a:fill>
          <a:solidFill>
            <a:srgbClr val="EFEFEF"/>
          </a:solidFill>
        </a:fill>
      </a:tcStyle>
    </a:wholeTbl>
    <a:band2H>
      <a:tcTxStyle/>
      <a:tcStyle>
        <a:tcBdr/>
        <a:fill>
          <a:solidFill>
            <a:srgbClr val="F7F7F7"/>
          </a:solidFill>
        </a:fill>
      </a:tcStyle>
    </a:band2H>
    <a:firstCol>
      <a:tcTxStyle b="on" i="off">
        <a:fontRef idx="major">
          <a:schemeClr val="accent4">
            <a:hueOff val="-7200000"/>
            <a:satOff val="-100001"/>
          </a:schemeClr>
        </a:fontRef>
        <a:schemeClr val="accent4">
          <a:hueOff val="-7200000"/>
          <a:satOff val="-100001"/>
        </a:schemeClr>
      </a:tcTxStyle>
      <a:tcStyle>
        <a:tcBdr>
          <a:lef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chemeClr val="accent4">
            <a:hueOff val="-7200000"/>
            <a:satOff val="-100001"/>
          </a:schemeClr>
        </a:fontRef>
        <a:schemeClr val="accent4">
          <a:hueOff val="-7200000"/>
          <a:satOff val="-100001"/>
        </a:schemeClr>
      </a:tcTxStyle>
      <a:tcStyle>
        <a:tcBdr>
          <a:lef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chemeClr val="accent4">
            <a:hueOff val="-7200000"/>
            <a:satOff val="-100001"/>
          </a:schemeClr>
        </a:fontRef>
        <a:schemeClr val="accent4">
          <a:hueOff val="-7200000"/>
          <a:satOff val="-100001"/>
        </a:schemeClr>
      </a:tcTxStyle>
      <a:tcStyle>
        <a:tcBdr>
          <a:lef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282A33"/>
        </a:fontRef>
        <a:srgbClr val="282A33"/>
      </a:tcTxStyle>
      <a:tcStyle>
        <a:tcBdr>
          <a:lef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V>
        </a:tcBdr>
        <a:fill>
          <a:solidFill>
            <a:srgbClr val="CBCBCC"/>
          </a:solidFill>
        </a:fill>
      </a:tcStyle>
    </a:wholeTbl>
    <a:band2H>
      <a:tcTxStyle/>
      <a:tcStyle>
        <a:tcBdr/>
        <a:fill>
          <a:solidFill>
            <a:srgbClr val="E7E7E7"/>
          </a:solidFill>
        </a:fill>
      </a:tcStyle>
    </a:band2H>
    <a:firstCol>
      <a:tcTxStyle b="on" i="off">
        <a:fontRef idx="major">
          <a:schemeClr val="accent4">
            <a:hueOff val="-7200000"/>
            <a:satOff val="-100001"/>
          </a:schemeClr>
        </a:fontRef>
        <a:schemeClr val="accent4">
          <a:hueOff val="-7200000"/>
          <a:satOff val="-100001"/>
        </a:schemeClr>
      </a:tcTxStyle>
      <a:tcStyle>
        <a:tcBdr>
          <a:lef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V>
        </a:tcBdr>
        <a:fill>
          <a:solidFill>
            <a:schemeClr val="accent2"/>
          </a:solidFill>
        </a:fill>
      </a:tcStyle>
    </a:firstCol>
    <a:lastRow>
      <a:tcTxStyle b="on" i="off">
        <a:fontRef idx="major">
          <a:schemeClr val="accent4">
            <a:hueOff val="-7200000"/>
            <a:satOff val="-100001"/>
          </a:schemeClr>
        </a:fontRef>
        <a:schemeClr val="accent4">
          <a:hueOff val="-7200000"/>
          <a:satOff val="-100001"/>
        </a:schemeClr>
      </a:tcTxStyle>
      <a:tcStyle>
        <a:tcBdr>
          <a:lef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V>
        </a:tcBdr>
        <a:fill>
          <a:solidFill>
            <a:schemeClr val="accent2"/>
          </a:solidFill>
        </a:fill>
      </a:tcStyle>
    </a:lastRow>
    <a:firstRow>
      <a:tcTxStyle b="on" i="off">
        <a:fontRef idx="major">
          <a:schemeClr val="accent4">
            <a:hueOff val="-7200000"/>
            <a:satOff val="-100001"/>
          </a:schemeClr>
        </a:fontRef>
        <a:schemeClr val="accent4">
          <a:hueOff val="-7200000"/>
          <a:satOff val="-100001"/>
        </a:schemeClr>
      </a:tcTxStyle>
      <a:tcStyle>
        <a:tcBdr>
          <a:lef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V>
        </a:tcBdr>
        <a:fill>
          <a:solidFill>
            <a:schemeClr val="accent2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282A33"/>
        </a:fontRef>
        <a:srgbClr val="282A3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7E7"/>
          </a:solidFill>
        </a:fill>
      </a:tcStyle>
    </a:wholeTbl>
    <a:band2H>
      <a:tcTxStyle/>
      <a:tcStyle>
        <a:tcBdr/>
        <a:fill>
          <a:solidFill>
            <a:schemeClr val="accent4">
              <a:hueOff val="-7200000"/>
              <a:satOff val="-100001"/>
            </a:schemeClr>
          </a:solidFill>
        </a:fill>
      </a:tcStyle>
    </a:band2H>
    <a:firstCol>
      <a:tcTxStyle b="on" i="off">
        <a:fontRef idx="major">
          <a:schemeClr val="accent4">
            <a:hueOff val="-7200000"/>
            <a:satOff val="-100001"/>
          </a:schemeClr>
        </a:fontRef>
        <a:schemeClr val="accent4">
          <a:hueOff val="-7200000"/>
          <a:satOff val="-100001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282A33"/>
        </a:fontRef>
        <a:srgbClr val="282A3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282A33"/>
              </a:solidFill>
              <a:prstDash val="solid"/>
              <a:round/>
            </a:ln>
          </a:top>
          <a:bottom>
            <a:ln w="25400" cap="flat">
              <a:solidFill>
                <a:srgbClr val="282A33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4">
              <a:hueOff val="-7200000"/>
              <a:satOff val="-100001"/>
            </a:schemeClr>
          </a:solidFill>
        </a:fill>
      </a:tcStyle>
    </a:lastRow>
    <a:firstRow>
      <a:tcTxStyle b="on" i="off">
        <a:fontRef idx="major">
          <a:schemeClr val="accent4">
            <a:hueOff val="-7200000"/>
            <a:satOff val="-100001"/>
          </a:schemeClr>
        </a:fontRef>
        <a:schemeClr val="accent4">
          <a:hueOff val="-7200000"/>
          <a:satOff val="-100001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282A33"/>
              </a:solidFill>
              <a:prstDash val="solid"/>
              <a:round/>
            </a:ln>
          </a:top>
          <a:bottom>
            <a:ln w="25400" cap="flat">
              <a:solidFill>
                <a:srgbClr val="282A33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282A33"/>
        </a:fontRef>
        <a:srgbClr val="282A33"/>
      </a:tcTxStyle>
      <a:tcStyle>
        <a:tcBdr>
          <a:lef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V>
        </a:tcBdr>
        <a:fill>
          <a:solidFill>
            <a:srgbClr val="CBCBCC"/>
          </a:solidFill>
        </a:fill>
      </a:tcStyle>
    </a:wholeTbl>
    <a:band2H>
      <a:tcTxStyle/>
      <a:tcStyle>
        <a:tcBdr/>
        <a:fill>
          <a:solidFill>
            <a:srgbClr val="E7E7E7"/>
          </a:solidFill>
        </a:fill>
      </a:tcStyle>
    </a:band2H>
    <a:firstCol>
      <a:tcTxStyle b="on" i="off">
        <a:fontRef idx="major">
          <a:schemeClr val="accent4">
            <a:hueOff val="-7200000"/>
            <a:satOff val="-100001"/>
          </a:schemeClr>
        </a:fontRef>
        <a:schemeClr val="accent4">
          <a:hueOff val="-7200000"/>
          <a:satOff val="-100001"/>
        </a:schemeClr>
      </a:tcTxStyle>
      <a:tcStyle>
        <a:tcBdr>
          <a:lef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V>
        </a:tcBdr>
        <a:fill>
          <a:solidFill>
            <a:srgbClr val="282A33"/>
          </a:solidFill>
        </a:fill>
      </a:tcStyle>
    </a:firstCol>
    <a:lastRow>
      <a:tcTxStyle b="on" i="off">
        <a:fontRef idx="major">
          <a:schemeClr val="accent4">
            <a:hueOff val="-7200000"/>
            <a:satOff val="-100001"/>
          </a:schemeClr>
        </a:fontRef>
        <a:schemeClr val="accent4">
          <a:hueOff val="-7200000"/>
          <a:satOff val="-100001"/>
        </a:schemeClr>
      </a:tcTxStyle>
      <a:tcStyle>
        <a:tcBdr>
          <a:lef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V>
        </a:tcBdr>
        <a:fill>
          <a:solidFill>
            <a:srgbClr val="282A33"/>
          </a:solidFill>
        </a:fill>
      </a:tcStyle>
    </a:lastRow>
    <a:firstRow>
      <a:tcTxStyle b="on" i="off">
        <a:fontRef idx="major">
          <a:schemeClr val="accent4">
            <a:hueOff val="-7200000"/>
            <a:satOff val="-100001"/>
          </a:schemeClr>
        </a:fontRef>
        <a:schemeClr val="accent4">
          <a:hueOff val="-7200000"/>
          <a:satOff val="-100001"/>
        </a:schemeClr>
      </a:tcTxStyle>
      <a:tcStyle>
        <a:tcBdr>
          <a:lef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V>
        </a:tcBdr>
        <a:fill>
          <a:solidFill>
            <a:srgbClr val="282A33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282A33"/>
        </a:fontRef>
        <a:srgbClr val="282A33"/>
      </a:tcTxStyle>
      <a:tcStyle>
        <a:tcBdr>
          <a:left>
            <a:ln w="12700" cap="flat">
              <a:solidFill>
                <a:srgbClr val="282A33"/>
              </a:solidFill>
              <a:prstDash val="solid"/>
              <a:round/>
            </a:ln>
          </a:left>
          <a:right>
            <a:ln w="12700" cap="flat">
              <a:solidFill>
                <a:srgbClr val="282A33"/>
              </a:solidFill>
              <a:prstDash val="solid"/>
              <a:round/>
            </a:ln>
          </a:right>
          <a:top>
            <a:ln w="12700" cap="flat">
              <a:solidFill>
                <a:srgbClr val="282A33"/>
              </a:solidFill>
              <a:prstDash val="solid"/>
              <a:round/>
            </a:ln>
          </a:top>
          <a:bottom>
            <a:ln w="12700" cap="flat">
              <a:solidFill>
                <a:srgbClr val="282A33"/>
              </a:solidFill>
              <a:prstDash val="solid"/>
              <a:round/>
            </a:ln>
          </a:bottom>
          <a:insideH>
            <a:ln w="12700" cap="flat">
              <a:solidFill>
                <a:srgbClr val="282A33"/>
              </a:solidFill>
              <a:prstDash val="solid"/>
              <a:round/>
            </a:ln>
          </a:insideH>
          <a:insideV>
            <a:ln w="12700" cap="flat">
              <a:solidFill>
                <a:srgbClr val="282A33"/>
              </a:solidFill>
              <a:prstDash val="solid"/>
              <a:round/>
            </a:ln>
          </a:insideV>
        </a:tcBdr>
        <a:fill>
          <a:solidFill>
            <a:srgbClr val="282A33">
              <a:alpha val="20000"/>
            </a:srgbClr>
          </a:solidFill>
        </a:fill>
      </a:tcStyle>
    </a:wholeTbl>
    <a:band2H>
      <a:tcTxStyle/>
      <a:tcStyle>
        <a:tcBdr/>
        <a:fill>
          <a:solidFill>
            <a:schemeClr val="accent4">
              <a:hueOff val="-7200000"/>
              <a:satOff val="-100001"/>
            </a:schemeClr>
          </a:solidFill>
        </a:fill>
      </a:tcStyle>
    </a:band2H>
    <a:firstCol>
      <a:tcTxStyle b="on" i="off">
        <a:fontRef idx="major">
          <a:srgbClr val="282A33"/>
        </a:fontRef>
        <a:srgbClr val="282A33"/>
      </a:tcTxStyle>
      <a:tcStyle>
        <a:tcBdr>
          <a:left>
            <a:ln w="12700" cap="flat">
              <a:solidFill>
                <a:srgbClr val="282A33"/>
              </a:solidFill>
              <a:prstDash val="solid"/>
              <a:round/>
            </a:ln>
          </a:left>
          <a:right>
            <a:ln w="12700" cap="flat">
              <a:solidFill>
                <a:srgbClr val="282A33"/>
              </a:solidFill>
              <a:prstDash val="solid"/>
              <a:round/>
            </a:ln>
          </a:right>
          <a:top>
            <a:ln w="12700" cap="flat">
              <a:solidFill>
                <a:srgbClr val="282A33"/>
              </a:solidFill>
              <a:prstDash val="solid"/>
              <a:round/>
            </a:ln>
          </a:top>
          <a:bottom>
            <a:ln w="12700" cap="flat">
              <a:solidFill>
                <a:srgbClr val="282A33"/>
              </a:solidFill>
              <a:prstDash val="solid"/>
              <a:round/>
            </a:ln>
          </a:bottom>
          <a:insideH>
            <a:ln w="12700" cap="flat">
              <a:solidFill>
                <a:srgbClr val="282A33"/>
              </a:solidFill>
              <a:prstDash val="solid"/>
              <a:round/>
            </a:ln>
          </a:insideH>
          <a:insideV>
            <a:ln w="12700" cap="flat">
              <a:solidFill>
                <a:srgbClr val="282A33"/>
              </a:solidFill>
              <a:prstDash val="solid"/>
              <a:round/>
            </a:ln>
          </a:insideV>
        </a:tcBdr>
        <a:fill>
          <a:solidFill>
            <a:srgbClr val="282A33">
              <a:alpha val="20000"/>
            </a:srgbClr>
          </a:solidFill>
        </a:fill>
      </a:tcStyle>
    </a:firstCol>
    <a:lastRow>
      <a:tcTxStyle b="on" i="off">
        <a:fontRef idx="major">
          <a:srgbClr val="282A33"/>
        </a:fontRef>
        <a:srgbClr val="282A33"/>
      </a:tcTxStyle>
      <a:tcStyle>
        <a:tcBdr>
          <a:left>
            <a:ln w="12700" cap="flat">
              <a:solidFill>
                <a:srgbClr val="282A33"/>
              </a:solidFill>
              <a:prstDash val="solid"/>
              <a:round/>
            </a:ln>
          </a:left>
          <a:right>
            <a:ln w="12700" cap="flat">
              <a:solidFill>
                <a:srgbClr val="282A33"/>
              </a:solidFill>
              <a:prstDash val="solid"/>
              <a:round/>
            </a:ln>
          </a:right>
          <a:top>
            <a:ln w="50800" cap="flat">
              <a:solidFill>
                <a:srgbClr val="282A33"/>
              </a:solidFill>
              <a:prstDash val="solid"/>
              <a:round/>
            </a:ln>
          </a:top>
          <a:bottom>
            <a:ln w="12700" cap="flat">
              <a:solidFill>
                <a:srgbClr val="282A33"/>
              </a:solidFill>
              <a:prstDash val="solid"/>
              <a:round/>
            </a:ln>
          </a:bottom>
          <a:insideH>
            <a:ln w="12700" cap="flat">
              <a:solidFill>
                <a:srgbClr val="282A33"/>
              </a:solidFill>
              <a:prstDash val="solid"/>
              <a:round/>
            </a:ln>
          </a:insideH>
          <a:insideV>
            <a:ln w="12700" cap="flat">
              <a:solidFill>
                <a:srgbClr val="282A33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282A33"/>
        </a:fontRef>
        <a:srgbClr val="282A33"/>
      </a:tcTxStyle>
      <a:tcStyle>
        <a:tcBdr>
          <a:left>
            <a:ln w="12700" cap="flat">
              <a:solidFill>
                <a:srgbClr val="282A33"/>
              </a:solidFill>
              <a:prstDash val="solid"/>
              <a:round/>
            </a:ln>
          </a:left>
          <a:right>
            <a:ln w="12700" cap="flat">
              <a:solidFill>
                <a:srgbClr val="282A33"/>
              </a:solidFill>
              <a:prstDash val="solid"/>
              <a:round/>
            </a:ln>
          </a:right>
          <a:top>
            <a:ln w="12700" cap="flat">
              <a:solidFill>
                <a:srgbClr val="282A33"/>
              </a:solidFill>
              <a:prstDash val="solid"/>
              <a:round/>
            </a:ln>
          </a:top>
          <a:bottom>
            <a:ln w="25400" cap="flat">
              <a:solidFill>
                <a:srgbClr val="282A33"/>
              </a:solidFill>
              <a:prstDash val="solid"/>
              <a:round/>
            </a:ln>
          </a:bottom>
          <a:insideH>
            <a:ln w="12700" cap="flat">
              <a:solidFill>
                <a:srgbClr val="282A33"/>
              </a:solidFill>
              <a:prstDash val="solid"/>
              <a:round/>
            </a:ln>
          </a:insideH>
          <a:insideV>
            <a:ln w="12700" cap="flat">
              <a:solidFill>
                <a:srgbClr val="282A33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153"/>
    <p:restoredTop sz="70136"/>
  </p:normalViewPr>
  <p:slideViewPr>
    <p:cSldViewPr snapToGrid="0" snapToObjects="1">
      <p:cViewPr>
        <p:scale>
          <a:sx n="92" d="100"/>
          <a:sy n="92" d="100"/>
        </p:scale>
        <p:origin x="336" y="16"/>
      </p:cViewPr>
      <p:guideLst/>
    </p:cSldViewPr>
  </p:slideViewPr>
  <p:notesTextViewPr>
    <p:cViewPr>
      <p:scale>
        <a:sx n="95" d="100"/>
        <a:sy n="9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solidFill>
          <a:srgbClr val="282A33"/>
        </a:solidFill>
        <a:latin typeface="+mj-lt"/>
        <a:ea typeface="+mj-ea"/>
        <a:cs typeface="+mj-cs"/>
        <a:sym typeface="Calibri"/>
      </a:defRPr>
    </a:lvl1pPr>
    <a:lvl2pPr indent="228600" latinLnBrk="0">
      <a:defRPr sz="1200">
        <a:solidFill>
          <a:srgbClr val="282A33"/>
        </a:solidFill>
        <a:latin typeface="+mj-lt"/>
        <a:ea typeface="+mj-ea"/>
        <a:cs typeface="+mj-cs"/>
        <a:sym typeface="Calibri"/>
      </a:defRPr>
    </a:lvl2pPr>
    <a:lvl3pPr indent="457200" latinLnBrk="0">
      <a:defRPr sz="1200">
        <a:solidFill>
          <a:srgbClr val="282A33"/>
        </a:solidFill>
        <a:latin typeface="+mj-lt"/>
        <a:ea typeface="+mj-ea"/>
        <a:cs typeface="+mj-cs"/>
        <a:sym typeface="Calibri"/>
      </a:defRPr>
    </a:lvl3pPr>
    <a:lvl4pPr indent="685800" latinLnBrk="0">
      <a:defRPr sz="1200">
        <a:solidFill>
          <a:srgbClr val="282A33"/>
        </a:solidFill>
        <a:latin typeface="+mj-lt"/>
        <a:ea typeface="+mj-ea"/>
        <a:cs typeface="+mj-cs"/>
        <a:sym typeface="Calibri"/>
      </a:defRPr>
    </a:lvl4pPr>
    <a:lvl5pPr indent="914400" latinLnBrk="0">
      <a:defRPr sz="1200">
        <a:solidFill>
          <a:srgbClr val="282A33"/>
        </a:solidFill>
        <a:latin typeface="+mj-lt"/>
        <a:ea typeface="+mj-ea"/>
        <a:cs typeface="+mj-cs"/>
        <a:sym typeface="Calibri"/>
      </a:defRPr>
    </a:lvl5pPr>
    <a:lvl6pPr indent="1143000" latinLnBrk="0">
      <a:defRPr sz="1200">
        <a:solidFill>
          <a:srgbClr val="282A33"/>
        </a:solidFill>
        <a:latin typeface="+mj-lt"/>
        <a:ea typeface="+mj-ea"/>
        <a:cs typeface="+mj-cs"/>
        <a:sym typeface="Calibri"/>
      </a:defRPr>
    </a:lvl6pPr>
    <a:lvl7pPr indent="1371600" latinLnBrk="0">
      <a:defRPr sz="1200">
        <a:solidFill>
          <a:srgbClr val="282A33"/>
        </a:solidFill>
        <a:latin typeface="+mj-lt"/>
        <a:ea typeface="+mj-ea"/>
        <a:cs typeface="+mj-cs"/>
        <a:sym typeface="Calibri"/>
      </a:defRPr>
    </a:lvl7pPr>
    <a:lvl8pPr indent="1600200" latinLnBrk="0">
      <a:defRPr sz="1200">
        <a:solidFill>
          <a:srgbClr val="282A33"/>
        </a:solidFill>
        <a:latin typeface="+mj-lt"/>
        <a:ea typeface="+mj-ea"/>
        <a:cs typeface="+mj-cs"/>
        <a:sym typeface="Calibri"/>
      </a:defRPr>
    </a:lvl8pPr>
    <a:lvl9pPr indent="1828800" latinLnBrk="0">
      <a:defRPr sz="1200">
        <a:solidFill>
          <a:srgbClr val="282A33"/>
        </a:solidFill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6672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Dependiendo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la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participación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clase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y del debate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durante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la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presentación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puede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haber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tiempo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extra.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Estos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recursos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son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útiles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para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los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profundidad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 En primer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lugar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el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artículo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"¿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Qué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es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el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interés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?"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explica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la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diferencia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entre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interés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simple y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compuesto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así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como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el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tipo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nominal</a:t>
            </a:r>
          </a:p>
          <a:p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y la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tasa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anual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equivalente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Utilice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la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calculadora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interés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simple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frente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interés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compuesto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para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ilustrar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la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diferencia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</a:t>
            </a:r>
          </a:p>
          <a:p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En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segundo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lugar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utilice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la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calculadora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presupuesto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dentro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del</a:t>
            </a:r>
          </a:p>
          <a:p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Planificación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gastos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artículo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para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dividir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unos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ingresos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hipotéticos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gastos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mensuales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y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anuales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y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crear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un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presupuesto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muestra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4754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Diga 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los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alumnos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que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pensar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los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escenarios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la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vida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antes de que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sucedan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les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ayuda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estar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preparados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financieramente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para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el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futuro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 Puede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parecer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abrumador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pero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la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educación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ahora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puede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salvarles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pasos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falso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el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futuro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</a:t>
            </a:r>
          </a:p>
          <a:p>
            <a:r>
              <a:rPr lang="en-US" sz="120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Pregunte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los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alumnos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si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tienen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alguna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duda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sobre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las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cuentas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ahorro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los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intereses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o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el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establecimiento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objetivos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financieros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 Puede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ofrecerles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volver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si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desean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más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información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sobre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un 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concreto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522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Preséntese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a la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clase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y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explique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un poco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su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rol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</a:t>
            </a:r>
          </a:p>
          <a:p>
            <a:pPr lvl="0"/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Repase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un día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típico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su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puesto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y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qué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productos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o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servicios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ofrece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su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institución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</a:t>
            </a:r>
          </a:p>
          <a:p>
            <a:pPr lvl="0"/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Explique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por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qué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patrocina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a Banzai.</a:t>
            </a:r>
          </a:p>
          <a:p>
            <a:pPr lvl="0"/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No dude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invitar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a la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clase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hacer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preguntas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sobre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usted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su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rol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su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institución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financiera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196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En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el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juego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Escenarios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vitales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los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alumnos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se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enfrentaron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dilemas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financieros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realistas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mientras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ahorraban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dinero para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su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fondo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futuro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</a:t>
            </a:r>
          </a:p>
          <a:p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Hoy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repasaremos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algunos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los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temas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tratados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el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juego,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incluidos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los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aspectos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financieros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básicos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como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los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ingresos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los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gastos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y la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elaboración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presupuestos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así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como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más</a:t>
            </a:r>
            <a:endParaRPr lang="en-US" sz="1200" dirty="0">
              <a:solidFill>
                <a:srgbClr val="282A33"/>
              </a:solidFill>
              <a:effectLst/>
              <a:latin typeface="+mj-lt"/>
              <a:ea typeface="+mj-ea"/>
              <a:cs typeface="+mj-cs"/>
              <a:sym typeface="Calibri"/>
            </a:endParaRPr>
          </a:p>
          <a:p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temas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complicados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como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las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tarjetas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crédito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los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préstamos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para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automóviles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y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los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seguros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773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Esta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diapositiva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sirve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índice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que introduce la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presentación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Estos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son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los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temas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específicos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que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tratará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el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orden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que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los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presentará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900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Encontrar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la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motivación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para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ahorrar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dinero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puede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ser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difícil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sobre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todo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si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hay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muchas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opciones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para .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Ahorrar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dinero con un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propósito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puede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ayudar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los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estudiantes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identificar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sus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prioridades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y 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mantener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el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ahorro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el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buen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camino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</a:t>
            </a:r>
          </a:p>
          <a:p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Pida 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los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alumnos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algunos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ejemplos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objetivos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para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los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que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podrían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ahorrar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Podrían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incluir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la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compra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un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coche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ahorrar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para la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educación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postsecundaria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viajar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etc.</a:t>
            </a:r>
          </a:p>
          <a:p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 Para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ahorrar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con un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propósito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pueden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dividir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ese gran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objetivo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trozos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manejables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y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trabajar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para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conseguirlo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 También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puede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ser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útil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guardar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el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dinero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un</a:t>
            </a:r>
          </a:p>
          <a:p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cuenta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para que no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tengan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la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tentación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gastarlo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 Las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cuentas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ahorro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son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estupendas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para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esto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 Como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ventaja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también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devengan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intereses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por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los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depósitos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Pregunte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los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alumnos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si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tienen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alguna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duda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sobre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las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cuentas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ahorro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</a:t>
            </a:r>
          </a:p>
          <a:p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 Algo que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puede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hacer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descarrilar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los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ahorros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son las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emergencias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financieras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Pregunte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los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alumnos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con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qué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situaciones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inesperadas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podrían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encontrarse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y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cómo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podrían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elaborar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un plan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financiero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para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esas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emergencias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9717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La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elaboración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un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presupuesto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es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una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parte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importante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la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fijación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objetivos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financieros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 Los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presupuestos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tienen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gastos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fijos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y variables. Los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gastos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fijos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son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los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que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permanecen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invariables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como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la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hipoteca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o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el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pago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del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coche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 Los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gastos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variables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pueden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cambiar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y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suelen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ser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cosas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sobre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las que la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gente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tiene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más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control,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como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el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dinero que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gasta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en</a:t>
            </a:r>
            <a:endParaRPr lang="en-US" sz="1200" dirty="0">
              <a:solidFill>
                <a:srgbClr val="282A33"/>
              </a:solidFill>
              <a:effectLst/>
              <a:latin typeface="+mj-lt"/>
              <a:ea typeface="+mj-ea"/>
              <a:cs typeface="+mj-cs"/>
              <a:sym typeface="Calibri"/>
            </a:endParaRPr>
          </a:p>
          <a:p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entretenimiento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o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la tienda de comestibles.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Pregunte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los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alumnos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por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qué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gastos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deberían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empezar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si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necesitan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recortar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su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presupuesto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</a:t>
            </a:r>
          </a:p>
          <a:p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 Una de las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principales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enseñanzas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Escenarios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vitales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es que la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elaboración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un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presupuesto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implica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hacer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concesiones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 En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el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juego,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los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alumnos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eligen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entre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reparar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el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coche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o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comprar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uno nuevo,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seguir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con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su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contrato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alquiler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actual o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mudarse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y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otras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opciones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 En la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mayoría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estas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,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ni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la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opción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más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barata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ni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la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más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cara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son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automáticamente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las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mejores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 En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su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lugar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depende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lo que se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ajuste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su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presupuesto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y a sus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prioridades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 Pida 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los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alumnos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que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compartan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ejemplos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trade-offs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presupuestarios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que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hayan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hecho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(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Gastos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fijos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Gastos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variables,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Gastos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emergencia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Contrapartidas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y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prioridades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282A33"/>
              </a:solidFill>
              <a:effectLst/>
              <a:latin typeface="+mj-lt"/>
              <a:ea typeface="+mj-ea"/>
              <a:cs typeface="+mj-cs"/>
              <a:sym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282A33"/>
              </a:solidFill>
              <a:effectLst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7893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Gastar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dinero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puede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hacerse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efectivo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o con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tarjetas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 El dinero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guardado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una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institución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financiera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puede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retirarse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como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efectivo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un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cajero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automático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o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persona con un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cajero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 Con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una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cuenta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corriente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los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titulares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la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cuenta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reciben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una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tarjeta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débito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para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utilizar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directamente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el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punto de .</a:t>
            </a:r>
          </a:p>
          <a:p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Recuerde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que un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artículo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rara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vez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cuesta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sólo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lo que dice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el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precio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etiqueta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 A menudo se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añaden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impuestos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a la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compra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y,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si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se ha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prestado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un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serviciono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olvide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añadir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una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propina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</a:t>
            </a:r>
          </a:p>
          <a:p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Las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entidades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financieras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suelen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cobrar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una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comisión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por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los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descubiertos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y,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por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supuesto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usted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también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tiene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que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pagar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por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la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compra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2919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El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endeudamiento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adopta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muchas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formas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 En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el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juego,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los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estudiantes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pueden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pedir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dinero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prestado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forma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préstamo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para un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coche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o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utilizar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una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tarjeta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crédito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</a:t>
            </a:r>
          </a:p>
          <a:p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En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el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juego,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los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estudiantes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pueden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pedir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dinero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prestado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con un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préstamo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para un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coche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o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utilizar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una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tarjeta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crédito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 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veces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la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gente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pide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dinero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prestado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para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pagar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emergencias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Pregunte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los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alumnos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qué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opinan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sobre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pedir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prestado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</a:t>
            </a:r>
          </a:p>
          <a:p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No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importa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para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qué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se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utilice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el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dinero,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pedir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prestado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tiene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un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coste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 Ese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coste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se llama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interés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y</a:t>
            </a:r>
          </a:p>
          <a:p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Es la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cantidad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que se cobra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por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pedir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dinero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prestado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Cuando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devuelve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un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préstamo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una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parte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su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pago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se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destina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los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intereses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y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otra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al principal, o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cantidad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inicial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prestada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Algunos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préstamos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pueden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incluir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otras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comisiones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 Por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ejemplo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algunas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tarjetas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crédito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también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cobran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cuotas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anuales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por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su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uso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Pregunte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los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alumnos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si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tienen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dudas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sobre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los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intereses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o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préstamos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4123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Los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ingresos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están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sujetos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al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pago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impuestos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al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gobierno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federal o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estatal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 Este dinero se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destina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a</a:t>
            </a:r>
          </a:p>
          <a:p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servicios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y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programas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que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proporciona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el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gobierno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y es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obligatorio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es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decir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todo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el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mundo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tiene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que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pagar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impuestos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</a:t>
            </a:r>
          </a:p>
          <a:p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Los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impuestos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exigidos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se suman a las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retenciones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un cheque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salarial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y se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deducen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automáticamente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</a:t>
            </a:r>
          </a:p>
          <a:p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En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el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juego,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los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estudiantes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también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pagaban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impuestos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sobre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las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ventas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las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compras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cosas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como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comestibles y</a:t>
            </a:r>
          </a:p>
          <a:p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entretenimiento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incluso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pagó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el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impuesto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matriculación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</a:t>
            </a:r>
          </a:p>
          <a:p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Pregunte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los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alumnos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qué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impacto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tienen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los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impuestos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la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elaboración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un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presupuesto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059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B8B8D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B8B8D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B8B8D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B8B8D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B8B8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lvl="0" indent="0">
              <a:buSzTx/>
              <a:buFontTx/>
              <a:buNone/>
              <a:defRPr sz="2400" b="1"/>
            </a:pPr>
            <a:r>
              <a:rPr lang="en-US"/>
              <a:t>Click to edit Master text styles</a:t>
            </a:r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hueOff val="-7200000"/>
            <a:satOff val="-100001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Nivel corporal uno</a:t>
            </a:r>
          </a:p>
          <a:p>
            <a:pPr lvl="1"/>
            <a:r>
              <a:t>Nivel corporal dos</a:t>
            </a:r>
          </a:p>
          <a:p>
            <a:pPr lvl="2"/>
            <a:r>
              <a:t>Nivel corporal tres</a:t>
            </a:r>
          </a:p>
          <a:p>
            <a:pPr lvl="3"/>
            <a:r>
              <a:t>Nivel corporal cuatro</a:t>
            </a:r>
          </a:p>
          <a:p>
            <a:pPr lvl="4"/>
            <a:r>
              <a:t>Nivel corporal cinco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B8B8D"/>
                </a:solidFill>
              </a:defRPr>
            </a:lvl1pPr>
          </a:lstStyle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82A33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82A33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82A33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82A33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82A33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82A33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82A33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82A33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82A33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282A33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282A33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282A33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282A33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282A33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282A33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282A33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282A33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282A33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Lorem Ipsum Subtitle"/>
          <p:cNvSpPr txBox="1">
            <a:spLocks noGrp="1"/>
          </p:cNvSpPr>
          <p:nvPr>
            <p:ph type="subTitle" sz="quarter" idx="1"/>
          </p:nvPr>
        </p:nvSpPr>
        <p:spPr>
          <a:xfrm>
            <a:off x="555748" y="6146911"/>
            <a:ext cx="3849997" cy="50659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Avenir Light"/>
                <a:ea typeface="Avenir Light"/>
                <a:cs typeface="Avenir Light"/>
                <a:sym typeface="Avenir Light"/>
              </a:defRPr>
            </a:lvl1pPr>
          </a:lstStyle>
          <a:p>
            <a:r>
              <a:rPr lang="en-US" sz="2400" dirty="0">
                <a:solidFill>
                  <a:schemeClr val="accent6"/>
                </a:solidFill>
              </a:rPr>
              <a:t>Grados 7-12</a:t>
            </a:r>
            <a:endParaRPr sz="2400" dirty="0">
              <a:solidFill>
                <a:schemeClr val="accent6"/>
              </a:solidFill>
            </a:endParaRPr>
          </a:p>
        </p:txBody>
      </p:sp>
      <p:sp>
        <p:nvSpPr>
          <p:cNvPr id="96" name="Title 1"/>
          <p:cNvSpPr txBox="1"/>
          <p:nvPr/>
        </p:nvSpPr>
        <p:spPr>
          <a:xfrm>
            <a:off x="560172" y="5473753"/>
            <a:ext cx="8211111" cy="742730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="" xmlns:a16="http://schemas.microsoft.com/office/drawing/2014/main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noAutofit/>
          </a:bodyPr>
          <a:lstStyle>
            <a:lvl1pPr>
              <a:lnSpc>
                <a:spcPct val="90000"/>
              </a:lnSpc>
              <a:defRPr sz="6000">
                <a:solidFill>
                  <a:schemeClr val="accent1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rPr lang="en-US" sz="5600" dirty="0">
                <a:solidFill>
                  <a:schemeClr val="accent6"/>
                </a:solidFill>
              </a:rPr>
              <a:t>Escenarios de vida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09B576-79E7-F52E-C26B-3582B2D479BD}"/>
              </a:ext>
            </a:extLst>
          </p:cNvPr>
          <p:cNvSpPr/>
          <p:nvPr/>
        </p:nvSpPr>
        <p:spPr>
          <a:xfrm>
            <a:off x="0" y="0"/>
            <a:ext cx="12192000" cy="5113477"/>
          </a:xfrm>
          <a:prstGeom prst="rect">
            <a:avLst/>
          </a:prstGeom>
          <a:solidFill>
            <a:srgbClr val="F7E6CC"/>
          </a:solidFill>
          <a:ln w="12700" cap="flat">
            <a:solidFill>
              <a:srgbClr val="FFEAD9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282A33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3" name="Picture 2" descr="A cartoon of a money character&#10;&#10;Description automatically generated">
            <a:extLst>
              <a:ext uri="{FF2B5EF4-FFF2-40B4-BE49-F238E27FC236}">
                <a16:creationId xmlns:a16="http://schemas.microsoft.com/office/drawing/2014/main" id="{19856E1D-D7F4-CE8A-5ECF-34FA536009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70750"/>
            <a:ext cx="7772400" cy="437197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B4E9D1A-45D4-60A0-9942-6F366B65AE3D}"/>
              </a:ext>
            </a:extLst>
          </p:cNvPr>
          <p:cNvGrpSpPr/>
          <p:nvPr/>
        </p:nvGrpSpPr>
        <p:grpSpPr>
          <a:xfrm>
            <a:off x="8934428" y="6030157"/>
            <a:ext cx="2805751" cy="369330"/>
            <a:chOff x="8934428" y="6030157"/>
            <a:chExt cx="2805751" cy="369330"/>
          </a:xfrm>
        </p:grpSpPr>
        <p:pic>
          <p:nvPicPr>
            <p:cNvPr id="5" name="Picture 4" descr="A black and white logo&#10;&#10;Description automatically generated">
              <a:extLst>
                <a:ext uri="{FF2B5EF4-FFF2-40B4-BE49-F238E27FC236}">
                  <a16:creationId xmlns:a16="http://schemas.microsoft.com/office/drawing/2014/main" id="{EC666FA3-900E-9F09-5848-4AE8C6234D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5190" y="6068859"/>
              <a:ext cx="1074989" cy="291926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268A9E3-13AF-505E-8521-75B1AD652204}"/>
                </a:ext>
              </a:extLst>
            </p:cNvPr>
            <p:cNvSpPr txBox="1"/>
            <p:nvPr/>
          </p:nvSpPr>
          <p:spPr>
            <a:xfrm>
              <a:off x="8934428" y="6030157"/>
              <a:ext cx="1549101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spc="0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Your Logo Here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8255F34-AB1F-A1B3-B1E7-FF6BC61FD63E}"/>
                </a:ext>
              </a:extLst>
            </p:cNvPr>
            <p:cNvCxnSpPr>
              <a:cxnSpLocks/>
            </p:cNvCxnSpPr>
            <p:nvPr/>
          </p:nvCxnSpPr>
          <p:spPr>
            <a:xfrm>
              <a:off x="10543424" y="6087519"/>
              <a:ext cx="0" cy="291926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itle 1"/>
          <p:cNvSpPr txBox="1">
            <a:spLocks noGrp="1"/>
          </p:cNvSpPr>
          <p:nvPr>
            <p:ph type="ctrTitle"/>
          </p:nvPr>
        </p:nvSpPr>
        <p:spPr>
          <a:xfrm>
            <a:off x="560172" y="102329"/>
            <a:ext cx="10968681" cy="1418848"/>
          </a:xfrm>
          <a:prstGeom prst="rect">
            <a:avLst/>
          </a:prstGeom>
        </p:spPr>
        <p:txBody>
          <a:bodyPr/>
          <a:lstStyle>
            <a:lvl1pPr algn="l">
              <a:defRPr sz="5400">
                <a:solidFill>
                  <a:schemeClr val="accent1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rPr lang="en-US" dirty="0">
                <a:solidFill>
                  <a:schemeClr val="accent6"/>
                </a:solidFill>
              </a:rPr>
              <a:t>Recursos</a:t>
            </a:r>
            <a:endParaRPr dirty="0">
              <a:solidFill>
                <a:schemeClr val="accent6"/>
              </a:solidFill>
            </a:endParaRPr>
          </a:p>
        </p:txBody>
      </p:sp>
      <p:sp>
        <p:nvSpPr>
          <p:cNvPr id="145" name="Lorem Ipsum Subtitle"/>
          <p:cNvSpPr txBox="1">
            <a:spLocks noGrp="1"/>
          </p:cNvSpPr>
          <p:nvPr>
            <p:ph type="subTitle" idx="1"/>
          </p:nvPr>
        </p:nvSpPr>
        <p:spPr>
          <a:xfrm>
            <a:off x="663146" y="1817098"/>
            <a:ext cx="10762733" cy="462558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71500" indent="-571500" algn="l">
              <a:lnSpc>
                <a:spcPct val="100000"/>
              </a:lnSpc>
              <a:buSzPct val="100000"/>
              <a:buFont typeface="Arial"/>
              <a:buChar char="•"/>
              <a:defRPr sz="3600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3300" dirty="0"/>
              <a:t>¿Qué es el interés? Artículo</a:t>
            </a:r>
          </a:p>
          <a:p>
            <a:pPr marL="571500" indent="-571500" algn="l">
              <a:lnSpc>
                <a:spcPct val="100000"/>
              </a:lnSpc>
              <a:buSzPct val="100000"/>
              <a:buFont typeface="Arial"/>
              <a:buChar char="•"/>
              <a:defRPr sz="3600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3300" dirty="0"/>
              <a:t>Planificación de </a:t>
            </a:r>
            <a:r>
              <a:rPr lang="en-US" sz="3300" dirty="0" err="1"/>
              <a:t>gastos</a:t>
            </a:r>
            <a:r>
              <a:rPr lang="en-US" sz="3300" dirty="0"/>
              <a:t> </a:t>
            </a:r>
            <a:r>
              <a:rPr lang="en-US" sz="3300" dirty="0" err="1"/>
              <a:t>Artículo</a:t>
            </a:r>
            <a:endParaRPr lang="en-US" sz="33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EA53411-8351-B24A-816B-D54D95541D6B}"/>
              </a:ext>
            </a:extLst>
          </p:cNvPr>
          <p:cNvGrpSpPr/>
          <p:nvPr/>
        </p:nvGrpSpPr>
        <p:grpSpPr>
          <a:xfrm>
            <a:off x="8934428" y="6030157"/>
            <a:ext cx="2805751" cy="369330"/>
            <a:chOff x="8934428" y="6030157"/>
            <a:chExt cx="2805751" cy="369330"/>
          </a:xfrm>
        </p:grpSpPr>
        <p:pic>
          <p:nvPicPr>
            <p:cNvPr id="4" name="Picture 3" descr="A black and white logo&#10;&#10;Description automatically generated">
              <a:extLst>
                <a:ext uri="{FF2B5EF4-FFF2-40B4-BE49-F238E27FC236}">
                  <a16:creationId xmlns:a16="http://schemas.microsoft.com/office/drawing/2014/main" id="{B3CA1CEC-3B92-E557-BCE9-192B4E04CB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5190" y="6068859"/>
              <a:ext cx="1074989" cy="29192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495A747-B4DA-B940-FB34-822CF2187371}"/>
                </a:ext>
              </a:extLst>
            </p:cNvPr>
            <p:cNvSpPr txBox="1"/>
            <p:nvPr/>
          </p:nvSpPr>
          <p:spPr>
            <a:xfrm>
              <a:off x="8934428" y="6030157"/>
              <a:ext cx="1549101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spc="0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Your Logo Here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00FB938-BB3F-8544-6FB4-C672DD3B3845}"/>
                </a:ext>
              </a:extLst>
            </p:cNvPr>
            <p:cNvCxnSpPr>
              <a:cxnSpLocks/>
            </p:cNvCxnSpPr>
            <p:nvPr/>
          </p:nvCxnSpPr>
          <p:spPr>
            <a:xfrm>
              <a:off x="10543424" y="6087519"/>
              <a:ext cx="0" cy="291926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77049988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"/>
          <p:cNvSpPr/>
          <p:nvPr/>
        </p:nvSpPr>
        <p:spPr>
          <a:xfrm>
            <a:off x="-11271" y="2172"/>
            <a:ext cx="12214542" cy="5072413"/>
          </a:xfrm>
          <a:prstGeom prst="rect">
            <a:avLst/>
          </a:prstGeom>
          <a:solidFill>
            <a:srgbClr val="F7E6CC"/>
          </a:solidFill>
          <a:ln w="12700">
            <a:miter lim="400000"/>
          </a:ln>
        </p:spPr>
        <p:txBody>
          <a:bodyPr lIns="45719" rIns="45719" anchor="ctr"/>
          <a:lstStyle/>
          <a:p>
            <a:endParaRPr dirty="0"/>
          </a:p>
        </p:txBody>
      </p:sp>
      <p:sp>
        <p:nvSpPr>
          <p:cNvPr id="104" name="Title 1"/>
          <p:cNvSpPr txBox="1"/>
          <p:nvPr/>
        </p:nvSpPr>
        <p:spPr>
          <a:xfrm>
            <a:off x="611659" y="5459061"/>
            <a:ext cx="10968682" cy="11404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p14="http://schemas.microsoft.com/office/powerpoint/2010/main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algn="ctr" defTabSz="822959">
              <a:lnSpc>
                <a:spcPct val="90000"/>
              </a:lnSpc>
              <a:defRPr sz="6119">
                <a:solidFill>
                  <a:schemeClr val="accent1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pPr algn="l"/>
            <a:r>
              <a:rPr lang="en-US" sz="6000" dirty="0">
                <a:solidFill>
                  <a:schemeClr val="accent6"/>
                </a:solidFill>
              </a:rPr>
              <a:t>Conclusión</a:t>
            </a:r>
            <a:r>
              <a:rPr lang="en-US" dirty="0">
                <a:solidFill>
                  <a:srgbClr val="2F8ABE"/>
                </a:solidFill>
              </a:rPr>
              <a:t> </a:t>
            </a:r>
          </a:p>
        </p:txBody>
      </p:sp>
      <p:pic>
        <p:nvPicPr>
          <p:cNvPr id="3" name="Picture 2" descr="A cartoon of a balance between rocks and a jar of money&#10;&#10;Description automatically generated">
            <a:extLst>
              <a:ext uri="{FF2B5EF4-FFF2-40B4-BE49-F238E27FC236}">
                <a16:creationId xmlns:a16="http://schemas.microsoft.com/office/drawing/2014/main" id="{BA60B47D-AAB6-887B-9E76-FEA3B59690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52390"/>
            <a:ext cx="7772400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93723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itle 1"/>
          <p:cNvSpPr txBox="1"/>
          <p:nvPr/>
        </p:nvSpPr>
        <p:spPr>
          <a:xfrm>
            <a:off x="560172" y="4008362"/>
            <a:ext cx="10968681" cy="238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>
            <a:lvl1pPr>
              <a:lnSpc>
                <a:spcPct val="90000"/>
              </a:lnSpc>
              <a:defRPr sz="6000">
                <a:solidFill>
                  <a:schemeClr val="accent1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rPr dirty="0">
                <a:solidFill>
                  <a:schemeClr val="accent6"/>
                </a:solidFill>
              </a:rPr>
              <a:t>¡Gracias!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47DCC6-662B-6D59-5D1C-84138E33FA8D}"/>
              </a:ext>
            </a:extLst>
          </p:cNvPr>
          <p:cNvSpPr/>
          <p:nvPr/>
        </p:nvSpPr>
        <p:spPr>
          <a:xfrm>
            <a:off x="0" y="0"/>
            <a:ext cx="12192000" cy="4840941"/>
          </a:xfrm>
          <a:prstGeom prst="rect">
            <a:avLst/>
          </a:prstGeom>
          <a:solidFill>
            <a:srgbClr val="F7E6CC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282A33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3" name="Picture 2" descr="A cartoon of a person wearing a paper money garment&#10;&#10;Description automatically generated">
            <a:extLst>
              <a:ext uri="{FF2B5EF4-FFF2-40B4-BE49-F238E27FC236}">
                <a16:creationId xmlns:a16="http://schemas.microsoft.com/office/drawing/2014/main" id="{74659672-DB3A-9B9E-3F69-5134E76607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312" y="234482"/>
            <a:ext cx="7772400" cy="437197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2728AA0D-1838-1BCB-3A32-888B2513917E}"/>
              </a:ext>
            </a:extLst>
          </p:cNvPr>
          <p:cNvGrpSpPr/>
          <p:nvPr/>
        </p:nvGrpSpPr>
        <p:grpSpPr>
          <a:xfrm>
            <a:off x="8934428" y="6030157"/>
            <a:ext cx="2805751" cy="369330"/>
            <a:chOff x="8934428" y="6030157"/>
            <a:chExt cx="2805751" cy="369330"/>
          </a:xfrm>
        </p:grpSpPr>
        <p:pic>
          <p:nvPicPr>
            <p:cNvPr id="4" name="Picture 3" descr="A black and white logo&#10;&#10;Description automatically generated">
              <a:extLst>
                <a:ext uri="{FF2B5EF4-FFF2-40B4-BE49-F238E27FC236}">
                  <a16:creationId xmlns:a16="http://schemas.microsoft.com/office/drawing/2014/main" id="{BF79C9D4-922A-C343-CFB1-1335CCCFB1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5190" y="6068859"/>
              <a:ext cx="1074989" cy="29192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D7E9060-AB4E-5A0B-30FD-1283F6842E5C}"/>
                </a:ext>
              </a:extLst>
            </p:cNvPr>
            <p:cNvSpPr txBox="1"/>
            <p:nvPr/>
          </p:nvSpPr>
          <p:spPr>
            <a:xfrm>
              <a:off x="8934428" y="6030157"/>
              <a:ext cx="1549101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spc="0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Your Logo Here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3DA34AA-1B04-6E56-3105-FC15611FECFE}"/>
                </a:ext>
              </a:extLst>
            </p:cNvPr>
            <p:cNvCxnSpPr>
              <a:cxnSpLocks/>
            </p:cNvCxnSpPr>
            <p:nvPr/>
          </p:nvCxnSpPr>
          <p:spPr>
            <a:xfrm>
              <a:off x="10543424" y="6087519"/>
              <a:ext cx="0" cy="291926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itle 1"/>
          <p:cNvSpPr txBox="1">
            <a:spLocks noGrp="1"/>
          </p:cNvSpPr>
          <p:nvPr>
            <p:ph type="ctrTitle"/>
          </p:nvPr>
        </p:nvSpPr>
        <p:spPr>
          <a:xfrm>
            <a:off x="560172" y="765997"/>
            <a:ext cx="10968681" cy="114041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822959">
              <a:defRPr sz="6119">
                <a:solidFill>
                  <a:schemeClr val="accent5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rPr sz="5400" dirty="0">
                <a:solidFill>
                  <a:schemeClr val="accent6"/>
                </a:solidFill>
              </a:rPr>
              <a:t>Introducción del patrocinador</a:t>
            </a:r>
          </a:p>
        </p:txBody>
      </p:sp>
      <p:sp>
        <p:nvSpPr>
          <p:cNvPr id="101" name="Lorem Ipsum Subtitle"/>
          <p:cNvSpPr txBox="1">
            <a:spLocks noGrp="1"/>
          </p:cNvSpPr>
          <p:nvPr>
            <p:ph type="subTitle" idx="1"/>
          </p:nvPr>
        </p:nvSpPr>
        <p:spPr>
          <a:xfrm>
            <a:off x="561547" y="2290630"/>
            <a:ext cx="10965931" cy="3086911"/>
          </a:xfrm>
          <a:prstGeom prst="rect">
            <a:avLst/>
          </a:prstGeom>
        </p:spPr>
        <p:txBody>
          <a:bodyPr/>
          <a:lstStyle/>
          <a:p>
            <a:pPr algn="l">
              <a:lnSpc>
                <a:spcPct val="150000"/>
              </a:lnSpc>
              <a:defRPr sz="3600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dirty="0"/>
              <a:t>Hola, me llamo </a:t>
            </a:r>
            <a:r>
              <a:rPr dirty="0">
                <a:latin typeface="Avenir Heavy"/>
                <a:ea typeface="Avenir Heavy"/>
                <a:cs typeface="Avenir Heavy"/>
                <a:sym typeface="Avenir Heavy"/>
              </a:rPr>
              <a:t>[SU NOMBRE]</a:t>
            </a:r>
            <a:r>
              <a:rPr dirty="0"/>
              <a:t>.</a:t>
            </a:r>
          </a:p>
          <a:p>
            <a:pPr algn="l">
              <a:lnSpc>
                <a:spcPct val="120000"/>
              </a:lnSpc>
              <a:defRPr sz="3600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dirty="0"/>
              <a:t>Trabajo como </a:t>
            </a:r>
            <a:r>
              <a:rPr dirty="0">
                <a:latin typeface="Avenir Heavy"/>
                <a:ea typeface="Avenir Heavy"/>
                <a:cs typeface="Avenir Heavy"/>
                <a:sym typeface="Avenir Heavy"/>
              </a:rPr>
              <a:t>[TÍTULO DEL EMPLEO] </a:t>
            </a:r>
            <a:r>
              <a:rPr dirty="0"/>
              <a:t>en </a:t>
            </a:r>
            <a:r>
              <a:rPr dirty="0">
                <a:latin typeface="Avenir Heavy"/>
                <a:ea typeface="Avenir Heavy"/>
                <a:cs typeface="Avenir Heavy"/>
                <a:sym typeface="Avenir Heavy"/>
              </a:rPr>
              <a:t>[INSTITUCIÓN FINANCIERA]</a:t>
            </a:r>
            <a:r>
              <a:rPr dirty="0"/>
              <a:t>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285368E-ADF8-38E5-B591-9636D9CD143F}"/>
              </a:ext>
            </a:extLst>
          </p:cNvPr>
          <p:cNvGrpSpPr/>
          <p:nvPr/>
        </p:nvGrpSpPr>
        <p:grpSpPr>
          <a:xfrm>
            <a:off x="8934428" y="6030157"/>
            <a:ext cx="2805751" cy="369330"/>
            <a:chOff x="8934428" y="6030157"/>
            <a:chExt cx="2805751" cy="369330"/>
          </a:xfrm>
        </p:grpSpPr>
        <p:pic>
          <p:nvPicPr>
            <p:cNvPr id="4" name="Picture 3" descr="A black and white logo&#10;&#10;Description automatically generated">
              <a:extLst>
                <a:ext uri="{FF2B5EF4-FFF2-40B4-BE49-F238E27FC236}">
                  <a16:creationId xmlns:a16="http://schemas.microsoft.com/office/drawing/2014/main" id="{78533FF7-6100-EA26-0975-FF17F50250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5190" y="6068859"/>
              <a:ext cx="1074989" cy="29192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21DFFB5-204B-682B-70E5-7A25562E22C8}"/>
                </a:ext>
              </a:extLst>
            </p:cNvPr>
            <p:cNvSpPr txBox="1"/>
            <p:nvPr/>
          </p:nvSpPr>
          <p:spPr>
            <a:xfrm>
              <a:off x="8934428" y="6030157"/>
              <a:ext cx="1549101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spc="0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Your Logo Here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FF36AF1-CADE-A9A3-4C46-D74C9B1B3EEA}"/>
                </a:ext>
              </a:extLst>
            </p:cNvPr>
            <p:cNvCxnSpPr>
              <a:cxnSpLocks/>
            </p:cNvCxnSpPr>
            <p:nvPr/>
          </p:nvCxnSpPr>
          <p:spPr>
            <a:xfrm>
              <a:off x="10543424" y="6087519"/>
              <a:ext cx="0" cy="291926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"/>
          <p:cNvSpPr/>
          <p:nvPr/>
        </p:nvSpPr>
        <p:spPr>
          <a:xfrm>
            <a:off x="-11271" y="0"/>
            <a:ext cx="12214542" cy="5072413"/>
          </a:xfrm>
          <a:prstGeom prst="rect">
            <a:avLst/>
          </a:prstGeom>
          <a:solidFill>
            <a:srgbClr val="FFE3CB"/>
          </a:solidFill>
          <a:ln w="12700">
            <a:miter lim="400000"/>
          </a:ln>
        </p:spPr>
        <p:txBody>
          <a:bodyPr lIns="45719" rIns="45719" anchor="ctr"/>
          <a:lstStyle/>
          <a:p>
            <a:endParaRPr dirty="0"/>
          </a:p>
        </p:txBody>
      </p:sp>
      <p:sp>
        <p:nvSpPr>
          <p:cNvPr id="104" name="Title 1"/>
          <p:cNvSpPr txBox="1"/>
          <p:nvPr/>
        </p:nvSpPr>
        <p:spPr>
          <a:xfrm>
            <a:off x="611659" y="5459061"/>
            <a:ext cx="10968682" cy="11404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p14="http://schemas.microsoft.com/office/powerpoint/2010/main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algn="ctr" defTabSz="822959">
              <a:lnSpc>
                <a:spcPct val="90000"/>
              </a:lnSpc>
              <a:defRPr sz="6119">
                <a:solidFill>
                  <a:schemeClr val="accent1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pPr algn="l"/>
            <a:r>
              <a:rPr lang="en-US" sz="6000" dirty="0">
                <a:solidFill>
                  <a:schemeClr val="accent6"/>
                </a:solidFill>
              </a:rPr>
              <a:t>Escenarios de vida</a:t>
            </a:r>
          </a:p>
        </p:txBody>
      </p:sp>
      <p:pic>
        <p:nvPicPr>
          <p:cNvPr id="3" name="Picture 2" descr="A cartoon of a cell phone in a fish bowl&#10;&#10;Description automatically generated">
            <a:extLst>
              <a:ext uri="{FF2B5EF4-FFF2-40B4-BE49-F238E27FC236}">
                <a16:creationId xmlns:a16="http://schemas.microsoft.com/office/drawing/2014/main" id="{611F6227-A515-3A61-2FD7-34CBA415DE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58525"/>
            <a:ext cx="7772400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29178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1"/>
          <p:cNvSpPr txBox="1">
            <a:spLocks noGrp="1"/>
          </p:cNvSpPr>
          <p:nvPr>
            <p:ph type="ctrTitle"/>
          </p:nvPr>
        </p:nvSpPr>
        <p:spPr>
          <a:xfrm>
            <a:off x="560172" y="102329"/>
            <a:ext cx="10968681" cy="141884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5400">
                <a:solidFill>
                  <a:schemeClr val="accent1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rPr lang="en-US" dirty="0">
                <a:solidFill>
                  <a:schemeClr val="accent6"/>
                </a:solidFill>
              </a:rPr>
              <a:t>Lo que vamos a discutir...</a:t>
            </a:r>
          </a:p>
        </p:txBody>
      </p:sp>
      <p:sp>
        <p:nvSpPr>
          <p:cNvPr id="118" name="Lorem Ipsum Subtitle"/>
          <p:cNvSpPr txBox="1">
            <a:spLocks noGrp="1"/>
          </p:cNvSpPr>
          <p:nvPr>
            <p:ph type="subTitle" sz="quarter" idx="1"/>
          </p:nvPr>
        </p:nvSpPr>
        <p:spPr>
          <a:xfrm>
            <a:off x="663146" y="1817098"/>
            <a:ext cx="10762733" cy="4389889"/>
          </a:xfrm>
          <a:prstGeom prst="rect">
            <a:avLst/>
          </a:prstGeom>
        </p:spPr>
        <p:txBody>
          <a:bodyPr>
            <a:normAutofit/>
          </a:bodyPr>
          <a:lstStyle>
            <a:lvl1pPr marL="571500" indent="-571500" algn="l">
              <a:lnSpc>
                <a:spcPct val="100000"/>
              </a:lnSpc>
              <a:buSzPct val="100000"/>
              <a:buFont typeface="Arial"/>
              <a:buChar char="•"/>
              <a:defRPr sz="3600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lvl1pPr>
          </a:lstStyle>
          <a:p>
            <a:pPr fontAlgn="base"/>
            <a:r>
              <a:rPr lang="en-US" sz="3300" dirty="0">
                <a:solidFill>
                  <a:schemeClr val="accent6"/>
                </a:solidFill>
              </a:rPr>
              <a:t>Fijar objetivos</a:t>
            </a:r>
          </a:p>
          <a:p>
            <a:pPr fontAlgn="base"/>
            <a:r>
              <a:rPr lang="en-US" sz="3300" dirty="0">
                <a:solidFill>
                  <a:schemeClr val="accent6"/>
                </a:solidFill>
              </a:rPr>
              <a:t>Presupuestos</a:t>
            </a:r>
          </a:p>
          <a:p>
            <a:pPr fontAlgn="base"/>
            <a:r>
              <a:rPr lang="en-US" sz="3300" dirty="0" err="1">
                <a:solidFill>
                  <a:schemeClr val="accent6"/>
                </a:solidFill>
              </a:rPr>
              <a:t>Gastos</a:t>
            </a:r>
            <a:endParaRPr lang="en-US" sz="3300" dirty="0">
              <a:solidFill>
                <a:schemeClr val="accent6"/>
              </a:solidFill>
            </a:endParaRPr>
          </a:p>
          <a:p>
            <a:pPr fontAlgn="base"/>
            <a:r>
              <a:rPr lang="en-US" sz="3300" dirty="0">
                <a:solidFill>
                  <a:schemeClr val="accent6"/>
                </a:solidFill>
              </a:rPr>
              <a:t>Préstamo</a:t>
            </a:r>
          </a:p>
          <a:p>
            <a:pPr fontAlgn="base"/>
            <a:r>
              <a:rPr lang="en-US" sz="3300" dirty="0">
                <a:solidFill>
                  <a:schemeClr val="accent6"/>
                </a:solidFill>
              </a:rPr>
              <a:t>Ingresos e impuestos</a:t>
            </a:r>
            <a:br>
              <a:rPr lang="en-US" dirty="0"/>
            </a:b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2DCEEE5-EF89-BE16-1FAF-A6CD463C95A0}"/>
              </a:ext>
            </a:extLst>
          </p:cNvPr>
          <p:cNvGrpSpPr/>
          <p:nvPr/>
        </p:nvGrpSpPr>
        <p:grpSpPr>
          <a:xfrm>
            <a:off x="8934428" y="6030157"/>
            <a:ext cx="2805751" cy="369330"/>
            <a:chOff x="8934428" y="6030157"/>
            <a:chExt cx="2805751" cy="369330"/>
          </a:xfrm>
        </p:grpSpPr>
        <p:pic>
          <p:nvPicPr>
            <p:cNvPr id="4" name="Picture 3" descr="A black and white logo&#10;&#10;Description automatically generated">
              <a:extLst>
                <a:ext uri="{FF2B5EF4-FFF2-40B4-BE49-F238E27FC236}">
                  <a16:creationId xmlns:a16="http://schemas.microsoft.com/office/drawing/2014/main" id="{2CF44FAC-E80C-81BA-2AF3-F50AD810DD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5190" y="6068859"/>
              <a:ext cx="1074989" cy="29192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1E9974D-F511-E97B-863B-047E5C7413AD}"/>
                </a:ext>
              </a:extLst>
            </p:cNvPr>
            <p:cNvSpPr txBox="1"/>
            <p:nvPr/>
          </p:nvSpPr>
          <p:spPr>
            <a:xfrm>
              <a:off x="8934428" y="6030157"/>
              <a:ext cx="1549101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spc="0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Your Logo Here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87577D7-186E-73F4-640A-C79EB0414047}"/>
                </a:ext>
              </a:extLst>
            </p:cNvPr>
            <p:cNvCxnSpPr>
              <a:cxnSpLocks/>
            </p:cNvCxnSpPr>
            <p:nvPr/>
          </p:nvCxnSpPr>
          <p:spPr>
            <a:xfrm>
              <a:off x="10543424" y="6087519"/>
              <a:ext cx="0" cy="291926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29428547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itle 1"/>
          <p:cNvSpPr txBox="1">
            <a:spLocks noGrp="1"/>
          </p:cNvSpPr>
          <p:nvPr>
            <p:ph type="ctrTitle"/>
          </p:nvPr>
        </p:nvSpPr>
        <p:spPr>
          <a:xfrm>
            <a:off x="560172" y="102329"/>
            <a:ext cx="10968681" cy="1418848"/>
          </a:xfrm>
          <a:prstGeom prst="rect">
            <a:avLst/>
          </a:prstGeom>
        </p:spPr>
        <p:txBody>
          <a:bodyPr/>
          <a:lstStyle>
            <a:lvl1pPr algn="l">
              <a:defRPr sz="5400">
                <a:solidFill>
                  <a:schemeClr val="accent1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rPr lang="en-US" dirty="0">
                <a:solidFill>
                  <a:schemeClr val="accent6"/>
                </a:solidFill>
              </a:rPr>
              <a:t>Fijar objetivos</a:t>
            </a:r>
          </a:p>
        </p:txBody>
      </p:sp>
      <p:sp>
        <p:nvSpPr>
          <p:cNvPr id="108" name="Lorem Ipsum Subtitle"/>
          <p:cNvSpPr txBox="1">
            <a:spLocks noGrp="1"/>
          </p:cNvSpPr>
          <p:nvPr>
            <p:ph type="subTitle" sz="half" idx="1"/>
          </p:nvPr>
        </p:nvSpPr>
        <p:spPr>
          <a:xfrm>
            <a:off x="663146" y="1817098"/>
            <a:ext cx="9067834" cy="462558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71500" indent="-571500" algn="l">
              <a:lnSpc>
                <a:spcPct val="100000"/>
              </a:lnSpc>
              <a:buSzPct val="100000"/>
              <a:buFont typeface="Arial"/>
              <a:buChar char="•"/>
              <a:defRPr sz="3600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3300" dirty="0">
                <a:solidFill>
                  <a:schemeClr val="accent2"/>
                </a:solidFill>
                <a:latin typeface="Avenir Light"/>
              </a:rPr>
              <a:t>Establecer y mantener los objetivos de ahorro</a:t>
            </a:r>
          </a:p>
          <a:p>
            <a:pPr marL="571500" indent="-571500" algn="l">
              <a:lnSpc>
                <a:spcPct val="100000"/>
              </a:lnSpc>
              <a:buSzPct val="100000"/>
              <a:buFont typeface="Arial"/>
              <a:buChar char="•"/>
              <a:defRPr sz="3600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3300" dirty="0">
                <a:solidFill>
                  <a:schemeClr val="accent2"/>
                </a:solidFill>
                <a:latin typeface="Avenir Light"/>
              </a:rPr>
              <a:t>Objetivos de ahorro</a:t>
            </a:r>
          </a:p>
          <a:p>
            <a:pPr marL="571500" indent="-571500" algn="l">
              <a:lnSpc>
                <a:spcPct val="100000"/>
              </a:lnSpc>
              <a:buSzPct val="100000"/>
              <a:buFont typeface="Arial"/>
              <a:buChar char="•"/>
              <a:defRPr sz="3600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3300" dirty="0">
                <a:solidFill>
                  <a:schemeClr val="accent2"/>
                </a:solidFill>
                <a:latin typeface="Avenir Light"/>
              </a:rPr>
              <a:t>Gestión de riesgos</a:t>
            </a:r>
            <a:br>
              <a:rPr lang="en-US" dirty="0"/>
            </a:b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4C82103-EF14-089C-615B-C29AA7AE45F9}"/>
              </a:ext>
            </a:extLst>
          </p:cNvPr>
          <p:cNvGrpSpPr/>
          <p:nvPr/>
        </p:nvGrpSpPr>
        <p:grpSpPr>
          <a:xfrm>
            <a:off x="8934428" y="6030157"/>
            <a:ext cx="2805751" cy="369330"/>
            <a:chOff x="8934428" y="6030157"/>
            <a:chExt cx="2805751" cy="369330"/>
          </a:xfrm>
        </p:grpSpPr>
        <p:pic>
          <p:nvPicPr>
            <p:cNvPr id="4" name="Picture 3" descr="A black and white logo&#10;&#10;Description automatically generated">
              <a:extLst>
                <a:ext uri="{FF2B5EF4-FFF2-40B4-BE49-F238E27FC236}">
                  <a16:creationId xmlns:a16="http://schemas.microsoft.com/office/drawing/2014/main" id="{88FB56CA-5BFF-B7B3-3350-5B42C35199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5190" y="6068859"/>
              <a:ext cx="1074989" cy="29192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D1BC845-BAAB-80B4-F1DC-5F758D7622BF}"/>
                </a:ext>
              </a:extLst>
            </p:cNvPr>
            <p:cNvSpPr txBox="1"/>
            <p:nvPr/>
          </p:nvSpPr>
          <p:spPr>
            <a:xfrm>
              <a:off x="8934428" y="6030157"/>
              <a:ext cx="1549101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spc="0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Your Logo Here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C9D9C01-8EEA-F9EB-E7A0-E7A26275C661}"/>
                </a:ext>
              </a:extLst>
            </p:cNvPr>
            <p:cNvCxnSpPr>
              <a:cxnSpLocks/>
            </p:cNvCxnSpPr>
            <p:nvPr/>
          </p:nvCxnSpPr>
          <p:spPr>
            <a:xfrm>
              <a:off x="10543424" y="6087519"/>
              <a:ext cx="0" cy="291926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"/>
          <p:cNvSpPr/>
          <p:nvPr/>
        </p:nvSpPr>
        <p:spPr>
          <a:xfrm>
            <a:off x="-11271" y="2172"/>
            <a:ext cx="12214542" cy="5072413"/>
          </a:xfrm>
          <a:prstGeom prst="rect">
            <a:avLst/>
          </a:prstGeom>
          <a:solidFill>
            <a:srgbClr val="FCD3CD"/>
          </a:solidFill>
          <a:ln w="12700">
            <a:solidFill>
              <a:srgbClr val="FFEAD9"/>
            </a:solidFill>
            <a:miter lim="400000"/>
          </a:ln>
        </p:spPr>
        <p:txBody>
          <a:bodyPr lIns="45719" rIns="45719" anchor="ctr"/>
          <a:lstStyle/>
          <a:p>
            <a:endParaRPr dirty="0"/>
          </a:p>
        </p:txBody>
      </p:sp>
      <p:sp>
        <p:nvSpPr>
          <p:cNvPr id="104" name="Title 1"/>
          <p:cNvSpPr txBox="1"/>
          <p:nvPr/>
        </p:nvSpPr>
        <p:spPr>
          <a:xfrm>
            <a:off x="611659" y="5459061"/>
            <a:ext cx="10968682" cy="11404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algn="ctr" defTabSz="822959">
              <a:lnSpc>
                <a:spcPct val="90000"/>
              </a:lnSpc>
              <a:defRPr sz="6119">
                <a:solidFill>
                  <a:schemeClr val="accent1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pPr algn="l"/>
            <a:r>
              <a:rPr lang="en-US" sz="6000" dirty="0">
                <a:solidFill>
                  <a:schemeClr val="accent6"/>
                </a:solidFill>
              </a:rPr>
              <a:t>Presupuestos</a:t>
            </a:r>
          </a:p>
        </p:txBody>
      </p:sp>
      <p:pic>
        <p:nvPicPr>
          <p:cNvPr id="3" name="Picture 2" descr="A money in a glass jar&#10;&#10;Description automatically generated">
            <a:extLst>
              <a:ext uri="{FF2B5EF4-FFF2-40B4-BE49-F238E27FC236}">
                <a16:creationId xmlns:a16="http://schemas.microsoft.com/office/drawing/2014/main" id="{1CD0FCA5-DD5F-9E96-5164-A7EE9AD059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566" y="-491169"/>
            <a:ext cx="5534867" cy="605909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1"/>
          <p:cNvSpPr txBox="1">
            <a:spLocks noGrp="1"/>
          </p:cNvSpPr>
          <p:nvPr>
            <p:ph type="ctrTitle"/>
          </p:nvPr>
        </p:nvSpPr>
        <p:spPr>
          <a:xfrm>
            <a:off x="560172" y="102329"/>
            <a:ext cx="10968681" cy="141884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5400">
                <a:solidFill>
                  <a:schemeClr val="accent1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rPr lang="en-US" dirty="0" err="1">
                <a:solidFill>
                  <a:schemeClr val="accent6"/>
                </a:solidFill>
              </a:rPr>
              <a:t>Gastos</a:t>
            </a:r>
            <a:endParaRPr dirty="0">
              <a:solidFill>
                <a:schemeClr val="accent6"/>
              </a:solidFill>
            </a:endParaRPr>
          </a:p>
        </p:txBody>
      </p:sp>
      <p:sp>
        <p:nvSpPr>
          <p:cNvPr id="118" name="Lorem Ipsum Subtitle"/>
          <p:cNvSpPr txBox="1">
            <a:spLocks noGrp="1"/>
          </p:cNvSpPr>
          <p:nvPr>
            <p:ph type="subTitle" sz="quarter" idx="1"/>
          </p:nvPr>
        </p:nvSpPr>
        <p:spPr>
          <a:xfrm>
            <a:off x="663146" y="1817098"/>
            <a:ext cx="10762733" cy="4389889"/>
          </a:xfrm>
          <a:prstGeom prst="rect">
            <a:avLst/>
          </a:prstGeom>
        </p:spPr>
        <p:txBody>
          <a:bodyPr>
            <a:normAutofit/>
          </a:bodyPr>
          <a:lstStyle>
            <a:lvl1pPr marL="571500" indent="-571500" algn="l">
              <a:lnSpc>
                <a:spcPct val="100000"/>
              </a:lnSpc>
              <a:buSzPct val="100000"/>
              <a:buFont typeface="Arial"/>
              <a:buChar char="•"/>
              <a:defRPr sz="3600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lvl1pPr>
          </a:lstStyle>
          <a:p>
            <a:r>
              <a:rPr lang="en-US" sz="3300" dirty="0"/>
              <a:t>Retiradas en cajeros automáticos</a:t>
            </a:r>
          </a:p>
          <a:p>
            <a:r>
              <a:rPr lang="en-US" sz="3300" dirty="0"/>
              <a:t>Cuentas corrientes y tarjetas de débito</a:t>
            </a:r>
          </a:p>
          <a:p>
            <a:r>
              <a:rPr lang="en-US" sz="3300" dirty="0"/>
              <a:t>Consejos</a:t>
            </a:r>
          </a:p>
          <a:p>
            <a:r>
              <a:rPr lang="en-US" sz="3300" dirty="0"/>
              <a:t>Descubiertos</a:t>
            </a:r>
            <a:endParaRPr sz="33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C3F0D11-46FB-D4F1-A4EA-09721C990B3B}"/>
              </a:ext>
            </a:extLst>
          </p:cNvPr>
          <p:cNvGrpSpPr/>
          <p:nvPr/>
        </p:nvGrpSpPr>
        <p:grpSpPr>
          <a:xfrm>
            <a:off x="8934428" y="6030157"/>
            <a:ext cx="2805751" cy="369330"/>
            <a:chOff x="8934428" y="6030157"/>
            <a:chExt cx="2805751" cy="369330"/>
          </a:xfrm>
        </p:grpSpPr>
        <p:pic>
          <p:nvPicPr>
            <p:cNvPr id="4" name="Picture 3" descr="A black and white logo&#10;&#10;Description automatically generated">
              <a:extLst>
                <a:ext uri="{FF2B5EF4-FFF2-40B4-BE49-F238E27FC236}">
                  <a16:creationId xmlns:a16="http://schemas.microsoft.com/office/drawing/2014/main" id="{3F8614E2-78E9-F353-E992-924A587956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5190" y="6068859"/>
              <a:ext cx="1074989" cy="29192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7C1B608-636D-8FC1-135A-B1555A326DD7}"/>
                </a:ext>
              </a:extLst>
            </p:cNvPr>
            <p:cNvSpPr txBox="1"/>
            <p:nvPr/>
          </p:nvSpPr>
          <p:spPr>
            <a:xfrm>
              <a:off x="8934428" y="6030157"/>
              <a:ext cx="1549101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spc="0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Your Logo Here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60E1B24-6599-2331-AE86-056FF2FDEA19}"/>
                </a:ext>
              </a:extLst>
            </p:cNvPr>
            <p:cNvCxnSpPr>
              <a:cxnSpLocks/>
            </p:cNvCxnSpPr>
            <p:nvPr/>
          </p:nvCxnSpPr>
          <p:spPr>
            <a:xfrm>
              <a:off x="10543424" y="6087519"/>
              <a:ext cx="0" cy="291926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1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"/>
          <p:cNvSpPr/>
          <p:nvPr/>
        </p:nvSpPr>
        <p:spPr>
          <a:xfrm>
            <a:off x="-11271" y="2172"/>
            <a:ext cx="12214542" cy="5072413"/>
          </a:xfrm>
          <a:prstGeom prst="rect">
            <a:avLst/>
          </a:prstGeom>
          <a:solidFill>
            <a:srgbClr val="DD7CB6"/>
          </a:solidFill>
          <a:ln w="12700">
            <a:miter lim="400000"/>
          </a:ln>
        </p:spPr>
        <p:txBody>
          <a:bodyPr lIns="45719" rIns="45719" anchor="ctr"/>
          <a:lstStyle/>
          <a:p>
            <a:endParaRPr dirty="0"/>
          </a:p>
        </p:txBody>
      </p:sp>
      <p:sp>
        <p:nvSpPr>
          <p:cNvPr id="104" name="Title 1"/>
          <p:cNvSpPr txBox="1"/>
          <p:nvPr/>
        </p:nvSpPr>
        <p:spPr>
          <a:xfrm>
            <a:off x="611659" y="5459061"/>
            <a:ext cx="10968682" cy="11404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p14="http://schemas.microsoft.com/office/powerpoint/2010/main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algn="ctr" defTabSz="822959">
              <a:lnSpc>
                <a:spcPct val="90000"/>
              </a:lnSpc>
              <a:defRPr sz="6119">
                <a:solidFill>
                  <a:schemeClr val="accent1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pPr algn="l"/>
            <a:r>
              <a:rPr lang="en-US" sz="6000" dirty="0">
                <a:solidFill>
                  <a:schemeClr val="accent6"/>
                </a:solidFill>
              </a:rPr>
              <a:t>Préstamo</a:t>
            </a:r>
          </a:p>
        </p:txBody>
      </p:sp>
      <p:sp>
        <p:nvSpPr>
          <p:cNvPr id="2" name="Rectangle">
            <a:extLst>
              <a:ext uri="{FF2B5EF4-FFF2-40B4-BE49-F238E27FC236}">
                <a16:creationId xmlns:a16="http://schemas.microsoft.com/office/drawing/2014/main" id="{970958A3-8675-D1B8-C024-81ADD962A582}"/>
              </a:ext>
            </a:extLst>
          </p:cNvPr>
          <p:cNvSpPr/>
          <p:nvPr/>
        </p:nvSpPr>
        <p:spPr>
          <a:xfrm>
            <a:off x="-11271" y="2170"/>
            <a:ext cx="12214542" cy="5072413"/>
          </a:xfrm>
          <a:prstGeom prst="rect">
            <a:avLst/>
          </a:prstGeom>
          <a:solidFill>
            <a:srgbClr val="FFE3CB"/>
          </a:solidFill>
          <a:ln w="12700">
            <a:miter lim="400000"/>
          </a:ln>
        </p:spPr>
        <p:txBody>
          <a:bodyPr lIns="45719" rIns="45719" anchor="ctr"/>
          <a:lstStyle/>
          <a:p>
            <a:endParaRPr dirty="0"/>
          </a:p>
        </p:txBody>
      </p:sp>
      <p:pic>
        <p:nvPicPr>
          <p:cNvPr id="5" name="Picture 4" descr="A blue credit card with numbers and numbers&#10;&#10;Description automatically generated">
            <a:extLst>
              <a:ext uri="{FF2B5EF4-FFF2-40B4-BE49-F238E27FC236}">
                <a16:creationId xmlns:a16="http://schemas.microsoft.com/office/drawing/2014/main" id="{2D991F32-D01E-1847-8CDD-C33EE43767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298" y="738732"/>
            <a:ext cx="6218488" cy="4040647"/>
          </a:xfrm>
          <a:prstGeom prst="rect">
            <a:avLst/>
          </a:prstGeom>
        </p:spPr>
      </p:pic>
      <p:pic>
        <p:nvPicPr>
          <p:cNvPr id="7" name="Picture 6" descr="A close up of a credit card&#10;&#10;Description automatically generated">
            <a:extLst>
              <a:ext uri="{FF2B5EF4-FFF2-40B4-BE49-F238E27FC236}">
                <a16:creationId xmlns:a16="http://schemas.microsoft.com/office/drawing/2014/main" id="{DA4FE74F-976A-4E47-A46E-D60C48F52F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136" y="944667"/>
            <a:ext cx="6218488" cy="402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99003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itle 1"/>
          <p:cNvSpPr txBox="1">
            <a:spLocks noGrp="1"/>
          </p:cNvSpPr>
          <p:nvPr>
            <p:ph type="ctrTitle"/>
          </p:nvPr>
        </p:nvSpPr>
        <p:spPr>
          <a:xfrm>
            <a:off x="560172" y="102329"/>
            <a:ext cx="10968681" cy="1418848"/>
          </a:xfrm>
          <a:prstGeom prst="rect">
            <a:avLst/>
          </a:prstGeom>
        </p:spPr>
        <p:txBody>
          <a:bodyPr/>
          <a:lstStyle>
            <a:lvl1pPr algn="l">
              <a:defRPr sz="5400">
                <a:solidFill>
                  <a:schemeClr val="accent1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rPr lang="en-US" dirty="0">
                <a:solidFill>
                  <a:schemeClr val="accent6"/>
                </a:solidFill>
              </a:rPr>
              <a:t>Ingresos e impuestos</a:t>
            </a:r>
            <a:endParaRPr dirty="0">
              <a:solidFill>
                <a:schemeClr val="accent6"/>
              </a:solidFill>
            </a:endParaRPr>
          </a:p>
        </p:txBody>
      </p:sp>
      <p:sp>
        <p:nvSpPr>
          <p:cNvPr id="145" name="Lorem Ipsum Subtitle"/>
          <p:cNvSpPr txBox="1">
            <a:spLocks noGrp="1"/>
          </p:cNvSpPr>
          <p:nvPr>
            <p:ph type="subTitle" idx="1"/>
          </p:nvPr>
        </p:nvSpPr>
        <p:spPr>
          <a:xfrm>
            <a:off x="663146" y="1817098"/>
            <a:ext cx="10762733" cy="462558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71500" indent="-571500" algn="l">
              <a:lnSpc>
                <a:spcPct val="100000"/>
              </a:lnSpc>
              <a:buSzPct val="100000"/>
              <a:buFont typeface="Arial"/>
              <a:buChar char="•"/>
              <a:defRPr sz="3600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3400" dirty="0"/>
              <a:t>Impuestos sobre la renta</a:t>
            </a:r>
          </a:p>
          <a:p>
            <a:pPr marL="571500" indent="-571500" algn="l">
              <a:lnSpc>
                <a:spcPct val="100000"/>
              </a:lnSpc>
              <a:buSzPct val="100000"/>
              <a:buFont typeface="Arial"/>
              <a:buChar char="•"/>
              <a:defRPr sz="3600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3400" dirty="0"/>
              <a:t>Impuestos sobre las ventas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3888C3B-3499-D63B-F54C-131A6C44B416}"/>
              </a:ext>
            </a:extLst>
          </p:cNvPr>
          <p:cNvGrpSpPr/>
          <p:nvPr/>
        </p:nvGrpSpPr>
        <p:grpSpPr>
          <a:xfrm>
            <a:off x="8934428" y="6030157"/>
            <a:ext cx="2805751" cy="369330"/>
            <a:chOff x="8934428" y="6030157"/>
            <a:chExt cx="2805751" cy="369330"/>
          </a:xfrm>
        </p:grpSpPr>
        <p:pic>
          <p:nvPicPr>
            <p:cNvPr id="4" name="Picture 3" descr="A black and white logo&#10;&#10;Description automatically generated">
              <a:extLst>
                <a:ext uri="{FF2B5EF4-FFF2-40B4-BE49-F238E27FC236}">
                  <a16:creationId xmlns:a16="http://schemas.microsoft.com/office/drawing/2014/main" id="{BE1131F0-C0E6-66B7-E3AB-27FFEC51FF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5190" y="6068859"/>
              <a:ext cx="1074989" cy="29192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DA9F9F6-903A-7DDB-F8B8-A2AD6557FFE8}"/>
                </a:ext>
              </a:extLst>
            </p:cNvPr>
            <p:cNvSpPr txBox="1"/>
            <p:nvPr/>
          </p:nvSpPr>
          <p:spPr>
            <a:xfrm>
              <a:off x="8934428" y="6030157"/>
              <a:ext cx="1549101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spc="0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Your Logo Here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329904D-B5C3-5653-7022-9639F10D7EE6}"/>
                </a:ext>
              </a:extLst>
            </p:cNvPr>
            <p:cNvCxnSpPr>
              <a:cxnSpLocks/>
            </p:cNvCxnSpPr>
            <p:nvPr/>
          </p:nvCxnSpPr>
          <p:spPr>
            <a:xfrm>
              <a:off x="10543424" y="6087519"/>
              <a:ext cx="0" cy="291926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8457391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282A33"/>
      </a:dk1>
      <a:lt1>
        <a:srgbClr val="FFFFFF"/>
      </a:lt1>
      <a:dk2>
        <a:srgbClr val="A7A7A7"/>
      </a:dk2>
      <a:lt2>
        <a:srgbClr val="535353"/>
      </a:lt2>
      <a:accent1>
        <a:srgbClr val="02A1FF"/>
      </a:accent1>
      <a:accent2>
        <a:srgbClr val="282932"/>
      </a:accent2>
      <a:accent3>
        <a:srgbClr val="D4D5D3"/>
      </a:accent3>
      <a:accent4>
        <a:srgbClr val="FEFFFE"/>
      </a:accent4>
      <a:accent5>
        <a:srgbClr val="06A0FF"/>
      </a:accent5>
      <a:accent6>
        <a:srgbClr val="16171C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>
            <a:hueOff val="-7200000"/>
            <a:satOff val="-100001"/>
          </a:schemeClr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282A33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282A33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Be Mindful of Your Digital Money Presentation" id="{AC1ABAEF-82EF-EF4D-89F4-6343A1931847}" vid="{DC0DAC32-BA4E-0A4C-997C-254B49B70EC5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282A33"/>
      </a:dk1>
      <a:lt1>
        <a:srgbClr val="332C0B"/>
      </a:lt1>
      <a:dk2>
        <a:srgbClr val="A7A7A7"/>
      </a:dk2>
      <a:lt2>
        <a:srgbClr val="535353"/>
      </a:lt2>
      <a:accent1>
        <a:srgbClr val="02A1FF"/>
      </a:accent1>
      <a:accent2>
        <a:srgbClr val="282932"/>
      </a:accent2>
      <a:accent3>
        <a:srgbClr val="D4D5D3"/>
      </a:accent3>
      <a:accent4>
        <a:srgbClr val="FEFFFE"/>
      </a:accent4>
      <a:accent5>
        <a:srgbClr val="06A0FF"/>
      </a:accent5>
      <a:accent6>
        <a:srgbClr val="16171C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>
            <a:hueOff val="-7200000"/>
            <a:satOff val="-100001"/>
          </a:schemeClr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282A33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282A33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4986</TotalTime>
  <Words>1237</Words>
  <Application>Microsoft Macintosh PowerPoint</Application>
  <PresentationFormat>Widescreen</PresentationFormat>
  <Paragraphs>75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Avenir Heavy</vt:lpstr>
      <vt:lpstr>Avenir Light</vt:lpstr>
      <vt:lpstr>Calibri</vt:lpstr>
      <vt:lpstr>Calibri Light</vt:lpstr>
      <vt:lpstr>Office Theme</vt:lpstr>
      <vt:lpstr>PowerPoint Presentation</vt:lpstr>
      <vt:lpstr>Introducción del patrocinador</vt:lpstr>
      <vt:lpstr>PowerPoint Presentation</vt:lpstr>
      <vt:lpstr>Lo que vamos a discutir...</vt:lpstr>
      <vt:lpstr>Fijar objetivos</vt:lpstr>
      <vt:lpstr>PowerPoint Presentation</vt:lpstr>
      <vt:lpstr>Gastos</vt:lpstr>
      <vt:lpstr>PowerPoint Presentation</vt:lpstr>
      <vt:lpstr>Ingresos e impuestos</vt:lpstr>
      <vt:lpstr>Recursos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Moffat</dc:creator>
  <cp:keywords>, docId:4F70D56CA76B7434A109ABB523B246B1</cp:keywords>
  <cp:lastModifiedBy>Sophia Duffin</cp:lastModifiedBy>
  <cp:revision>10</cp:revision>
  <dcterms:created xsi:type="dcterms:W3CDTF">2023-03-09T02:12:42Z</dcterms:created>
  <dcterms:modified xsi:type="dcterms:W3CDTF">2025-09-04T21:37:13Z</dcterms:modified>
</cp:coreProperties>
</file>