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74" r:id="rId4"/>
    <p:sldId id="273" r:id="rId5"/>
    <p:sldId id="259" r:id="rId6"/>
    <p:sldId id="258" r:id="rId7"/>
    <p:sldId id="261" r:id="rId8"/>
    <p:sldId id="277" r:id="rId9"/>
    <p:sldId id="278" r:id="rId10"/>
    <p:sldId id="279" r:id="rId11"/>
    <p:sldId id="276" r:id="rId12"/>
    <p:sldId id="269"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CB"/>
    <a:srgbClr val="95E7F5"/>
    <a:srgbClr val="B9E6F5"/>
    <a:srgbClr val="F7E6CC"/>
    <a:srgbClr val="F1E5F3"/>
    <a:srgbClr val="E2C9E6"/>
    <a:srgbClr val="BFE9E8"/>
    <a:srgbClr val="CFF2CA"/>
    <a:srgbClr val="E7F8E5"/>
    <a:srgbClr val="FCD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EFEFEF"/>
          </a:solidFill>
        </a:fill>
      </a:tcStyle>
    </a:wholeTbl>
    <a:band2H>
      <a:tcTxStyle/>
      <a:tcStyle>
        <a:tcBdr/>
        <a:fill>
          <a:solidFill>
            <a:srgbClr val="F7F7F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Row>
  </a:tblStyle>
  <a:tblStyle styleId="{EEE7283C-3CF3-47DC-8721-378D4A62B22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Row>
  </a:tblStyle>
  <a:tblStyle styleId="{CF821DB8-F4EB-4A41-A1BA-3FCAFE7338EE}" styleName="">
    <a:tblBg/>
    <a:wholeTbl>
      <a:tcTxStyle b="off" i="off">
        <a:fontRef idx="major">
          <a:srgbClr val="282A33"/>
        </a:fontRef>
        <a:srgbClr val="282A3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chemeClr val="accent4">
              <a:hueOff val="-7200000"/>
              <a:satOff val="-100001"/>
            </a:schemeClr>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82A33"/>
        </a:fontRef>
        <a:srgbClr val="282A33"/>
      </a:tcTxStyle>
      <a:tcStyle>
        <a:tcBdr>
          <a:left>
            <a:ln w="12700" cap="flat">
              <a:noFill/>
              <a:miter lim="400000"/>
            </a:ln>
          </a:left>
          <a:right>
            <a:ln w="12700" cap="flat">
              <a:noFill/>
              <a:miter lim="400000"/>
            </a:ln>
          </a:right>
          <a:top>
            <a:ln w="508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4">
              <a:hueOff val="-7200000"/>
              <a:satOff val="-100001"/>
            </a:schemeClr>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254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Row>
  </a:tblStyle>
  <a:tblStyle styleId="{2708684C-4D16-4618-839F-0558EEFCDFE6}" styleName="">
    <a:tblBg/>
    <a:wholeTbl>
      <a:tcTxStyle b="off"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wholeTbl>
    <a:band2H>
      <a:tcTxStyle/>
      <a:tcStyle>
        <a:tcBdr/>
        <a:fill>
          <a:solidFill>
            <a:schemeClr val="accent4">
              <a:hueOff val="-7200000"/>
              <a:satOff val="-100001"/>
            </a:schemeClr>
          </a:solidFill>
        </a:fill>
      </a:tcStyle>
    </a:band2H>
    <a:firstCol>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firstCol>
    <a:la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508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lastRow>
    <a:fir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254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061"/>
    <p:restoredTop sz="70360"/>
  </p:normalViewPr>
  <p:slideViewPr>
    <p:cSldViewPr snapToGrid="0" snapToObjects="1">
      <p:cViewPr>
        <p:scale>
          <a:sx n="89" d="100"/>
          <a:sy n="89" d="100"/>
        </p:scale>
        <p:origin x="4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solidFill>
          <a:srgbClr val="282A33"/>
        </a:solidFill>
        <a:latin typeface="+mj-lt"/>
        <a:ea typeface="+mj-ea"/>
        <a:cs typeface="+mj-cs"/>
        <a:sym typeface="Calibri"/>
      </a:defRPr>
    </a:lvl1pPr>
    <a:lvl2pPr indent="228600" latinLnBrk="0">
      <a:defRPr sz="1200">
        <a:solidFill>
          <a:srgbClr val="282A33"/>
        </a:solidFill>
        <a:latin typeface="+mj-lt"/>
        <a:ea typeface="+mj-ea"/>
        <a:cs typeface="+mj-cs"/>
        <a:sym typeface="Calibri"/>
      </a:defRPr>
    </a:lvl2pPr>
    <a:lvl3pPr indent="457200" latinLnBrk="0">
      <a:defRPr sz="1200">
        <a:solidFill>
          <a:srgbClr val="282A33"/>
        </a:solidFill>
        <a:latin typeface="+mj-lt"/>
        <a:ea typeface="+mj-ea"/>
        <a:cs typeface="+mj-cs"/>
        <a:sym typeface="Calibri"/>
      </a:defRPr>
    </a:lvl3pPr>
    <a:lvl4pPr indent="685800" latinLnBrk="0">
      <a:defRPr sz="1200">
        <a:solidFill>
          <a:srgbClr val="282A33"/>
        </a:solidFill>
        <a:latin typeface="+mj-lt"/>
        <a:ea typeface="+mj-ea"/>
        <a:cs typeface="+mj-cs"/>
        <a:sym typeface="Calibri"/>
      </a:defRPr>
    </a:lvl4pPr>
    <a:lvl5pPr indent="914400" latinLnBrk="0">
      <a:defRPr sz="1200">
        <a:solidFill>
          <a:srgbClr val="282A33"/>
        </a:solidFill>
        <a:latin typeface="+mj-lt"/>
        <a:ea typeface="+mj-ea"/>
        <a:cs typeface="+mj-cs"/>
        <a:sym typeface="Calibri"/>
      </a:defRPr>
    </a:lvl5pPr>
    <a:lvl6pPr indent="1143000" latinLnBrk="0">
      <a:defRPr sz="1200">
        <a:solidFill>
          <a:srgbClr val="282A33"/>
        </a:solidFill>
        <a:latin typeface="+mj-lt"/>
        <a:ea typeface="+mj-ea"/>
        <a:cs typeface="+mj-cs"/>
        <a:sym typeface="Calibri"/>
      </a:defRPr>
    </a:lvl6pPr>
    <a:lvl7pPr indent="1371600" latinLnBrk="0">
      <a:defRPr sz="1200">
        <a:solidFill>
          <a:srgbClr val="282A33"/>
        </a:solidFill>
        <a:latin typeface="+mj-lt"/>
        <a:ea typeface="+mj-ea"/>
        <a:cs typeface="+mj-cs"/>
        <a:sym typeface="Calibri"/>
      </a:defRPr>
    </a:lvl7pPr>
    <a:lvl8pPr indent="1600200" latinLnBrk="0">
      <a:defRPr sz="1200">
        <a:solidFill>
          <a:srgbClr val="282A33"/>
        </a:solidFill>
        <a:latin typeface="+mj-lt"/>
        <a:ea typeface="+mj-ea"/>
        <a:cs typeface="+mj-cs"/>
        <a:sym typeface="Calibri"/>
      </a:defRPr>
    </a:lvl8pPr>
    <a:lvl9pPr indent="1828800" latinLnBrk="0">
      <a:defRPr sz="1200">
        <a:solidFill>
          <a:srgbClr val="282A33"/>
        </a:solidFill>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8667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Depending on class participation and discussion during the presentation, there may be extra time. These resources are helpful for in-depth discussions. First, the “What is Interest?” article explains the difference between simple and compound interest, as well as nominal rate and annual percentage rate. Use the Simple vs. Compound Interest calculator to illustrate the difference. </a:t>
            </a:r>
          </a:p>
          <a:p>
            <a:r>
              <a:rPr lang="en-US" sz="1200" dirty="0">
                <a:solidFill>
                  <a:srgbClr val="282A33"/>
                </a:solidFill>
                <a:effectLst/>
                <a:latin typeface="+mj-lt"/>
                <a:ea typeface="+mj-ea"/>
                <a:cs typeface="+mj-cs"/>
                <a:sym typeface="Calibri"/>
              </a:rPr>
              <a:t>Second, use the Budget calculator inside the Planning for Expenses article to split a hypothetical income into monthly and yearly expenses and create a sample budget. </a:t>
            </a:r>
          </a:p>
          <a:p>
            <a:endParaRPr lang="en-US" dirty="0"/>
          </a:p>
        </p:txBody>
      </p:sp>
    </p:spTree>
    <p:extLst>
      <p:ext uri="{BB962C8B-B14F-4D97-AF65-F5344CB8AC3E}">
        <p14:creationId xmlns:p14="http://schemas.microsoft.com/office/powerpoint/2010/main" val="3215061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Tell students that thinking through life scenarios ahead of when they happen helps them be financially prepared for the future. It may feel overwhelming, but education now can save them from missteps in the future. </a:t>
            </a:r>
          </a:p>
          <a:p>
            <a:r>
              <a:rPr lang="en-US" sz="1200" b="1" dirty="0">
                <a:solidFill>
                  <a:srgbClr val="282A33"/>
                </a:solidFill>
                <a:effectLst/>
                <a:latin typeface="+mj-lt"/>
                <a:ea typeface="+mj-ea"/>
                <a:cs typeface="+mj-cs"/>
                <a:sym typeface="Calibri"/>
              </a:rPr>
              <a:t>Ask the students if they have any questions about savings accounts, interest, or setting financial goals. </a:t>
            </a:r>
          </a:p>
          <a:p>
            <a:r>
              <a:rPr lang="en-US" sz="1200" dirty="0">
                <a:solidFill>
                  <a:srgbClr val="282A33"/>
                </a:solidFill>
                <a:effectLst/>
                <a:latin typeface="+mj-lt"/>
                <a:ea typeface="+mj-ea"/>
                <a:cs typeface="+mj-cs"/>
                <a:sym typeface="Calibri"/>
              </a:rPr>
              <a:t>You may want to offer to return if they want more information about a specific topic. </a:t>
            </a:r>
          </a:p>
          <a:p>
            <a:endParaRPr lang="en-US" dirty="0"/>
          </a:p>
        </p:txBody>
      </p:sp>
    </p:spTree>
    <p:extLst>
      <p:ext uri="{BB962C8B-B14F-4D97-AF65-F5344CB8AC3E}">
        <p14:creationId xmlns:p14="http://schemas.microsoft.com/office/powerpoint/2010/main" val="4216522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72A32"/>
                </a:solidFill>
                <a:effectLst/>
                <a:uLnTx/>
                <a:uFillTx/>
                <a:latin typeface="Helvetica" pitchFamily="2" charset="0"/>
                <a:cs typeface="Calibri"/>
                <a:sym typeface="Calibri"/>
              </a:rPr>
              <a:t>Introduce yourself to the class and explain a little bit about your role. </a:t>
            </a:r>
          </a:p>
          <a:p>
            <a:pPr marL="0" marR="0" lvl="0" indent="0" algn="just" defTabSz="914400" eaLnBrk="1" fontAlgn="auto" latinLnBrk="0" hangingPunct="1">
              <a:lnSpc>
                <a:spcPts val="907"/>
              </a:lnSpc>
              <a:spcBef>
                <a:spcPts val="0"/>
              </a:spcBef>
              <a:spcAft>
                <a:spcPts val="675"/>
              </a:spcAft>
              <a:buClrTx/>
              <a:buSzTx/>
              <a:buFontTx/>
              <a:buNone/>
              <a:tabLst/>
              <a:defRPr/>
            </a:pPr>
            <a:r>
              <a:rPr kumimoji="0" lang="en-US" sz="1800" b="0" i="0" u="none" strike="noStrike" kern="0" cap="none" spc="0" normalizeH="0" baseline="0" noProof="0" dirty="0">
                <a:ln>
                  <a:noFill/>
                </a:ln>
                <a:solidFill>
                  <a:srgbClr val="272A32"/>
                </a:solidFill>
                <a:effectLst/>
                <a:uLnTx/>
                <a:uFillTx/>
                <a:latin typeface="Helvetica" pitchFamily="2" charset="0"/>
                <a:cs typeface="Calibri"/>
                <a:sym typeface="Calibri"/>
              </a:rPr>
              <a:t>You could go over your typical day, some of the things your financial institution offers (products or services relevant to the class), why you sponsor Banzai for their class, or why you think financial literacy is important. </a:t>
            </a:r>
          </a:p>
          <a:p>
            <a:pPr marL="0" marR="0" lvl="0" indent="0" algn="just" defTabSz="914400" eaLnBrk="1" fontAlgn="auto" latinLnBrk="0" hangingPunct="1">
              <a:lnSpc>
                <a:spcPts val="907"/>
              </a:lnSpc>
              <a:spcBef>
                <a:spcPts val="0"/>
              </a:spcBef>
              <a:spcAft>
                <a:spcPts val="675"/>
              </a:spcAft>
              <a:buClrTx/>
              <a:buSzTx/>
              <a:buFontTx/>
              <a:buNone/>
              <a:tabLst/>
              <a:defRPr/>
            </a:pPr>
            <a:r>
              <a:rPr kumimoji="0" lang="en-US" sz="1800" b="1" i="0" u="none" strike="noStrike" kern="0" cap="none" spc="0" normalizeH="0" baseline="0" noProof="0" dirty="0">
                <a:ln>
                  <a:noFill/>
                </a:ln>
                <a:solidFill>
                  <a:srgbClr val="272A32"/>
                </a:solidFill>
                <a:effectLst/>
                <a:uLnTx/>
                <a:uFillTx/>
                <a:latin typeface="Helvetica" pitchFamily="2" charset="0"/>
                <a:cs typeface="Calibri"/>
                <a:sym typeface="Calibri"/>
              </a:rPr>
              <a:t>Consider inviting the class to ask questions about you, your role, your FI, etc.</a:t>
            </a:r>
            <a:endParaRPr kumimoji="0" lang="en-US" sz="1800" b="0" i="0" u="none" strike="noStrike" kern="0" cap="none" spc="0" normalizeH="0" baseline="0" noProof="0" dirty="0">
              <a:ln>
                <a:noFill/>
              </a:ln>
              <a:solidFill>
                <a:srgbClr val="272A32"/>
              </a:solidFill>
              <a:effectLst/>
              <a:uLnTx/>
              <a:uFillTx/>
              <a:latin typeface="Helvetica" pitchFamily="2" charset="0"/>
              <a:cs typeface="Calibri"/>
              <a:sym typeface="Calibri"/>
            </a:endParaRPr>
          </a:p>
          <a:p>
            <a:endParaRPr lang="en-US" dirty="0"/>
          </a:p>
        </p:txBody>
      </p:sp>
    </p:spTree>
    <p:extLst>
      <p:ext uri="{BB962C8B-B14F-4D97-AF65-F5344CB8AC3E}">
        <p14:creationId xmlns:p14="http://schemas.microsoft.com/office/powerpoint/2010/main" val="2667167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Introduce the topic briefly.</a:t>
            </a:r>
          </a:p>
          <a:p>
            <a:r>
              <a:rPr lang="en-US" sz="1200" dirty="0">
                <a:solidFill>
                  <a:srgbClr val="282A33"/>
                </a:solidFill>
                <a:effectLst/>
                <a:latin typeface="+mj-lt"/>
                <a:ea typeface="+mj-ea"/>
                <a:cs typeface="+mj-cs"/>
                <a:sym typeface="Calibri"/>
              </a:rPr>
              <a:t>In the Life Scenarios game, students tackled realistic financial dilemmas while saving money for their future fund. </a:t>
            </a:r>
          </a:p>
          <a:p>
            <a:r>
              <a:rPr lang="en-US" sz="1200" dirty="0">
                <a:solidFill>
                  <a:srgbClr val="282A33"/>
                </a:solidFill>
                <a:effectLst/>
                <a:latin typeface="+mj-lt"/>
                <a:ea typeface="+mj-ea"/>
                <a:cs typeface="+mj-cs"/>
                <a:sym typeface="Calibri"/>
              </a:rPr>
              <a:t>Today we will go over some of the topics covered in the game, including financial basics like income, expenses, and budgeting, as well as more complicated topics like credit cards, auto loans, and insurance. </a:t>
            </a:r>
          </a:p>
          <a:p>
            <a:endParaRPr lang="en-US" dirty="0"/>
          </a:p>
        </p:txBody>
      </p:sp>
    </p:spTree>
    <p:extLst>
      <p:ext uri="{BB962C8B-B14F-4D97-AF65-F5344CB8AC3E}">
        <p14:creationId xmlns:p14="http://schemas.microsoft.com/office/powerpoint/2010/main" val="1444773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solidFill>
                  <a:srgbClr val="272A32"/>
                </a:solidFill>
                <a:effectLst/>
                <a:latin typeface="Helvetica" pitchFamily="2" charset="0"/>
              </a:rPr>
              <a:t>This slide serves as a table of contents and can be used to introduce the presentation. </a:t>
            </a:r>
          </a:p>
          <a:p>
            <a:r>
              <a:rPr lang="en-US" dirty="0">
                <a:solidFill>
                  <a:srgbClr val="272A32"/>
                </a:solidFill>
                <a:effectLst/>
                <a:latin typeface="Helvetica" pitchFamily="2" charset="0"/>
              </a:rPr>
              <a:t>These are the specific topics you’ll cover in the order you’ll present them in. </a:t>
            </a:r>
          </a:p>
          <a:p>
            <a:endParaRPr lang="en-US" dirty="0"/>
          </a:p>
        </p:txBody>
      </p:sp>
    </p:spTree>
    <p:extLst>
      <p:ext uri="{BB962C8B-B14F-4D97-AF65-F5344CB8AC3E}">
        <p14:creationId xmlns:p14="http://schemas.microsoft.com/office/powerpoint/2010/main" val="1013305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Finding motivation to save money can be difficult, especially if there are lots of options for spending it. Saving money with a purpose can help students identify their priorities and keep savings on track. </a:t>
            </a:r>
          </a:p>
          <a:p>
            <a:r>
              <a:rPr lang="en-US" sz="1200" b="1" dirty="0">
                <a:solidFill>
                  <a:srgbClr val="282A33"/>
                </a:solidFill>
                <a:effectLst/>
                <a:latin typeface="+mj-lt"/>
                <a:ea typeface="+mj-ea"/>
                <a:cs typeface="+mj-cs"/>
                <a:sym typeface="Calibri"/>
              </a:rPr>
              <a:t>Ask students for some examples of goals they could save for. </a:t>
            </a:r>
            <a:r>
              <a:rPr lang="en-US" sz="1200" dirty="0">
                <a:solidFill>
                  <a:srgbClr val="282A33"/>
                </a:solidFill>
                <a:effectLst/>
                <a:latin typeface="+mj-lt"/>
                <a:ea typeface="+mj-ea"/>
                <a:cs typeface="+mj-cs"/>
                <a:sym typeface="Calibri"/>
              </a:rPr>
              <a:t>This could include buying a car, saving for post-secondary education, travel, and more. </a:t>
            </a:r>
          </a:p>
          <a:p>
            <a:r>
              <a:rPr lang="en-US" sz="1200" dirty="0">
                <a:solidFill>
                  <a:srgbClr val="282A33"/>
                </a:solidFill>
                <a:effectLst/>
                <a:latin typeface="+mj-lt"/>
                <a:ea typeface="+mj-ea"/>
                <a:cs typeface="+mj-cs"/>
                <a:sym typeface="Calibri"/>
              </a:rPr>
              <a:t>To save with a purpose, they can break that big goal into manageable chunks and work towards it. It can also be helpful to keep the money in a separate account, so they aren’t tempted to spend it. Savings accounts are great for this. As a bonus, they also earn interest on deposits. </a:t>
            </a:r>
          </a:p>
          <a:p>
            <a:r>
              <a:rPr lang="en-US" sz="1200" b="1" dirty="0">
                <a:solidFill>
                  <a:srgbClr val="282A33"/>
                </a:solidFill>
                <a:effectLst/>
                <a:latin typeface="+mj-lt"/>
                <a:ea typeface="+mj-ea"/>
                <a:cs typeface="+mj-cs"/>
                <a:sym typeface="Calibri"/>
              </a:rPr>
              <a:t>Ask the students if they have any questions about savings accounts. </a:t>
            </a:r>
          </a:p>
          <a:p>
            <a:r>
              <a:rPr lang="en-US" sz="1200" dirty="0">
                <a:solidFill>
                  <a:srgbClr val="282A33"/>
                </a:solidFill>
                <a:effectLst/>
                <a:latin typeface="+mj-lt"/>
                <a:ea typeface="+mj-ea"/>
                <a:cs typeface="+mj-cs"/>
                <a:sym typeface="Calibri"/>
              </a:rPr>
              <a:t>One thing that can derail savings is financial emergencies. </a:t>
            </a:r>
          </a:p>
          <a:p>
            <a:r>
              <a:rPr lang="en-US" sz="1200" b="1" dirty="0">
                <a:solidFill>
                  <a:srgbClr val="282A33"/>
                </a:solidFill>
                <a:effectLst/>
                <a:latin typeface="+mj-lt"/>
                <a:ea typeface="+mj-ea"/>
                <a:cs typeface="+mj-cs"/>
                <a:sym typeface="Calibri"/>
              </a:rPr>
              <a:t>Ask students what unexpected scenarios they might encounter, and how they could make a financial plan for those emergencies. </a:t>
            </a:r>
          </a:p>
          <a:p>
            <a:endParaRPr lang="en-US" dirty="0"/>
          </a:p>
        </p:txBody>
      </p:sp>
    </p:spTree>
    <p:extLst>
      <p:ext uri="{BB962C8B-B14F-4D97-AF65-F5344CB8AC3E}">
        <p14:creationId xmlns:p14="http://schemas.microsoft.com/office/powerpoint/2010/main" val="2413272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Budgeting is an important part of setting financial goals. Budgets have fixed and variable expenses. Fixed expenses are those that stay the same, like a mortgage or car payment. Variable expenses can change and are usually things people have more control over, like money they spend on entertainment or at the grocery store. </a:t>
            </a:r>
          </a:p>
          <a:p>
            <a:r>
              <a:rPr lang="en-US" sz="1200" b="1" dirty="0">
                <a:solidFill>
                  <a:srgbClr val="282A33"/>
                </a:solidFill>
                <a:effectLst/>
                <a:latin typeface="+mj-lt"/>
                <a:ea typeface="+mj-ea"/>
                <a:cs typeface="+mj-cs"/>
                <a:sym typeface="Calibri"/>
              </a:rPr>
              <a:t>Ask students what expenses they should start with if they need to trim their budget. </a:t>
            </a:r>
          </a:p>
          <a:p>
            <a:r>
              <a:rPr lang="en-US" sz="1200" dirty="0">
                <a:solidFill>
                  <a:srgbClr val="282A33"/>
                </a:solidFill>
                <a:effectLst/>
                <a:latin typeface="+mj-lt"/>
                <a:ea typeface="+mj-ea"/>
                <a:cs typeface="+mj-cs"/>
                <a:sym typeface="Calibri"/>
              </a:rPr>
              <a:t>One of the key takeaways in Life Scenarios is that budgeting involves trade offs. In the game, students choose between repairing the car and buying a new one, staying with their existing lease or moving, and other choices. With most of these decisions, neither the cheapest option or the most expensive option is automatically the best. Instead, it depends on what aligns with their budget and priorities. </a:t>
            </a:r>
          </a:p>
          <a:p>
            <a:r>
              <a:rPr lang="en-US" sz="1200" b="1" dirty="0">
                <a:solidFill>
                  <a:srgbClr val="282A33"/>
                </a:solidFill>
                <a:effectLst/>
                <a:latin typeface="+mj-lt"/>
                <a:ea typeface="+mj-ea"/>
                <a:cs typeface="+mj-cs"/>
                <a:sym typeface="Calibri"/>
              </a:rPr>
              <a:t>Ask students to share examples of budgeting trade offs they make. </a:t>
            </a:r>
          </a:p>
          <a:p>
            <a:r>
              <a:rPr lang="en-US" sz="1200" dirty="0">
                <a:solidFill>
                  <a:srgbClr val="282A33"/>
                </a:solidFill>
                <a:effectLst/>
                <a:latin typeface="+mj-lt"/>
                <a:ea typeface="+mj-ea"/>
                <a:cs typeface="+mj-cs"/>
                <a:sym typeface="Calibri"/>
              </a:rPr>
              <a:t>(Fixed Expenses, variable expenses, emergency expenses, trade offs and priorities)</a:t>
            </a:r>
          </a:p>
          <a:p>
            <a:endParaRPr lang="en-US" dirty="0"/>
          </a:p>
        </p:txBody>
      </p:sp>
    </p:spTree>
    <p:extLst>
      <p:ext uri="{BB962C8B-B14F-4D97-AF65-F5344CB8AC3E}">
        <p14:creationId xmlns:p14="http://schemas.microsoft.com/office/powerpoint/2010/main" val="217789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Spending money can happen with cash or cards. Money kept at a financial institution can be withdrawn as cash from an ATM or in person with a teller. With a checking account, account holders are issued a debit card to use directly at the point of sale. </a:t>
            </a:r>
          </a:p>
          <a:p>
            <a:r>
              <a:rPr lang="en-US" sz="1200" dirty="0">
                <a:solidFill>
                  <a:srgbClr val="282A33"/>
                </a:solidFill>
                <a:effectLst/>
                <a:latin typeface="+mj-lt"/>
                <a:ea typeface="+mj-ea"/>
                <a:cs typeface="+mj-cs"/>
                <a:sym typeface="Calibri"/>
              </a:rPr>
              <a:t>Remember that an item rarely costs only what the sticker price says. There are often taxes added to a purchase, and if a service was provided, don’t forget to add a tip. Financial institutions typically charge a fee for overdrafts—and of course you have to pay for the purchase, too. </a:t>
            </a:r>
          </a:p>
          <a:p>
            <a:endParaRPr lang="en-US" dirty="0"/>
          </a:p>
        </p:txBody>
      </p:sp>
    </p:spTree>
    <p:extLst>
      <p:ext uri="{BB962C8B-B14F-4D97-AF65-F5344CB8AC3E}">
        <p14:creationId xmlns:p14="http://schemas.microsoft.com/office/powerpoint/2010/main" val="1120701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Borrowing comes in many forms. In the game, students may borrow money in the form of an auto loan or used a credit card. </a:t>
            </a:r>
          </a:p>
          <a:p>
            <a:r>
              <a:rPr lang="en-US" sz="1200" dirty="0">
                <a:solidFill>
                  <a:srgbClr val="282A33"/>
                </a:solidFill>
                <a:effectLst/>
                <a:latin typeface="+mj-lt"/>
                <a:ea typeface="+mj-ea"/>
                <a:cs typeface="+mj-cs"/>
                <a:sym typeface="Calibri"/>
              </a:rPr>
              <a:t>In the game, students may borrow money with an auto loan or use a credit card. Sometimes, people borrow money to pay for emergencies. </a:t>
            </a:r>
          </a:p>
          <a:p>
            <a:r>
              <a:rPr lang="en-US" sz="1200" b="1" dirty="0">
                <a:solidFill>
                  <a:srgbClr val="282A33"/>
                </a:solidFill>
                <a:effectLst/>
                <a:latin typeface="+mj-lt"/>
                <a:ea typeface="+mj-ea"/>
                <a:cs typeface="+mj-cs"/>
                <a:sym typeface="Calibri"/>
              </a:rPr>
              <a:t>Ask the students for their thoughts on borrowing money. </a:t>
            </a:r>
          </a:p>
          <a:p>
            <a:r>
              <a:rPr lang="en-US" sz="1200" dirty="0">
                <a:solidFill>
                  <a:srgbClr val="282A33"/>
                </a:solidFill>
                <a:effectLst/>
                <a:latin typeface="+mj-lt"/>
                <a:ea typeface="+mj-ea"/>
                <a:cs typeface="+mj-cs"/>
                <a:sym typeface="Calibri"/>
              </a:rPr>
              <a:t>No matter what the money is used for, borrowing comes at a cost. That cost is called interest, and it’s the amount charged for borrowing money. When you repay a loan, part of your payment goes to interest and part of it goes to the principal, or initial amount borrowed. Some borrowing may include other fees. For instance, certain credit cards also charge annual fees for use.</a:t>
            </a:r>
          </a:p>
          <a:p>
            <a:r>
              <a:rPr lang="en-US" sz="1200" b="1" dirty="0">
                <a:solidFill>
                  <a:srgbClr val="282A33"/>
                </a:solidFill>
                <a:effectLst/>
                <a:latin typeface="+mj-lt"/>
                <a:ea typeface="+mj-ea"/>
                <a:cs typeface="+mj-cs"/>
                <a:sym typeface="Calibri"/>
              </a:rPr>
              <a:t>Ask students if they have questions on interest or borrowing money. </a:t>
            </a:r>
          </a:p>
          <a:p>
            <a:endParaRPr lang="en-US" dirty="0"/>
          </a:p>
        </p:txBody>
      </p:sp>
    </p:spTree>
    <p:extLst>
      <p:ext uri="{BB962C8B-B14F-4D97-AF65-F5344CB8AC3E}">
        <p14:creationId xmlns:p14="http://schemas.microsoft.com/office/powerpoint/2010/main" val="2684412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Income is subject to taxes paid to the federal or state government. This money goes towards services and programs the government provides and is compulsory—that means everyone has to pay taxes. </a:t>
            </a:r>
          </a:p>
          <a:p>
            <a:r>
              <a:rPr lang="en-US" sz="1200" dirty="0">
                <a:solidFill>
                  <a:srgbClr val="282A33"/>
                </a:solidFill>
                <a:effectLst/>
                <a:latin typeface="+mj-lt"/>
                <a:ea typeface="+mj-ea"/>
                <a:cs typeface="+mj-cs"/>
                <a:sym typeface="Calibri"/>
              </a:rPr>
              <a:t>Required taxes are added together as withholdings on a paycheck and automatically deducted. </a:t>
            </a:r>
          </a:p>
          <a:p>
            <a:r>
              <a:rPr lang="en-US" sz="1200" dirty="0">
                <a:solidFill>
                  <a:srgbClr val="282A33"/>
                </a:solidFill>
                <a:effectLst/>
                <a:latin typeface="+mj-lt"/>
                <a:ea typeface="+mj-ea"/>
                <a:cs typeface="+mj-cs"/>
                <a:sym typeface="Calibri"/>
              </a:rPr>
              <a:t>In the game, students also paid sales taxes on purchases for things like groceries and entertainment and even paid car registration tax. </a:t>
            </a:r>
          </a:p>
          <a:p>
            <a:r>
              <a:rPr lang="en-US" sz="1200" b="1" dirty="0">
                <a:solidFill>
                  <a:srgbClr val="282A33"/>
                </a:solidFill>
                <a:effectLst/>
                <a:latin typeface="+mj-lt"/>
                <a:ea typeface="+mj-ea"/>
                <a:cs typeface="+mj-cs"/>
                <a:sym typeface="Calibri"/>
              </a:rPr>
              <a:t>Ask students what impact taxes have on budgeting. </a:t>
            </a:r>
          </a:p>
          <a:p>
            <a:endParaRPr lang="en-US" dirty="0"/>
          </a:p>
        </p:txBody>
      </p:sp>
    </p:spTree>
    <p:extLst>
      <p:ext uri="{BB962C8B-B14F-4D97-AF65-F5344CB8AC3E}">
        <p14:creationId xmlns:p14="http://schemas.microsoft.com/office/powerpoint/2010/main" val="383576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rPr lang="en-US"/>
              <a:t>Click to edit Master title style</a:t>
            </a:r>
            <a:endParaRP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rPr lang="en-US"/>
              <a:t>Click to edit Master title style</a:t>
            </a:r>
            <a:endParaRPr/>
          </a:p>
        </p:txBody>
      </p:sp>
      <p:sp>
        <p:nvSpPr>
          <p:cNvPr id="21"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B8B8D"/>
                </a:solidFill>
              </a:defRPr>
            </a:lvl1pPr>
            <a:lvl2pPr marL="0" indent="457200">
              <a:buSzTx/>
              <a:buFontTx/>
              <a:buNone/>
              <a:defRPr sz="2400">
                <a:solidFill>
                  <a:srgbClr val="8B8B8D"/>
                </a:solidFill>
              </a:defRPr>
            </a:lvl2pPr>
            <a:lvl3pPr marL="0" indent="914400">
              <a:buSzTx/>
              <a:buFontTx/>
              <a:buNone/>
              <a:defRPr sz="2400">
                <a:solidFill>
                  <a:srgbClr val="8B8B8D"/>
                </a:solidFill>
              </a:defRPr>
            </a:lvl3pPr>
            <a:lvl4pPr marL="0" indent="1371600">
              <a:buSzTx/>
              <a:buFontTx/>
              <a:buNone/>
              <a:defRPr sz="2400">
                <a:solidFill>
                  <a:srgbClr val="8B8B8D"/>
                </a:solidFill>
              </a:defRPr>
            </a:lvl4pPr>
            <a:lvl5pPr marL="0" indent="1828800">
              <a:buSzTx/>
              <a:buFontTx/>
              <a:buNone/>
              <a:defRPr sz="2400">
                <a:solidFill>
                  <a:srgbClr val="8B8B8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rPr lang="en-US"/>
              <a:t>Click to edit Master title style</a:t>
            </a:r>
            <a:endParaRP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rPr lang="en-US"/>
              <a:t>Click to edit Master title style</a:t>
            </a:r>
            <a:endParaRP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lvl="0" indent="0">
              <a:buSzTx/>
              <a:buFontTx/>
              <a:buNone/>
              <a:defRPr sz="2400" b="1"/>
            </a:pPr>
            <a:r>
              <a:rPr lang="en-US"/>
              <a:t>Click to edit Master text styles</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rPr lang="en-US"/>
              <a:t>Click to edit Master title style</a:t>
            </a: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rPr lang="en-US"/>
              <a:t>Click to edit Master title style</a:t>
            </a:r>
            <a:endParaRP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lvl="0" indent="0">
              <a:buSzTx/>
              <a:buFontTx/>
              <a:buNone/>
              <a:defRPr sz="1600"/>
            </a:pPr>
            <a:r>
              <a:rPr lang="en-US"/>
              <a:t>Click to edit Master text styles</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rPr lang="en-US"/>
              <a:t>Click to edit Master title style</a:t>
            </a:r>
            <a:endParaRP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r>
              <a:rPr lang="en-US" dirty="0"/>
              <a:t>Click icon to add picture</a:t>
            </a:r>
            <a:endParaRPr dirty="0"/>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hueOff val="-7200000"/>
            <a:satOff val="-100001"/>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B8B8D"/>
                </a:solidFill>
              </a:defRPr>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2pPr>
      <a:lvl3pPr marL="1234439" marR="0" indent="-320039"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Lorem Ipsum Subtitle"/>
          <p:cNvSpPr txBox="1">
            <a:spLocks noGrp="1"/>
          </p:cNvSpPr>
          <p:nvPr>
            <p:ph type="subTitle" sz="quarter" idx="1"/>
          </p:nvPr>
        </p:nvSpPr>
        <p:spPr>
          <a:xfrm>
            <a:off x="555748" y="6197863"/>
            <a:ext cx="1842895" cy="448988"/>
          </a:xfrm>
          <a:prstGeom prst="rect">
            <a:avLst/>
          </a:prstGeom>
        </p:spPr>
        <p:txBody>
          <a:bodyPr>
            <a:normAutofit/>
          </a:bodyPr>
          <a:lstStyle>
            <a:lvl1pPr algn="l">
              <a:defRPr sz="3600">
                <a:solidFill>
                  <a:schemeClr val="accent1"/>
                </a:solidFill>
                <a:latin typeface="Avenir Light"/>
                <a:ea typeface="Avenir Light"/>
                <a:cs typeface="Avenir Light"/>
                <a:sym typeface="Avenir Light"/>
              </a:defRPr>
            </a:lvl1pPr>
          </a:lstStyle>
          <a:p>
            <a:r>
              <a:rPr lang="en-US" sz="2400" dirty="0">
                <a:solidFill>
                  <a:schemeClr val="accent6"/>
                </a:solidFill>
              </a:rPr>
              <a:t>Grades</a:t>
            </a:r>
            <a:r>
              <a:rPr sz="2400" dirty="0">
                <a:solidFill>
                  <a:schemeClr val="accent6"/>
                </a:solidFill>
              </a:rPr>
              <a:t> </a:t>
            </a:r>
            <a:r>
              <a:rPr lang="en-US" sz="2400" dirty="0">
                <a:solidFill>
                  <a:schemeClr val="accent6"/>
                </a:solidFill>
              </a:rPr>
              <a:t>7-12</a:t>
            </a:r>
            <a:endParaRPr sz="2400" dirty="0">
              <a:solidFill>
                <a:schemeClr val="accent6"/>
              </a:solidFill>
            </a:endParaRPr>
          </a:p>
        </p:txBody>
      </p:sp>
      <p:sp>
        <p:nvSpPr>
          <p:cNvPr id="96" name="Title 1"/>
          <p:cNvSpPr txBox="1"/>
          <p:nvPr/>
        </p:nvSpPr>
        <p:spPr>
          <a:xfrm>
            <a:off x="560172" y="5524705"/>
            <a:ext cx="4820211" cy="74273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Autofit/>
          </a:bodyPr>
          <a:lstStyle>
            <a:lvl1pPr>
              <a:lnSpc>
                <a:spcPct val="90000"/>
              </a:lnSpc>
              <a:defRPr sz="6000">
                <a:solidFill>
                  <a:schemeClr val="accent1"/>
                </a:solidFill>
                <a:latin typeface="Avenir Black"/>
                <a:ea typeface="Avenir Black"/>
                <a:cs typeface="Avenir Black"/>
                <a:sym typeface="Avenir Black"/>
              </a:defRPr>
            </a:lvl1pPr>
          </a:lstStyle>
          <a:p>
            <a:r>
              <a:rPr lang="en-US" sz="5600" dirty="0">
                <a:solidFill>
                  <a:schemeClr val="accent6"/>
                </a:solidFill>
              </a:rPr>
              <a:t>Life Scenarios</a:t>
            </a:r>
          </a:p>
        </p:txBody>
      </p:sp>
      <p:sp>
        <p:nvSpPr>
          <p:cNvPr id="4" name="Rectangle 3">
            <a:extLst>
              <a:ext uri="{FF2B5EF4-FFF2-40B4-BE49-F238E27FC236}">
                <a16:creationId xmlns:a16="http://schemas.microsoft.com/office/drawing/2014/main" id="{5709B576-79E7-F52E-C26B-3582B2D479BD}"/>
              </a:ext>
            </a:extLst>
          </p:cNvPr>
          <p:cNvSpPr/>
          <p:nvPr/>
        </p:nvSpPr>
        <p:spPr>
          <a:xfrm>
            <a:off x="0" y="0"/>
            <a:ext cx="12192000" cy="5113477"/>
          </a:xfrm>
          <a:prstGeom prst="rect">
            <a:avLst/>
          </a:prstGeom>
          <a:solidFill>
            <a:srgbClr val="F7E6CC"/>
          </a:solidFill>
          <a:ln w="12700" cap="flat">
            <a:solidFill>
              <a:srgbClr val="FFEAD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282A33"/>
              </a:solidFill>
              <a:effectLst/>
              <a:uFillTx/>
              <a:latin typeface="+mj-lt"/>
              <a:ea typeface="+mj-ea"/>
              <a:cs typeface="+mj-cs"/>
              <a:sym typeface="Calibri"/>
            </a:endParaRPr>
          </a:p>
        </p:txBody>
      </p:sp>
      <p:pic>
        <p:nvPicPr>
          <p:cNvPr id="3" name="Picture 2" descr="A cartoon of a money character&#10;&#10;Description automatically generated">
            <a:extLst>
              <a:ext uri="{FF2B5EF4-FFF2-40B4-BE49-F238E27FC236}">
                <a16:creationId xmlns:a16="http://schemas.microsoft.com/office/drawing/2014/main" id="{19856E1D-D7F4-CE8A-5ECF-34FA53600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70750"/>
            <a:ext cx="7772400" cy="4371975"/>
          </a:xfrm>
          <a:prstGeom prst="rect">
            <a:avLst/>
          </a:prstGeom>
        </p:spPr>
      </p:pic>
      <p:grpSp>
        <p:nvGrpSpPr>
          <p:cNvPr id="2" name="Group 1">
            <a:extLst>
              <a:ext uri="{FF2B5EF4-FFF2-40B4-BE49-F238E27FC236}">
                <a16:creationId xmlns:a16="http://schemas.microsoft.com/office/drawing/2014/main" id="{C76769DC-86B4-84EE-210E-28E3C1515BFB}"/>
              </a:ext>
            </a:extLst>
          </p:cNvPr>
          <p:cNvGrpSpPr/>
          <p:nvPr/>
        </p:nvGrpSpPr>
        <p:grpSpPr>
          <a:xfrm>
            <a:off x="8934428" y="6030157"/>
            <a:ext cx="2805751" cy="369330"/>
            <a:chOff x="8934428" y="6030157"/>
            <a:chExt cx="2805751" cy="369330"/>
          </a:xfrm>
        </p:grpSpPr>
        <p:pic>
          <p:nvPicPr>
            <p:cNvPr id="5" name="Picture 4" descr="A black and white logo&#10;&#10;Description automatically generated">
              <a:extLst>
                <a:ext uri="{FF2B5EF4-FFF2-40B4-BE49-F238E27FC236}">
                  <a16:creationId xmlns:a16="http://schemas.microsoft.com/office/drawing/2014/main" id="{02196CA3-B97F-611A-1323-E063B8FB0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7" name="TextBox 6">
              <a:extLst>
                <a:ext uri="{FF2B5EF4-FFF2-40B4-BE49-F238E27FC236}">
                  <a16:creationId xmlns:a16="http://schemas.microsoft.com/office/drawing/2014/main" id="{25722871-998B-9CE7-2206-5FAE29E0C42A}"/>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8" name="Straight Connector 7">
              <a:extLst>
                <a:ext uri="{FF2B5EF4-FFF2-40B4-BE49-F238E27FC236}">
                  <a16:creationId xmlns:a16="http://schemas.microsoft.com/office/drawing/2014/main" id="{8938238F-6AEE-4B1B-7CFC-9626E5198DF3}"/>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lang="en-US" dirty="0">
                <a:solidFill>
                  <a:schemeClr val="accent6"/>
                </a:solidFill>
              </a:rPr>
              <a:t>Resources</a:t>
            </a:r>
            <a:endParaRPr dirty="0">
              <a:solidFill>
                <a:schemeClr val="accent6"/>
              </a:solidFill>
            </a:endParaRPr>
          </a:p>
        </p:txBody>
      </p:sp>
      <p:sp>
        <p:nvSpPr>
          <p:cNvPr id="145" name="Lorem Ipsum Subtitle"/>
          <p:cNvSpPr txBox="1">
            <a:spLocks noGrp="1"/>
          </p:cNvSpPr>
          <p:nvPr>
            <p:ph type="subTitle" idx="1"/>
          </p:nvPr>
        </p:nvSpPr>
        <p:spPr>
          <a:xfrm>
            <a:off x="663146" y="1817098"/>
            <a:ext cx="10762733" cy="4625583"/>
          </a:xfrm>
          <a:prstGeom prst="rect">
            <a:avLst/>
          </a:prstGeom>
        </p:spPr>
        <p:txBody>
          <a:bodyPr>
            <a:normAutofit/>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sz="3300" dirty="0"/>
              <a:t>What is Interest? Article</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sz="3300" dirty="0"/>
              <a:t>Planning for Expenses Article</a:t>
            </a:r>
          </a:p>
        </p:txBody>
      </p:sp>
      <p:grpSp>
        <p:nvGrpSpPr>
          <p:cNvPr id="2" name="Group 1">
            <a:extLst>
              <a:ext uri="{FF2B5EF4-FFF2-40B4-BE49-F238E27FC236}">
                <a16:creationId xmlns:a16="http://schemas.microsoft.com/office/drawing/2014/main" id="{1F2723F5-36FB-5F97-56C4-4923A1F64CA9}"/>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65E57478-9822-6D73-AAD4-F28D91F82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F04D1D76-EF14-773C-28EA-96B68BB51383}"/>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6ABE948C-0EF8-AC17-33E1-54DD4859DCCD}"/>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67704998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11271" y="2172"/>
            <a:ext cx="12214542" cy="5072413"/>
          </a:xfrm>
          <a:prstGeom prst="rect">
            <a:avLst/>
          </a:prstGeom>
          <a:solidFill>
            <a:srgbClr val="F7E6CC"/>
          </a:solidFill>
          <a:ln w="12700">
            <a:miter lim="400000"/>
          </a:ln>
        </p:spPr>
        <p:txBody>
          <a:bodyPr lIns="45719" rIns="45719" anchor="ctr"/>
          <a:lstStyle/>
          <a:p>
            <a:endParaRPr dirty="0"/>
          </a:p>
        </p:txBody>
      </p:sp>
      <p:sp>
        <p:nvSpPr>
          <p:cNvPr id="104" name="Title 1"/>
          <p:cNvSpPr txBox="1"/>
          <p:nvPr/>
        </p:nvSpPr>
        <p:spPr>
          <a:xfrm>
            <a:off x="611659" y="5459061"/>
            <a:ext cx="10968682" cy="1140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pPr algn="l"/>
            <a:r>
              <a:rPr lang="en-US" sz="6000" dirty="0">
                <a:solidFill>
                  <a:schemeClr val="accent6"/>
                </a:solidFill>
              </a:rPr>
              <a:t>Conclusion</a:t>
            </a:r>
            <a:r>
              <a:rPr lang="en-US" dirty="0">
                <a:solidFill>
                  <a:srgbClr val="2F8ABE"/>
                </a:solidFill>
              </a:rPr>
              <a:t> </a:t>
            </a:r>
          </a:p>
        </p:txBody>
      </p:sp>
      <p:pic>
        <p:nvPicPr>
          <p:cNvPr id="3" name="Picture 2" descr="A cartoon of a balance between rocks and a jar of money&#10;&#10;Description automatically generated">
            <a:extLst>
              <a:ext uri="{FF2B5EF4-FFF2-40B4-BE49-F238E27FC236}">
                <a16:creationId xmlns:a16="http://schemas.microsoft.com/office/drawing/2014/main" id="{BA60B47D-AAB6-887B-9E76-FEA3B5969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52390"/>
            <a:ext cx="7772400" cy="4371975"/>
          </a:xfrm>
          <a:prstGeom prst="rect">
            <a:avLst/>
          </a:prstGeom>
        </p:spPr>
      </p:pic>
    </p:spTree>
    <p:extLst>
      <p:ext uri="{BB962C8B-B14F-4D97-AF65-F5344CB8AC3E}">
        <p14:creationId xmlns:p14="http://schemas.microsoft.com/office/powerpoint/2010/main" val="19979372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1"/>
          <p:cNvSpPr txBox="1"/>
          <p:nvPr/>
        </p:nvSpPr>
        <p:spPr>
          <a:xfrm>
            <a:off x="560172" y="4008362"/>
            <a:ext cx="10968681" cy="238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dirty="0">
                <a:solidFill>
                  <a:schemeClr val="accent6"/>
                </a:solidFill>
              </a:rPr>
              <a:t>Thank you!</a:t>
            </a:r>
          </a:p>
        </p:txBody>
      </p:sp>
      <p:sp>
        <p:nvSpPr>
          <p:cNvPr id="7" name="Rectangle 6">
            <a:extLst>
              <a:ext uri="{FF2B5EF4-FFF2-40B4-BE49-F238E27FC236}">
                <a16:creationId xmlns:a16="http://schemas.microsoft.com/office/drawing/2014/main" id="{4147DCC6-662B-6D59-5D1C-84138E33FA8D}"/>
              </a:ext>
            </a:extLst>
          </p:cNvPr>
          <p:cNvSpPr/>
          <p:nvPr/>
        </p:nvSpPr>
        <p:spPr>
          <a:xfrm>
            <a:off x="0" y="0"/>
            <a:ext cx="12192000" cy="4840941"/>
          </a:xfrm>
          <a:prstGeom prst="rect">
            <a:avLst/>
          </a:prstGeom>
          <a:solidFill>
            <a:srgbClr val="F7E6C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282A33"/>
              </a:solidFill>
              <a:effectLst/>
              <a:uFillTx/>
              <a:latin typeface="+mj-lt"/>
              <a:ea typeface="+mj-ea"/>
              <a:cs typeface="+mj-cs"/>
              <a:sym typeface="Calibri"/>
            </a:endParaRPr>
          </a:p>
        </p:txBody>
      </p:sp>
      <p:pic>
        <p:nvPicPr>
          <p:cNvPr id="3" name="Picture 2" descr="A cartoon of a person wearing a paper money garment&#10;&#10;Description automatically generated">
            <a:extLst>
              <a:ext uri="{FF2B5EF4-FFF2-40B4-BE49-F238E27FC236}">
                <a16:creationId xmlns:a16="http://schemas.microsoft.com/office/drawing/2014/main" id="{74659672-DB3A-9B9E-3F69-5134E76607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312" y="234482"/>
            <a:ext cx="7772400" cy="4371975"/>
          </a:xfrm>
          <a:prstGeom prst="rect">
            <a:avLst/>
          </a:prstGeom>
        </p:spPr>
      </p:pic>
      <p:grpSp>
        <p:nvGrpSpPr>
          <p:cNvPr id="2" name="Group 1">
            <a:extLst>
              <a:ext uri="{FF2B5EF4-FFF2-40B4-BE49-F238E27FC236}">
                <a16:creationId xmlns:a16="http://schemas.microsoft.com/office/drawing/2014/main" id="{039F3928-ECD3-395E-94DE-2EA22EAB6204}"/>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757A977B-38C4-27E7-FB0C-C12FAC74F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D29E92B6-87D8-B4F7-A170-F63BE1C9B9B4}"/>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8" name="Straight Connector 7">
              <a:extLst>
                <a:ext uri="{FF2B5EF4-FFF2-40B4-BE49-F238E27FC236}">
                  <a16:creationId xmlns:a16="http://schemas.microsoft.com/office/drawing/2014/main" id="{A6809055-346C-46A1-C2D2-ACB5180112F0}"/>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p:cNvSpPr txBox="1">
            <a:spLocks noGrp="1"/>
          </p:cNvSpPr>
          <p:nvPr>
            <p:ph type="ctrTitle"/>
          </p:nvPr>
        </p:nvSpPr>
        <p:spPr>
          <a:xfrm>
            <a:off x="560172" y="765997"/>
            <a:ext cx="10968681" cy="1140413"/>
          </a:xfrm>
          <a:prstGeom prst="rect">
            <a:avLst/>
          </a:prstGeom>
        </p:spPr>
        <p:txBody>
          <a:bodyPr>
            <a:normAutofit/>
          </a:bodyPr>
          <a:lstStyle>
            <a:lvl1pPr algn="l" defTabSz="822959">
              <a:defRPr sz="6119">
                <a:solidFill>
                  <a:schemeClr val="accent5"/>
                </a:solidFill>
                <a:latin typeface="Avenir Black"/>
                <a:ea typeface="Avenir Black"/>
                <a:cs typeface="Avenir Black"/>
                <a:sym typeface="Avenir Black"/>
              </a:defRPr>
            </a:lvl1pPr>
          </a:lstStyle>
          <a:p>
            <a:r>
              <a:rPr lang="en-US" sz="5400" dirty="0">
                <a:solidFill>
                  <a:schemeClr val="tx1"/>
                </a:solidFill>
              </a:rPr>
              <a:t>Sponsor Intro</a:t>
            </a:r>
            <a:endParaRPr sz="5400" dirty="0">
              <a:solidFill>
                <a:srgbClr val="2F8ABE"/>
              </a:solidFill>
            </a:endParaRPr>
          </a:p>
        </p:txBody>
      </p:sp>
      <p:sp>
        <p:nvSpPr>
          <p:cNvPr id="101" name="Lorem Ipsum Subtitle"/>
          <p:cNvSpPr txBox="1">
            <a:spLocks noGrp="1"/>
          </p:cNvSpPr>
          <p:nvPr>
            <p:ph type="subTitle" idx="1"/>
          </p:nvPr>
        </p:nvSpPr>
        <p:spPr>
          <a:xfrm>
            <a:off x="561547" y="2290630"/>
            <a:ext cx="10965931" cy="3086911"/>
          </a:xfrm>
          <a:prstGeom prst="rect">
            <a:avLst/>
          </a:prstGeom>
        </p:spPr>
        <p:txBody>
          <a:bodyPr>
            <a:normAutofit/>
          </a:bodyPr>
          <a:lstStyle/>
          <a:p>
            <a:pPr algn="l">
              <a:lnSpc>
                <a:spcPct val="150000"/>
              </a:lnSpc>
              <a:defRPr sz="3600">
                <a:solidFill>
                  <a:schemeClr val="accent2"/>
                </a:solidFill>
                <a:latin typeface="Avenir Light"/>
                <a:ea typeface="Avenir Light"/>
                <a:cs typeface="Avenir Light"/>
                <a:sym typeface="Avenir Light"/>
              </a:defRPr>
            </a:pPr>
            <a:r>
              <a:rPr sz="3600" dirty="0"/>
              <a:t>Hi, my name is </a:t>
            </a:r>
            <a:r>
              <a:rPr sz="3600" dirty="0">
                <a:latin typeface="Avenir Heavy"/>
                <a:ea typeface="Avenir Heavy"/>
                <a:cs typeface="Avenir Heavy"/>
                <a:sym typeface="Avenir Heavy"/>
              </a:rPr>
              <a:t>[YOUR NAME]</a:t>
            </a:r>
            <a:r>
              <a:rPr sz="3600" dirty="0"/>
              <a:t>.</a:t>
            </a:r>
          </a:p>
          <a:p>
            <a:pPr algn="l">
              <a:lnSpc>
                <a:spcPct val="120000"/>
              </a:lnSpc>
              <a:defRPr sz="3600">
                <a:solidFill>
                  <a:schemeClr val="accent2"/>
                </a:solidFill>
                <a:latin typeface="Avenir Light"/>
                <a:ea typeface="Avenir Light"/>
                <a:cs typeface="Avenir Light"/>
                <a:sym typeface="Avenir Light"/>
              </a:defRPr>
            </a:pPr>
            <a:r>
              <a:rPr sz="3600" dirty="0"/>
              <a:t>I work as </a:t>
            </a:r>
            <a:r>
              <a:rPr sz="3600" dirty="0">
                <a:latin typeface="Avenir Heavy"/>
                <a:ea typeface="Avenir Heavy"/>
                <a:cs typeface="Avenir Heavy"/>
                <a:sym typeface="Avenir Heavy"/>
              </a:rPr>
              <a:t>[JOB TITLE]</a:t>
            </a:r>
            <a:r>
              <a:rPr sz="3600" dirty="0"/>
              <a:t> at </a:t>
            </a:r>
            <a:r>
              <a:rPr sz="3600" dirty="0">
                <a:latin typeface="Avenir Heavy"/>
                <a:ea typeface="Avenir Heavy"/>
                <a:cs typeface="Avenir Heavy"/>
                <a:sym typeface="Avenir Heavy"/>
              </a:rPr>
              <a:t>[FINANCIAL INSTITUTION]</a:t>
            </a:r>
            <a:r>
              <a:rPr sz="3600" dirty="0"/>
              <a:t>.</a:t>
            </a:r>
          </a:p>
        </p:txBody>
      </p:sp>
      <p:grpSp>
        <p:nvGrpSpPr>
          <p:cNvPr id="2" name="Group 1">
            <a:extLst>
              <a:ext uri="{FF2B5EF4-FFF2-40B4-BE49-F238E27FC236}">
                <a16:creationId xmlns:a16="http://schemas.microsoft.com/office/drawing/2014/main" id="{7BACEAE4-65DF-93B5-17A8-2AA440019217}"/>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05AE8C8A-5DFD-5EF3-CBDF-99C1172BA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350D53B3-69C6-476E-2A15-59713FEE2C92}"/>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8B0FAFE2-C967-66C2-21EE-80E77D670621}"/>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11271" y="0"/>
            <a:ext cx="12214542" cy="5072413"/>
          </a:xfrm>
          <a:prstGeom prst="rect">
            <a:avLst/>
          </a:prstGeom>
          <a:solidFill>
            <a:srgbClr val="FFE3CB"/>
          </a:solidFill>
          <a:ln w="12700">
            <a:miter lim="400000"/>
          </a:ln>
        </p:spPr>
        <p:txBody>
          <a:bodyPr lIns="45719" rIns="45719" anchor="ctr"/>
          <a:lstStyle/>
          <a:p>
            <a:endParaRPr dirty="0"/>
          </a:p>
        </p:txBody>
      </p:sp>
      <p:sp>
        <p:nvSpPr>
          <p:cNvPr id="104" name="Title 1"/>
          <p:cNvSpPr txBox="1"/>
          <p:nvPr/>
        </p:nvSpPr>
        <p:spPr>
          <a:xfrm>
            <a:off x="611659" y="5459061"/>
            <a:ext cx="10968682" cy="1140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pPr algn="l"/>
            <a:r>
              <a:rPr lang="en-US" sz="6000" dirty="0">
                <a:solidFill>
                  <a:schemeClr val="accent6"/>
                </a:solidFill>
              </a:rPr>
              <a:t>Life Scenarios</a:t>
            </a:r>
          </a:p>
        </p:txBody>
      </p:sp>
      <p:pic>
        <p:nvPicPr>
          <p:cNvPr id="3" name="Picture 2" descr="A cartoon of a cell phone in a fish bowl&#10;&#10;Description automatically generated">
            <a:extLst>
              <a:ext uri="{FF2B5EF4-FFF2-40B4-BE49-F238E27FC236}">
                <a16:creationId xmlns:a16="http://schemas.microsoft.com/office/drawing/2014/main" id="{611F6227-A515-3A61-2FD7-34CBA415D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58525"/>
            <a:ext cx="7772400" cy="4371975"/>
          </a:xfrm>
          <a:prstGeom prst="rect">
            <a:avLst/>
          </a:prstGeom>
        </p:spPr>
      </p:pic>
    </p:spTree>
    <p:extLst>
      <p:ext uri="{BB962C8B-B14F-4D97-AF65-F5344CB8AC3E}">
        <p14:creationId xmlns:p14="http://schemas.microsoft.com/office/powerpoint/2010/main" val="410329178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ctrTitle"/>
          </p:nvPr>
        </p:nvSpPr>
        <p:spPr>
          <a:xfrm>
            <a:off x="560172" y="102329"/>
            <a:ext cx="10968681" cy="1418848"/>
          </a:xfrm>
          <a:prstGeom prst="rect">
            <a:avLst/>
          </a:prstGeom>
        </p:spPr>
        <p:txBody>
          <a:bodyPr>
            <a:normAutofit/>
          </a:bodyPr>
          <a:lstStyle>
            <a:lvl1pPr algn="l">
              <a:defRPr sz="5400">
                <a:solidFill>
                  <a:schemeClr val="accent1"/>
                </a:solidFill>
                <a:latin typeface="Avenir Black"/>
                <a:ea typeface="Avenir Black"/>
                <a:cs typeface="Avenir Black"/>
                <a:sym typeface="Avenir Black"/>
              </a:defRPr>
            </a:lvl1pPr>
          </a:lstStyle>
          <a:p>
            <a:r>
              <a:rPr lang="en-US" dirty="0">
                <a:solidFill>
                  <a:schemeClr val="accent6"/>
                </a:solidFill>
              </a:rPr>
              <a:t>What we’re going to discuss…</a:t>
            </a:r>
          </a:p>
        </p:txBody>
      </p:sp>
      <p:sp>
        <p:nvSpPr>
          <p:cNvPr id="118" name="Lorem Ipsum Subtitle"/>
          <p:cNvSpPr txBox="1">
            <a:spLocks noGrp="1"/>
          </p:cNvSpPr>
          <p:nvPr>
            <p:ph type="subTitle" sz="quarter" idx="1"/>
          </p:nvPr>
        </p:nvSpPr>
        <p:spPr>
          <a:xfrm>
            <a:off x="663146" y="1817098"/>
            <a:ext cx="10762733" cy="4389889"/>
          </a:xfrm>
          <a:prstGeom prst="rect">
            <a:avLst/>
          </a:prstGeom>
        </p:spPr>
        <p:txBody>
          <a:bodyPr>
            <a:normAutofit/>
          </a:bodyPr>
          <a:lstStyle>
            <a:lvl1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lvl1pPr>
          </a:lstStyle>
          <a:p>
            <a:pPr fontAlgn="base"/>
            <a:r>
              <a:rPr lang="en-US" sz="3300" dirty="0"/>
              <a:t>Setting Goals</a:t>
            </a:r>
          </a:p>
          <a:p>
            <a:pPr fontAlgn="base"/>
            <a:r>
              <a:rPr lang="en-US" sz="3300" dirty="0"/>
              <a:t>Budgeting</a:t>
            </a:r>
          </a:p>
          <a:p>
            <a:pPr fontAlgn="base"/>
            <a:r>
              <a:rPr lang="en-US" sz="3300" dirty="0"/>
              <a:t>Spending</a:t>
            </a:r>
          </a:p>
          <a:p>
            <a:pPr fontAlgn="base"/>
            <a:r>
              <a:rPr lang="en-US" sz="3300" dirty="0"/>
              <a:t>Borrowing</a:t>
            </a:r>
          </a:p>
          <a:p>
            <a:pPr fontAlgn="base"/>
            <a:r>
              <a:rPr lang="en-US" sz="3300" dirty="0"/>
              <a:t>Income &amp; Taxes</a:t>
            </a:r>
            <a:br>
              <a:rPr lang="en-US" dirty="0"/>
            </a:br>
            <a:endParaRPr dirty="0"/>
          </a:p>
        </p:txBody>
      </p:sp>
      <p:grpSp>
        <p:nvGrpSpPr>
          <p:cNvPr id="5" name="Group 4">
            <a:extLst>
              <a:ext uri="{FF2B5EF4-FFF2-40B4-BE49-F238E27FC236}">
                <a16:creationId xmlns:a16="http://schemas.microsoft.com/office/drawing/2014/main" id="{593DBBBA-6414-BD46-4DAD-F866C4B5C260}"/>
              </a:ext>
            </a:extLst>
          </p:cNvPr>
          <p:cNvGrpSpPr/>
          <p:nvPr/>
        </p:nvGrpSpPr>
        <p:grpSpPr>
          <a:xfrm>
            <a:off x="8934428" y="6030157"/>
            <a:ext cx="2805751" cy="369330"/>
            <a:chOff x="8934428" y="6030157"/>
            <a:chExt cx="2805751" cy="369330"/>
          </a:xfrm>
        </p:grpSpPr>
        <p:pic>
          <p:nvPicPr>
            <p:cNvPr id="6" name="Picture 5" descr="A black and white logo&#10;&#10;Description automatically generated">
              <a:extLst>
                <a:ext uri="{FF2B5EF4-FFF2-40B4-BE49-F238E27FC236}">
                  <a16:creationId xmlns:a16="http://schemas.microsoft.com/office/drawing/2014/main" id="{C309BBE4-E554-F8BB-A6CC-2EDE1C594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7" name="TextBox 6">
              <a:extLst>
                <a:ext uri="{FF2B5EF4-FFF2-40B4-BE49-F238E27FC236}">
                  <a16:creationId xmlns:a16="http://schemas.microsoft.com/office/drawing/2014/main" id="{05D3C612-C615-3224-8D09-8B10CA70F343}"/>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8" name="Straight Connector 7">
              <a:extLst>
                <a:ext uri="{FF2B5EF4-FFF2-40B4-BE49-F238E27FC236}">
                  <a16:creationId xmlns:a16="http://schemas.microsoft.com/office/drawing/2014/main" id="{A0EC9805-03A2-5D7A-C43E-11C2111D0964}"/>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92942854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lang="en-US" dirty="0">
                <a:solidFill>
                  <a:schemeClr val="accent6"/>
                </a:solidFill>
              </a:rPr>
              <a:t>Setting Goals</a:t>
            </a:r>
          </a:p>
        </p:txBody>
      </p:sp>
      <p:sp>
        <p:nvSpPr>
          <p:cNvPr id="108" name="Lorem Ipsum Subtitle"/>
          <p:cNvSpPr txBox="1">
            <a:spLocks noGrp="1"/>
          </p:cNvSpPr>
          <p:nvPr>
            <p:ph type="subTitle" sz="half" idx="1"/>
          </p:nvPr>
        </p:nvSpPr>
        <p:spPr>
          <a:xfrm>
            <a:off x="663146" y="1817098"/>
            <a:ext cx="9067834" cy="4625583"/>
          </a:xfrm>
          <a:prstGeom prst="rect">
            <a:avLst/>
          </a:prstGeom>
        </p:spPr>
        <p:txBody>
          <a:bodyPr>
            <a:normAutofit/>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sz="3300" dirty="0">
                <a:solidFill>
                  <a:schemeClr val="accent2"/>
                </a:solidFill>
                <a:latin typeface="Avenir Light"/>
              </a:rPr>
              <a:t>Making and Keeping Savings Goals</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sz="3300" dirty="0">
                <a:solidFill>
                  <a:schemeClr val="accent2"/>
                </a:solidFill>
                <a:latin typeface="Avenir Light"/>
              </a:rPr>
              <a:t>Savings Goals</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sz="3300" dirty="0">
                <a:solidFill>
                  <a:schemeClr val="accent2"/>
                </a:solidFill>
                <a:latin typeface="Avenir Light"/>
              </a:rPr>
              <a:t>Risk Management</a:t>
            </a:r>
            <a:br>
              <a:rPr lang="en-US" sz="3300" dirty="0"/>
            </a:br>
            <a:endParaRPr lang="en-US" sz="3300" dirty="0"/>
          </a:p>
        </p:txBody>
      </p:sp>
      <p:grpSp>
        <p:nvGrpSpPr>
          <p:cNvPr id="2" name="Group 1">
            <a:extLst>
              <a:ext uri="{FF2B5EF4-FFF2-40B4-BE49-F238E27FC236}">
                <a16:creationId xmlns:a16="http://schemas.microsoft.com/office/drawing/2014/main" id="{B1900565-2AE3-FB27-964C-B5745A06FA4C}"/>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6877C7F7-E48B-4D51-3B9A-D54F6C993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A9EA1A86-BA8D-AE7D-0529-060EE3D26404}"/>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E9EA27C4-50B7-E8CF-BB56-AAF36F5D970C}"/>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11271" y="2172"/>
            <a:ext cx="12214542" cy="5072413"/>
          </a:xfrm>
          <a:prstGeom prst="rect">
            <a:avLst/>
          </a:prstGeom>
          <a:solidFill>
            <a:srgbClr val="FCD3CD"/>
          </a:solidFill>
          <a:ln w="12700">
            <a:solidFill>
              <a:srgbClr val="FFEAD9"/>
            </a:solidFill>
            <a:miter lim="400000"/>
          </a:ln>
        </p:spPr>
        <p:txBody>
          <a:bodyPr lIns="45719" rIns="45719" anchor="ctr"/>
          <a:lstStyle/>
          <a:p>
            <a:endParaRPr dirty="0"/>
          </a:p>
        </p:txBody>
      </p:sp>
      <p:sp>
        <p:nvSpPr>
          <p:cNvPr id="104" name="Title 1"/>
          <p:cNvSpPr txBox="1"/>
          <p:nvPr/>
        </p:nvSpPr>
        <p:spPr>
          <a:xfrm>
            <a:off x="611659" y="5459061"/>
            <a:ext cx="10968682" cy="1140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pPr algn="l"/>
            <a:r>
              <a:rPr lang="en-US" sz="6000" dirty="0">
                <a:solidFill>
                  <a:schemeClr val="accent6"/>
                </a:solidFill>
              </a:rPr>
              <a:t>Budgeting</a:t>
            </a:r>
          </a:p>
        </p:txBody>
      </p:sp>
      <p:pic>
        <p:nvPicPr>
          <p:cNvPr id="3" name="Picture 2" descr="A money in a glass jar&#10;&#10;Description automatically generated">
            <a:extLst>
              <a:ext uri="{FF2B5EF4-FFF2-40B4-BE49-F238E27FC236}">
                <a16:creationId xmlns:a16="http://schemas.microsoft.com/office/drawing/2014/main" id="{1CD0FCA5-DD5F-9E96-5164-A7EE9AD05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8566" y="-491169"/>
            <a:ext cx="5534867" cy="6059094"/>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ctrTitle"/>
          </p:nvPr>
        </p:nvSpPr>
        <p:spPr>
          <a:xfrm>
            <a:off x="560172" y="102329"/>
            <a:ext cx="10968681" cy="1418848"/>
          </a:xfrm>
          <a:prstGeom prst="rect">
            <a:avLst/>
          </a:prstGeom>
        </p:spPr>
        <p:txBody>
          <a:bodyPr>
            <a:normAutofit/>
          </a:bodyPr>
          <a:lstStyle>
            <a:lvl1pPr algn="l">
              <a:defRPr sz="5400">
                <a:solidFill>
                  <a:schemeClr val="accent1"/>
                </a:solidFill>
                <a:latin typeface="Avenir Black"/>
                <a:ea typeface="Avenir Black"/>
                <a:cs typeface="Avenir Black"/>
                <a:sym typeface="Avenir Black"/>
              </a:defRPr>
            </a:lvl1pPr>
          </a:lstStyle>
          <a:p>
            <a:r>
              <a:rPr lang="en-US" dirty="0">
                <a:solidFill>
                  <a:schemeClr val="accent6"/>
                </a:solidFill>
              </a:rPr>
              <a:t>Spending</a:t>
            </a:r>
            <a:endParaRPr dirty="0">
              <a:solidFill>
                <a:schemeClr val="accent6"/>
              </a:solidFill>
            </a:endParaRPr>
          </a:p>
        </p:txBody>
      </p:sp>
      <p:sp>
        <p:nvSpPr>
          <p:cNvPr id="118" name="Lorem Ipsum Subtitle"/>
          <p:cNvSpPr txBox="1">
            <a:spLocks noGrp="1"/>
          </p:cNvSpPr>
          <p:nvPr>
            <p:ph type="subTitle" sz="quarter" idx="1"/>
          </p:nvPr>
        </p:nvSpPr>
        <p:spPr>
          <a:xfrm>
            <a:off x="663146" y="1817098"/>
            <a:ext cx="10762733" cy="4389889"/>
          </a:xfrm>
          <a:prstGeom prst="rect">
            <a:avLst/>
          </a:prstGeom>
        </p:spPr>
        <p:txBody>
          <a:bodyPr>
            <a:normAutofit/>
          </a:bodyPr>
          <a:lstStyle>
            <a:lvl1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lvl1pPr>
          </a:lstStyle>
          <a:p>
            <a:r>
              <a:rPr lang="en-US" sz="3300" dirty="0"/>
              <a:t>ATM Withdrawals</a:t>
            </a:r>
          </a:p>
          <a:p>
            <a:r>
              <a:rPr lang="en-US" sz="3300" dirty="0"/>
              <a:t>Checking Accounts and Debit Cards</a:t>
            </a:r>
          </a:p>
          <a:p>
            <a:r>
              <a:rPr lang="en-US" sz="3300" dirty="0"/>
              <a:t>Tips</a:t>
            </a:r>
          </a:p>
          <a:p>
            <a:r>
              <a:rPr lang="en-US" sz="3300" dirty="0"/>
              <a:t>Overdrafts</a:t>
            </a:r>
            <a:endParaRPr sz="3300" dirty="0"/>
          </a:p>
        </p:txBody>
      </p:sp>
      <p:grpSp>
        <p:nvGrpSpPr>
          <p:cNvPr id="2" name="Group 1">
            <a:extLst>
              <a:ext uri="{FF2B5EF4-FFF2-40B4-BE49-F238E27FC236}">
                <a16:creationId xmlns:a16="http://schemas.microsoft.com/office/drawing/2014/main" id="{BFCC32D5-5846-AA29-481E-940D0BFBCB34}"/>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2F7D069B-AD7B-A866-D4AB-8EFE72B63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BD230611-9531-BFBE-F613-A1188631FC3C}"/>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62E52BB5-D89C-1207-CF27-193569572F32}"/>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11271" y="2172"/>
            <a:ext cx="12214542" cy="5072413"/>
          </a:xfrm>
          <a:prstGeom prst="rect">
            <a:avLst/>
          </a:prstGeom>
          <a:solidFill>
            <a:srgbClr val="DD7CB6"/>
          </a:solidFill>
          <a:ln w="12700">
            <a:miter lim="400000"/>
          </a:ln>
        </p:spPr>
        <p:txBody>
          <a:bodyPr lIns="45719" rIns="45719" anchor="ctr"/>
          <a:lstStyle/>
          <a:p>
            <a:endParaRPr dirty="0"/>
          </a:p>
        </p:txBody>
      </p:sp>
      <p:sp>
        <p:nvSpPr>
          <p:cNvPr id="104" name="Title 1"/>
          <p:cNvSpPr txBox="1"/>
          <p:nvPr/>
        </p:nvSpPr>
        <p:spPr>
          <a:xfrm>
            <a:off x="611659" y="5459061"/>
            <a:ext cx="10968682" cy="1140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pPr algn="l"/>
            <a:r>
              <a:rPr lang="en-US" sz="6000" dirty="0">
                <a:solidFill>
                  <a:schemeClr val="accent6"/>
                </a:solidFill>
              </a:rPr>
              <a:t>Borrowing</a:t>
            </a:r>
          </a:p>
        </p:txBody>
      </p:sp>
      <p:sp>
        <p:nvSpPr>
          <p:cNvPr id="2" name="Rectangle">
            <a:extLst>
              <a:ext uri="{FF2B5EF4-FFF2-40B4-BE49-F238E27FC236}">
                <a16:creationId xmlns:a16="http://schemas.microsoft.com/office/drawing/2014/main" id="{970958A3-8675-D1B8-C024-81ADD962A582}"/>
              </a:ext>
            </a:extLst>
          </p:cNvPr>
          <p:cNvSpPr/>
          <p:nvPr/>
        </p:nvSpPr>
        <p:spPr>
          <a:xfrm>
            <a:off x="-11271" y="2170"/>
            <a:ext cx="12214542" cy="5072413"/>
          </a:xfrm>
          <a:prstGeom prst="rect">
            <a:avLst/>
          </a:prstGeom>
          <a:solidFill>
            <a:srgbClr val="FFE3CB"/>
          </a:solidFill>
          <a:ln w="12700">
            <a:miter lim="400000"/>
          </a:ln>
        </p:spPr>
        <p:txBody>
          <a:bodyPr lIns="45719" rIns="45719" anchor="ctr"/>
          <a:lstStyle/>
          <a:p>
            <a:endParaRPr dirty="0"/>
          </a:p>
        </p:txBody>
      </p:sp>
      <p:pic>
        <p:nvPicPr>
          <p:cNvPr id="5" name="Picture 4" descr="A blue credit card with numbers and numbers&#10;&#10;Description automatically generated">
            <a:extLst>
              <a:ext uri="{FF2B5EF4-FFF2-40B4-BE49-F238E27FC236}">
                <a16:creationId xmlns:a16="http://schemas.microsoft.com/office/drawing/2014/main" id="{2D991F32-D01E-1847-8CDD-C33EE4376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298" y="738732"/>
            <a:ext cx="6218488" cy="4040647"/>
          </a:xfrm>
          <a:prstGeom prst="rect">
            <a:avLst/>
          </a:prstGeom>
        </p:spPr>
      </p:pic>
      <p:pic>
        <p:nvPicPr>
          <p:cNvPr id="7" name="Picture 6" descr="A close up of a credit card&#10;&#10;Description automatically generated">
            <a:extLst>
              <a:ext uri="{FF2B5EF4-FFF2-40B4-BE49-F238E27FC236}">
                <a16:creationId xmlns:a16="http://schemas.microsoft.com/office/drawing/2014/main" id="{DA4FE74F-976A-4E47-A46E-D60C48F52F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136" y="944667"/>
            <a:ext cx="6218488" cy="4026950"/>
          </a:xfrm>
          <a:prstGeom prst="rect">
            <a:avLst/>
          </a:prstGeom>
        </p:spPr>
      </p:pic>
    </p:spTree>
    <p:extLst>
      <p:ext uri="{BB962C8B-B14F-4D97-AF65-F5344CB8AC3E}">
        <p14:creationId xmlns:p14="http://schemas.microsoft.com/office/powerpoint/2010/main" val="197099003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lang="en-US" dirty="0">
                <a:solidFill>
                  <a:schemeClr val="accent6"/>
                </a:solidFill>
              </a:rPr>
              <a:t>Income &amp; Taxes</a:t>
            </a:r>
            <a:endParaRPr dirty="0">
              <a:solidFill>
                <a:schemeClr val="accent6"/>
              </a:solidFill>
            </a:endParaRPr>
          </a:p>
        </p:txBody>
      </p:sp>
      <p:sp>
        <p:nvSpPr>
          <p:cNvPr id="145" name="Lorem Ipsum Subtitle"/>
          <p:cNvSpPr txBox="1">
            <a:spLocks noGrp="1"/>
          </p:cNvSpPr>
          <p:nvPr>
            <p:ph type="subTitle" idx="1"/>
          </p:nvPr>
        </p:nvSpPr>
        <p:spPr>
          <a:xfrm>
            <a:off x="663146" y="1817098"/>
            <a:ext cx="10762733" cy="4625583"/>
          </a:xfrm>
          <a:prstGeom prst="rect">
            <a:avLst/>
          </a:prstGeom>
        </p:spPr>
        <p:txBody>
          <a:bodyPr>
            <a:normAutofit/>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sz="3300" dirty="0"/>
              <a:t>Income Taxes</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sz="3300" dirty="0"/>
              <a:t>Sales Taxes</a:t>
            </a:r>
          </a:p>
        </p:txBody>
      </p:sp>
      <p:grpSp>
        <p:nvGrpSpPr>
          <p:cNvPr id="2" name="Group 1">
            <a:extLst>
              <a:ext uri="{FF2B5EF4-FFF2-40B4-BE49-F238E27FC236}">
                <a16:creationId xmlns:a16="http://schemas.microsoft.com/office/drawing/2014/main" id="{CBDC1875-717A-250D-A836-1EE98193D9CC}"/>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6FF3B74E-9804-8FB4-D7A9-ADD9438F7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ED1188F5-22B1-1222-09C2-4CB3BEE3BCEB}"/>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90346921-1E65-96A3-EC34-BD08C005CE6C}"/>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4184573912"/>
      </p:ext>
    </p:extLst>
  </p:cSld>
  <p:clrMapOvr>
    <a:masterClrMapping/>
  </p:clrMapOvr>
  <p:transition spd="med"/>
</p:sld>
</file>

<file path=ppt/theme/theme1.xml><?xml version="1.0" encoding="utf-8"?>
<a:theme xmlns:a="http://schemas.openxmlformats.org/drawingml/2006/main" name="Office Theme">
  <a:themeElements>
    <a:clrScheme name="Office Theme">
      <a:dk1>
        <a:srgbClr val="282A33"/>
      </a:dk1>
      <a:lt1>
        <a:srgbClr val="FFFFFF"/>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e Mindful of Your Digital Money Presentation" id="{AC1ABAEF-82EF-EF4D-89F4-6343A1931847}" vid="{DC0DAC32-BA4E-0A4C-997C-254B49B70EC5}"/>
    </a:ext>
  </a:extLst>
</a:theme>
</file>

<file path=ppt/theme/theme2.xml><?xml version="1.0" encoding="utf-8"?>
<a:theme xmlns:a="http://schemas.openxmlformats.org/drawingml/2006/main" name="Office Theme">
  <a:themeElements>
    <a:clrScheme name="Office Theme">
      <a:dk1>
        <a:srgbClr val="282A33"/>
      </a:dk1>
      <a:lt1>
        <a:srgbClr val="332C0B"/>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6081</TotalTime>
  <Words>1143</Words>
  <Application>Microsoft Macintosh PowerPoint</Application>
  <PresentationFormat>Widescreen</PresentationFormat>
  <Paragraphs>74</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Avenir Heavy</vt:lpstr>
      <vt:lpstr>Avenir Light</vt:lpstr>
      <vt:lpstr>Calibri</vt:lpstr>
      <vt:lpstr>Calibri Light</vt:lpstr>
      <vt:lpstr>Helvetica</vt:lpstr>
      <vt:lpstr>Office Theme</vt:lpstr>
      <vt:lpstr>PowerPoint Presentation</vt:lpstr>
      <vt:lpstr>Sponsor Intro</vt:lpstr>
      <vt:lpstr>PowerPoint Presentation</vt:lpstr>
      <vt:lpstr>What we’re going to discuss…</vt:lpstr>
      <vt:lpstr>Setting Goals</vt:lpstr>
      <vt:lpstr>PowerPoint Presentation</vt:lpstr>
      <vt:lpstr>Spending</vt:lpstr>
      <vt:lpstr>PowerPoint Presentation</vt:lpstr>
      <vt:lpstr>Income &amp; Taxes</vt:lpstr>
      <vt:lpstr>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Moffat</dc:creator>
  <cp:lastModifiedBy>Sophia Duffin</cp:lastModifiedBy>
  <cp:revision>10</cp:revision>
  <dcterms:created xsi:type="dcterms:W3CDTF">2023-03-09T02:12:42Z</dcterms:created>
  <dcterms:modified xsi:type="dcterms:W3CDTF">2025-09-05T14:50:44Z</dcterms:modified>
</cp:coreProperties>
</file>