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74" r:id="rId4"/>
    <p:sldId id="273" r:id="rId5"/>
    <p:sldId id="258" r:id="rId6"/>
    <p:sldId id="259" r:id="rId7"/>
    <p:sldId id="261" r:id="rId8"/>
    <p:sldId id="275" r:id="rId9"/>
    <p:sldId id="271" r:id="rId10"/>
    <p:sldId id="276" r:id="rId11"/>
    <p:sldId id="269" r:id="rId1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1E5F3"/>
    <a:srgbClr val="E2C9E6"/>
    <a:srgbClr val="BFE9E8"/>
    <a:srgbClr val="CFF2CA"/>
    <a:srgbClr val="E7F8E5"/>
    <a:srgbClr val="FCD3CD"/>
    <a:srgbClr val="FFEAD9"/>
    <a:srgbClr val="EA5C5C"/>
    <a:srgbClr val="80B9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EFEFEF"/>
          </a:solidFill>
        </a:fill>
      </a:tcStyle>
    </a:wholeTbl>
    <a:band2H>
      <a:tcTxStyle/>
      <a:tcStyle>
        <a:tcBdr/>
        <a:fill>
          <a:solidFill>
            <a:srgbClr val="F7F7F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Row>
  </a:tblStyle>
  <a:tblStyle styleId="{CF821DB8-F4EB-4A41-A1BA-3FCAFE7338EE}" styleName="">
    <a:tblBg/>
    <a:wholeTbl>
      <a:tcTxStyle b="off" i="off">
        <a:fontRef idx="major">
          <a:srgbClr val="282A33"/>
        </a:fontRef>
        <a:srgbClr val="282A3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chemeClr val="accent4">
              <a:hueOff val="-7200000"/>
              <a:satOff val="-100001"/>
            </a:schemeClr>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82A33"/>
        </a:fontRef>
        <a:srgbClr val="282A33"/>
      </a:tcTxStyle>
      <a:tcStyle>
        <a:tcBdr>
          <a:left>
            <a:ln w="12700" cap="flat">
              <a:noFill/>
              <a:miter lim="400000"/>
            </a:ln>
          </a:left>
          <a:right>
            <a:ln w="12700" cap="flat">
              <a:noFill/>
              <a:miter lim="400000"/>
            </a:ln>
          </a:right>
          <a:top>
            <a:ln w="508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4">
              <a:hueOff val="-7200000"/>
              <a:satOff val="-100001"/>
            </a:schemeClr>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254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Row>
  </a:tblStyle>
  <a:tblStyle styleId="{2708684C-4D16-4618-839F-0558EEFCDFE6}" styleName="">
    <a:tblBg/>
    <a:wholeTbl>
      <a:tcTxStyle b="off"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wholeTbl>
    <a:band2H>
      <a:tcTxStyle/>
      <a:tcStyle>
        <a:tcBdr/>
        <a:fill>
          <a:solidFill>
            <a:schemeClr val="accent4">
              <a:hueOff val="-7200000"/>
              <a:satOff val="-100001"/>
            </a:schemeClr>
          </a:solidFill>
        </a:fill>
      </a:tcStyle>
    </a:band2H>
    <a:firstCol>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firstCol>
    <a:la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508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lastRow>
    <a:fir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254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402"/>
    <p:restoredTop sz="56735"/>
  </p:normalViewPr>
  <p:slideViewPr>
    <p:cSldViewPr snapToGrid="0" snapToObjects="1">
      <p:cViewPr varScale="1">
        <p:scale>
          <a:sx n="36" d="100"/>
          <a:sy n="36" d="100"/>
        </p:scale>
        <p:origin x="216"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282A33"/>
        </a:solidFill>
        <a:latin typeface="+mj-lt"/>
        <a:ea typeface="+mj-ea"/>
        <a:cs typeface="+mj-cs"/>
        <a:sym typeface="Calibri"/>
      </a:defRPr>
    </a:lvl1pPr>
    <a:lvl2pPr indent="228600" latinLnBrk="0">
      <a:defRPr sz="1200">
        <a:solidFill>
          <a:srgbClr val="282A33"/>
        </a:solidFill>
        <a:latin typeface="+mj-lt"/>
        <a:ea typeface="+mj-ea"/>
        <a:cs typeface="+mj-cs"/>
        <a:sym typeface="Calibri"/>
      </a:defRPr>
    </a:lvl2pPr>
    <a:lvl3pPr indent="457200" latinLnBrk="0">
      <a:defRPr sz="1200">
        <a:solidFill>
          <a:srgbClr val="282A33"/>
        </a:solidFill>
        <a:latin typeface="+mj-lt"/>
        <a:ea typeface="+mj-ea"/>
        <a:cs typeface="+mj-cs"/>
        <a:sym typeface="Calibri"/>
      </a:defRPr>
    </a:lvl3pPr>
    <a:lvl4pPr indent="685800" latinLnBrk="0">
      <a:defRPr sz="1200">
        <a:solidFill>
          <a:srgbClr val="282A33"/>
        </a:solidFill>
        <a:latin typeface="+mj-lt"/>
        <a:ea typeface="+mj-ea"/>
        <a:cs typeface="+mj-cs"/>
        <a:sym typeface="Calibri"/>
      </a:defRPr>
    </a:lvl4pPr>
    <a:lvl5pPr indent="914400" latinLnBrk="0">
      <a:defRPr sz="1200">
        <a:solidFill>
          <a:srgbClr val="282A33"/>
        </a:solidFill>
        <a:latin typeface="+mj-lt"/>
        <a:ea typeface="+mj-ea"/>
        <a:cs typeface="+mj-cs"/>
        <a:sym typeface="Calibri"/>
      </a:defRPr>
    </a:lvl5pPr>
    <a:lvl6pPr indent="1143000" latinLnBrk="0">
      <a:defRPr sz="1200">
        <a:solidFill>
          <a:srgbClr val="282A33"/>
        </a:solidFill>
        <a:latin typeface="+mj-lt"/>
        <a:ea typeface="+mj-ea"/>
        <a:cs typeface="+mj-cs"/>
        <a:sym typeface="Calibri"/>
      </a:defRPr>
    </a:lvl6pPr>
    <a:lvl7pPr indent="1371600" latinLnBrk="0">
      <a:defRPr sz="1200">
        <a:solidFill>
          <a:srgbClr val="282A33"/>
        </a:solidFill>
        <a:latin typeface="+mj-lt"/>
        <a:ea typeface="+mj-ea"/>
        <a:cs typeface="+mj-cs"/>
        <a:sym typeface="Calibri"/>
      </a:defRPr>
    </a:lvl7pPr>
    <a:lvl8pPr indent="1600200" latinLnBrk="0">
      <a:defRPr sz="1200">
        <a:solidFill>
          <a:srgbClr val="282A33"/>
        </a:solidFill>
        <a:latin typeface="+mj-lt"/>
        <a:ea typeface="+mj-ea"/>
        <a:cs typeface="+mj-cs"/>
        <a:sym typeface="Calibri"/>
      </a:defRPr>
    </a:lvl8pPr>
    <a:lvl9pPr indent="1828800" latinLnBrk="0">
      <a:defRPr sz="1200">
        <a:solidFill>
          <a:srgbClr val="282A33"/>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8667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 big part of financial literacy is knowing how to make smart money decisions. The more students can learn about money management—even if they are only practicing in a game—the more prepared they’ll be to make winning choices in real life.</a:t>
            </a:r>
          </a:p>
          <a:p>
            <a:endParaRPr lang="en-US" dirty="0"/>
          </a:p>
          <a:p>
            <a:r>
              <a:rPr lang="en-US" b="1" dirty="0"/>
              <a:t>Ask the students if they have any questions about savings accounts, interest, or setting financial goals. You may want to offer to return if they want more information about a specific topic.</a:t>
            </a:r>
          </a:p>
          <a:p>
            <a:endParaRPr lang="en-US" dirty="0"/>
          </a:p>
          <a:p>
            <a:endParaRPr lang="en-US" dirty="0"/>
          </a:p>
        </p:txBody>
      </p:sp>
    </p:spTree>
    <p:extLst>
      <p:ext uri="{BB962C8B-B14F-4D97-AF65-F5344CB8AC3E}">
        <p14:creationId xmlns:p14="http://schemas.microsoft.com/office/powerpoint/2010/main" val="421652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Introduce yourself to the class and explain a little bit about your role.</a:t>
            </a:r>
          </a:p>
          <a:p>
            <a:endParaRPr lang="en-US" dirty="0"/>
          </a:p>
          <a:p>
            <a:r>
              <a:rPr lang="en-US" dirty="0"/>
              <a:t>Go over a typical day in your position and what products or services your institution offers.</a:t>
            </a:r>
          </a:p>
          <a:p>
            <a:endParaRPr lang="en-US" dirty="0"/>
          </a:p>
          <a:p>
            <a:r>
              <a:rPr lang="en-US" dirty="0"/>
              <a:t>Explain why you sponsor Banzai.</a:t>
            </a:r>
          </a:p>
          <a:p>
            <a:endParaRPr lang="en-US" dirty="0"/>
          </a:p>
          <a:p>
            <a:r>
              <a:rPr lang="en-US" dirty="0"/>
              <a:t>Feel free to invite the class to ask questions about you, your role, your financial institution, etc.</a:t>
            </a:r>
          </a:p>
          <a:p>
            <a:endParaRPr lang="en-US" dirty="0"/>
          </a:p>
        </p:txBody>
      </p:sp>
    </p:spTree>
    <p:extLst>
      <p:ext uri="{BB962C8B-B14F-4D97-AF65-F5344CB8AC3E}">
        <p14:creationId xmlns:p14="http://schemas.microsoft.com/office/powerpoint/2010/main" val="49121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this presentation, you’ll discuss financial principles students learn by playing Lemonade Tycoon.</a:t>
            </a:r>
          </a:p>
          <a:p>
            <a:endParaRPr lang="en-US" dirty="0"/>
          </a:p>
          <a:p>
            <a:r>
              <a:rPr lang="en-US" dirty="0"/>
              <a:t>In the game, students own and operate a lemonade stand. To win, they must manage a budget, borrow and pay back money, and navigate unexpected expenses and scenarios.</a:t>
            </a:r>
          </a:p>
          <a:p>
            <a:endParaRPr lang="en-US" dirty="0"/>
          </a:p>
        </p:txBody>
      </p:sp>
    </p:spTree>
    <p:extLst>
      <p:ext uri="{BB962C8B-B14F-4D97-AF65-F5344CB8AC3E}">
        <p14:creationId xmlns:p14="http://schemas.microsoft.com/office/powerpoint/2010/main" val="144477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serves as a table of contents that introduces the presentation. These are the specific topics you’ll cover in the order you’ll present them in.</a:t>
            </a:r>
          </a:p>
          <a:p>
            <a:endParaRPr lang="en-US" dirty="0"/>
          </a:p>
        </p:txBody>
      </p:sp>
    </p:spTree>
    <p:extLst>
      <p:ext uri="{BB962C8B-B14F-4D97-AF65-F5344CB8AC3E}">
        <p14:creationId xmlns:p14="http://schemas.microsoft.com/office/powerpoint/2010/main" val="1231451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Income is money you earn from work you do. Other words for income are earnings, salary, pay, and wage. A few examples of income for kids their age</a:t>
            </a:r>
          </a:p>
          <a:p>
            <a:r>
              <a:rPr lang="en-US" dirty="0"/>
              <a:t>are allowance and birthday money. In the game, the player also earned income from a lemonade stand. </a:t>
            </a:r>
            <a:r>
              <a:rPr lang="en-US" b="1" dirty="0"/>
              <a:t>Ask students if they can think of other ways they can make money, or income.</a:t>
            </a:r>
          </a:p>
          <a:p>
            <a:endParaRPr lang="en-US" b="1" dirty="0"/>
          </a:p>
          <a:p>
            <a:r>
              <a:rPr lang="en-US" b="0" dirty="0"/>
              <a:t>Expenses are what you spend money on. Expenses can also be called costs, expenditures, and bills. </a:t>
            </a:r>
            <a:r>
              <a:rPr lang="en-US" b="1" dirty="0"/>
              <a:t>Ask the students what they like to spend money on—what are their expenses?</a:t>
            </a:r>
          </a:p>
          <a:p>
            <a:endParaRPr lang="en-US" b="0" dirty="0"/>
          </a:p>
          <a:p>
            <a:r>
              <a:rPr lang="en-US" b="0" dirty="0"/>
              <a:t>If the students ran their own business, they’d also have business expenses. These are important expenses for their job. For example, a lawnmower for a lawn-mowing business or lemons and sugar for a lemonade stand business. </a:t>
            </a:r>
            <a:r>
              <a:rPr lang="en-US" b="1" dirty="0"/>
              <a:t>Ask students for other examples of business expenses.</a:t>
            </a:r>
          </a:p>
          <a:p>
            <a:endParaRPr lang="en-US" b="1" dirty="0"/>
          </a:p>
          <a:p>
            <a:endParaRPr lang="en-US" b="1" dirty="0"/>
          </a:p>
          <a:p>
            <a:endParaRPr lang="en-US" dirty="0"/>
          </a:p>
        </p:txBody>
      </p:sp>
    </p:spTree>
    <p:extLst>
      <p:ext uri="{BB962C8B-B14F-4D97-AF65-F5344CB8AC3E}">
        <p14:creationId xmlns:p14="http://schemas.microsoft.com/office/powerpoint/2010/main" val="21778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Sometimes paying for expenses requires a loan. Loans can be called credit or an advance. It is money</a:t>
            </a:r>
          </a:p>
          <a:p>
            <a:r>
              <a:rPr lang="en-US" dirty="0"/>
              <a:t>borrowed from someone else with the expectation of paying it back. The paying it back part is key.</a:t>
            </a:r>
          </a:p>
          <a:p>
            <a:endParaRPr lang="en-US" dirty="0"/>
          </a:p>
          <a:p>
            <a:r>
              <a:rPr lang="en-US" b="1" dirty="0"/>
              <a:t>Ask students to think about a time when they have loaned an item or money to someone. Did they want</a:t>
            </a:r>
          </a:p>
          <a:p>
            <a:r>
              <a:rPr lang="en-US" b="1" dirty="0"/>
              <a:t>it back? Did they get it back?</a:t>
            </a:r>
          </a:p>
          <a:p>
            <a:endParaRPr lang="en-US" b="1" dirty="0"/>
          </a:p>
          <a:p>
            <a:r>
              <a:rPr lang="en-US" b="0" dirty="0"/>
              <a:t> Any amount owed on a loan is debt. In the game, Mom loaned money to the player to buy more supplies for the lemonade stand. Taking the loan was also taking on debt. Ask students if they have other ideas for getting the money needed for more supplies. Ideas include planning ahead and setting aside money made from the business or using their allowance, or using less</a:t>
            </a:r>
          </a:p>
          <a:p>
            <a:r>
              <a:rPr lang="en-US" b="0" dirty="0"/>
              <a:t>expensive supplies.</a:t>
            </a:r>
          </a:p>
          <a:p>
            <a:endParaRPr lang="en-US" b="1" dirty="0"/>
          </a:p>
          <a:p>
            <a:endParaRPr lang="en-US" dirty="0"/>
          </a:p>
        </p:txBody>
      </p:sp>
    </p:spTree>
    <p:extLst>
      <p:ext uri="{BB962C8B-B14F-4D97-AF65-F5344CB8AC3E}">
        <p14:creationId xmlns:p14="http://schemas.microsoft.com/office/powerpoint/2010/main" val="498946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Making money is great, but it’s easy to lose motivation to work hard without a financial goal. A financial goal can be anything students are saving</a:t>
            </a:r>
          </a:p>
          <a:p>
            <a:r>
              <a:rPr lang="en-US" dirty="0"/>
              <a:t>for. It’s saving with a purpose.</a:t>
            </a:r>
          </a:p>
          <a:p>
            <a:endParaRPr lang="en-US" dirty="0"/>
          </a:p>
          <a:p>
            <a:r>
              <a:rPr lang="en-US" b="1" dirty="0"/>
              <a:t>Ask students if they chose in the game to save for a bike or a hoverboard. Why did they make that financial goal? Did they achieve it? Then ask students to share some personal financial goals do they have anything they are saving for now</a:t>
            </a:r>
          </a:p>
          <a:p>
            <a:endParaRPr lang="en-US" dirty="0"/>
          </a:p>
        </p:txBody>
      </p:sp>
    </p:spTree>
    <p:extLst>
      <p:ext uri="{BB962C8B-B14F-4D97-AF65-F5344CB8AC3E}">
        <p14:creationId xmlns:p14="http://schemas.microsoft.com/office/powerpoint/2010/main" val="2332647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Savings accounts are a special place to keep money for later. This could be money students are saving for a</a:t>
            </a:r>
          </a:p>
          <a:p>
            <a:r>
              <a:rPr lang="en-US" dirty="0"/>
              <a:t>rainy day or money for a specific goal. Students could store the money in a piggy bank, in a dresser drawer,</a:t>
            </a:r>
          </a:p>
          <a:p>
            <a:r>
              <a:rPr lang="en-US" dirty="0"/>
              <a:t>or even under their mattress. But in a savings account the money earns interest. Interest is an amount charged for borrowing money or paid to someone for lending it. This means that in a savings account, money grows over time.</a:t>
            </a:r>
          </a:p>
          <a:p>
            <a:endParaRPr lang="en-US" dirty="0"/>
          </a:p>
          <a:p>
            <a:r>
              <a:rPr lang="en-US" dirty="0"/>
              <a:t>Another benefit of depositing money with a financial institution is a greater sense of security.</a:t>
            </a:r>
          </a:p>
          <a:p>
            <a:endParaRPr lang="en-US" dirty="0"/>
          </a:p>
          <a:p>
            <a:r>
              <a:rPr lang="en-US" dirty="0"/>
              <a:t>Money put in an account is called a deposit. When you take the money out, that is a withdrawal.</a:t>
            </a:r>
          </a:p>
          <a:p>
            <a:endParaRPr lang="en-US" dirty="0"/>
          </a:p>
          <a:p>
            <a:r>
              <a:rPr lang="en-US" b="1" dirty="0"/>
              <a:t> If appropriate and offered by your financial institution, share information on special savings accounts for first-time or young savers.</a:t>
            </a:r>
          </a:p>
          <a:p>
            <a:endParaRPr lang="en-US" dirty="0"/>
          </a:p>
        </p:txBody>
      </p:sp>
    </p:spTree>
    <p:extLst>
      <p:ext uri="{BB962C8B-B14F-4D97-AF65-F5344CB8AC3E}">
        <p14:creationId xmlns:p14="http://schemas.microsoft.com/office/powerpoint/2010/main" val="2575665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Depending on class participation and discussion during the presentation, there may be extra time. These resources are helpful for in-depth discussions. The “Your First Account” article discusses the difference between checking and savings accounts,</a:t>
            </a:r>
          </a:p>
          <a:p>
            <a:r>
              <a:rPr lang="en-US" dirty="0"/>
              <a:t>what you need to open an account, and touches on FDIC and NCUA insurance.</a:t>
            </a:r>
          </a:p>
          <a:p>
            <a:endParaRPr lang="en-US" dirty="0"/>
          </a:p>
          <a:p>
            <a:r>
              <a:rPr lang="en-US" dirty="0"/>
              <a:t> Second, use the Interest and Savings calculator to demonstrate how money grows in savings accounts and how interest works. </a:t>
            </a:r>
            <a:r>
              <a:rPr lang="en-US" b="1" dirty="0"/>
              <a:t>Ask students for starting and monthly amounts to enter into the calculator, and provide some numbers of your own as well.</a:t>
            </a:r>
          </a:p>
          <a:p>
            <a:endParaRPr lang="en-US" dirty="0"/>
          </a:p>
        </p:txBody>
      </p:sp>
    </p:spTree>
    <p:extLst>
      <p:ext uri="{BB962C8B-B14F-4D97-AF65-F5344CB8AC3E}">
        <p14:creationId xmlns:p14="http://schemas.microsoft.com/office/powerpoint/2010/main" val="408061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rPr lang="en-US"/>
              <a:t>Click to edit Master title style</a:t>
            </a:r>
            <a:endParaRP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rPr lang="en-US"/>
              <a:t>Click to edit Master title style</a:t>
            </a:r>
            <a:endParaRPr/>
          </a:p>
        </p:txBody>
      </p:sp>
      <p:sp>
        <p:nvSpPr>
          <p:cNvPr id="21"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B8B8D"/>
                </a:solidFill>
              </a:defRPr>
            </a:lvl1pPr>
            <a:lvl2pPr marL="0" indent="457200">
              <a:buSzTx/>
              <a:buFontTx/>
              <a:buNone/>
              <a:defRPr sz="2400">
                <a:solidFill>
                  <a:srgbClr val="8B8B8D"/>
                </a:solidFill>
              </a:defRPr>
            </a:lvl2pPr>
            <a:lvl3pPr marL="0" indent="914400">
              <a:buSzTx/>
              <a:buFontTx/>
              <a:buNone/>
              <a:defRPr sz="2400">
                <a:solidFill>
                  <a:srgbClr val="8B8B8D"/>
                </a:solidFill>
              </a:defRPr>
            </a:lvl3pPr>
            <a:lvl4pPr marL="0" indent="1371600">
              <a:buSzTx/>
              <a:buFontTx/>
              <a:buNone/>
              <a:defRPr sz="2400">
                <a:solidFill>
                  <a:srgbClr val="8B8B8D"/>
                </a:solidFill>
              </a:defRPr>
            </a:lvl4pPr>
            <a:lvl5pPr marL="0" indent="1828800">
              <a:buSzTx/>
              <a:buFontTx/>
              <a:buNone/>
              <a:defRPr sz="2400">
                <a:solidFill>
                  <a:srgbClr val="8B8B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rPr lang="en-US"/>
              <a:t>Click to edit Master title style</a:t>
            </a:r>
            <a:endParaRP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rPr lang="en-US"/>
              <a:t>Click to edit Master title style</a:t>
            </a:r>
            <a:endParaRP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lvl="0" indent="0">
              <a:buSzTx/>
              <a:buFontTx/>
              <a:buNone/>
              <a:defRPr sz="2400" b="1"/>
            </a:pPr>
            <a:r>
              <a:rPr lang="en-US"/>
              <a:t>Click to edit Master text styles</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rPr lang="en-US"/>
              <a:t>Click to edit Master title style</a:t>
            </a: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rPr lang="en-US"/>
              <a:t>Click to edit Master title style</a:t>
            </a:r>
            <a:endParaRP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lvl="0" indent="0">
              <a:buSzTx/>
              <a:buFontTx/>
              <a:buNone/>
              <a:defRPr sz="1600"/>
            </a:pPr>
            <a:r>
              <a:rPr lang="en-US"/>
              <a:t>Click to edit Master text styles</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rPr lang="en-US"/>
              <a:t>Click to edit Master title style</a:t>
            </a:r>
            <a:endParaRP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r>
              <a:rPr lang="en-US" dirty="0"/>
              <a:t>Click icon to add picture</a:t>
            </a:r>
            <a:endParaRPr dirty="0"/>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hueOff val="-7200000"/>
            <a:satOff val="-100001"/>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B8B8D"/>
                </a:solidFill>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2pPr>
      <a:lvl3pPr marL="1234439" marR="0" indent="-320039"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Lorem Ipsum Subtitle"/>
          <p:cNvSpPr txBox="1">
            <a:spLocks noGrp="1"/>
          </p:cNvSpPr>
          <p:nvPr>
            <p:ph type="subTitle" sz="quarter" idx="1"/>
          </p:nvPr>
        </p:nvSpPr>
        <p:spPr>
          <a:xfrm>
            <a:off x="555748" y="5980651"/>
            <a:ext cx="9144001" cy="1655762"/>
          </a:xfrm>
          <a:prstGeom prst="rect">
            <a:avLst/>
          </a:prstGeom>
        </p:spPr>
        <p:txBody>
          <a:bodyPr/>
          <a:lstStyle>
            <a:lvl1pPr algn="l">
              <a:defRPr sz="3600">
                <a:solidFill>
                  <a:schemeClr val="accent1"/>
                </a:solidFill>
                <a:latin typeface="Avenir Light"/>
                <a:ea typeface="Avenir Light"/>
                <a:cs typeface="Avenir Light"/>
                <a:sym typeface="Avenir Light"/>
              </a:defRPr>
            </a:lvl1pPr>
          </a:lstStyle>
          <a:p>
            <a:r>
              <a:rPr lang="en-US" dirty="0">
                <a:solidFill>
                  <a:srgbClr val="000000"/>
                </a:solidFill>
              </a:rPr>
              <a:t>Grades</a:t>
            </a:r>
            <a:r>
              <a:rPr dirty="0">
                <a:solidFill>
                  <a:srgbClr val="000000"/>
                </a:solidFill>
              </a:rPr>
              <a:t> </a:t>
            </a:r>
            <a:r>
              <a:rPr lang="en-US" dirty="0">
                <a:solidFill>
                  <a:srgbClr val="000000"/>
                </a:solidFill>
              </a:rPr>
              <a:t>3-6</a:t>
            </a:r>
            <a:endParaRPr dirty="0">
              <a:solidFill>
                <a:srgbClr val="000000"/>
              </a:solidFill>
            </a:endParaRPr>
          </a:p>
        </p:txBody>
      </p:sp>
      <p:sp>
        <p:nvSpPr>
          <p:cNvPr id="96" name="Title 1"/>
          <p:cNvSpPr txBox="1"/>
          <p:nvPr/>
        </p:nvSpPr>
        <p:spPr>
          <a:xfrm>
            <a:off x="560172" y="5307493"/>
            <a:ext cx="8211111" cy="74273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lang="en-US" sz="4000" dirty="0">
                <a:solidFill>
                  <a:srgbClr val="000000"/>
                </a:solidFill>
              </a:rPr>
              <a:t>Lemonade Tycoon</a:t>
            </a:r>
          </a:p>
        </p:txBody>
      </p:sp>
      <p:sp>
        <p:nvSpPr>
          <p:cNvPr id="4" name="Rectangle 3">
            <a:extLst>
              <a:ext uri="{FF2B5EF4-FFF2-40B4-BE49-F238E27FC236}">
                <a16:creationId xmlns:a16="http://schemas.microsoft.com/office/drawing/2014/main" id="{5709B576-79E7-F52E-C26B-3582B2D479BD}"/>
              </a:ext>
            </a:extLst>
          </p:cNvPr>
          <p:cNvSpPr/>
          <p:nvPr/>
        </p:nvSpPr>
        <p:spPr>
          <a:xfrm>
            <a:off x="0" y="0"/>
            <a:ext cx="12192000" cy="5113477"/>
          </a:xfrm>
          <a:prstGeom prst="rect">
            <a:avLst/>
          </a:prstGeom>
          <a:solidFill>
            <a:srgbClr val="FFEAD9"/>
          </a:solidFill>
          <a:ln w="12700" cap="flat">
            <a:solidFill>
              <a:srgbClr val="FFEAD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282A33"/>
              </a:solidFill>
              <a:effectLst/>
              <a:uFillTx/>
              <a:latin typeface="+mj-lt"/>
              <a:ea typeface="+mj-ea"/>
              <a:cs typeface="+mj-cs"/>
              <a:sym typeface="Calibri"/>
            </a:endParaRPr>
          </a:p>
        </p:txBody>
      </p:sp>
      <p:pic>
        <p:nvPicPr>
          <p:cNvPr id="9" name="Picture 8" descr="A cartoon of a child selling lemonade&#10;&#10;Description automatically generated">
            <a:extLst>
              <a:ext uri="{FF2B5EF4-FFF2-40B4-BE49-F238E27FC236}">
                <a16:creationId xmlns:a16="http://schemas.microsoft.com/office/drawing/2014/main" id="{3CA12407-6CF1-3315-4F58-C9856D4F109B}"/>
              </a:ext>
            </a:extLst>
          </p:cNvPr>
          <p:cNvPicPr>
            <a:picLocks noChangeAspect="1"/>
          </p:cNvPicPr>
          <p:nvPr/>
        </p:nvPicPr>
        <p:blipFill rotWithShape="1">
          <a:blip r:embed="rId3">
            <a:extLst>
              <a:ext uri="{28A0092B-C50C-407E-A947-70E740481C1C}">
                <a14:useLocalDpi xmlns:a14="http://schemas.microsoft.com/office/drawing/2010/main" val="0"/>
              </a:ext>
            </a:extLst>
          </a:blip>
          <a:srcRect b="7902"/>
          <a:stretch/>
        </p:blipFill>
        <p:spPr>
          <a:xfrm>
            <a:off x="1228538" y="0"/>
            <a:ext cx="9870641" cy="5113477"/>
          </a:xfrm>
          <a:prstGeom prst="rect">
            <a:avLst/>
          </a:prstGeom>
        </p:spPr>
      </p:pic>
      <p:grpSp>
        <p:nvGrpSpPr>
          <p:cNvPr id="2" name="Group 1">
            <a:extLst>
              <a:ext uri="{FF2B5EF4-FFF2-40B4-BE49-F238E27FC236}">
                <a16:creationId xmlns:a16="http://schemas.microsoft.com/office/drawing/2014/main" id="{AFC8852B-8042-88F5-947E-213B60905234}"/>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C2BC1683-94FA-DDCD-2B3D-E1E3267C0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2C789ACC-0613-3FF4-9268-380D9F9F8223}"/>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C6FB3F33-352C-88D4-272C-F4A417375CE9}"/>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2172"/>
            <a:ext cx="12214542" cy="5072413"/>
          </a:xfrm>
          <a:prstGeom prst="rect">
            <a:avLst/>
          </a:prstGeom>
          <a:solidFill>
            <a:srgbClr val="F1E5F3"/>
          </a:solidFill>
          <a:ln w="12700">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dirty="0">
                <a:solidFill>
                  <a:srgbClr val="000000"/>
                </a:solidFill>
              </a:rPr>
              <a:t>Conclusion</a:t>
            </a:r>
            <a:r>
              <a:rPr lang="en-US" dirty="0">
                <a:solidFill>
                  <a:srgbClr val="2F8ABE"/>
                </a:solidFill>
              </a:rPr>
              <a:t> </a:t>
            </a:r>
          </a:p>
        </p:txBody>
      </p:sp>
      <p:pic>
        <p:nvPicPr>
          <p:cNvPr id="3" name="Picture 2" descr="Cartoon of two women at a lemonade stand&#10;&#10;Description automatically generated">
            <a:extLst>
              <a:ext uri="{FF2B5EF4-FFF2-40B4-BE49-F238E27FC236}">
                <a16:creationId xmlns:a16="http://schemas.microsoft.com/office/drawing/2014/main" id="{6B33B0DE-37AF-C579-D40E-95D498D2C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366" y="6767"/>
            <a:ext cx="9057268" cy="5094713"/>
          </a:xfrm>
          <a:prstGeom prst="rect">
            <a:avLst/>
          </a:prstGeom>
        </p:spPr>
      </p:pic>
    </p:spTree>
    <p:extLst>
      <p:ext uri="{BB962C8B-B14F-4D97-AF65-F5344CB8AC3E}">
        <p14:creationId xmlns:p14="http://schemas.microsoft.com/office/powerpoint/2010/main" val="19979372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1"/>
          <p:cNvSpPr txBox="1"/>
          <p:nvPr/>
        </p:nvSpPr>
        <p:spPr>
          <a:xfrm>
            <a:off x="560172" y="4008362"/>
            <a:ext cx="10968681" cy="238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dirty="0">
                <a:solidFill>
                  <a:srgbClr val="000000"/>
                </a:solidFill>
              </a:rPr>
              <a:t>Thank you!</a:t>
            </a:r>
          </a:p>
        </p:txBody>
      </p:sp>
      <p:sp>
        <p:nvSpPr>
          <p:cNvPr id="7" name="Rectangle 6">
            <a:extLst>
              <a:ext uri="{FF2B5EF4-FFF2-40B4-BE49-F238E27FC236}">
                <a16:creationId xmlns:a16="http://schemas.microsoft.com/office/drawing/2014/main" id="{4147DCC6-662B-6D59-5D1C-84138E33FA8D}"/>
              </a:ext>
            </a:extLst>
          </p:cNvPr>
          <p:cNvSpPr/>
          <p:nvPr/>
        </p:nvSpPr>
        <p:spPr>
          <a:xfrm>
            <a:off x="0" y="0"/>
            <a:ext cx="12192000" cy="4840941"/>
          </a:xfrm>
          <a:prstGeom prst="rect">
            <a:avLst/>
          </a:prstGeom>
          <a:solidFill>
            <a:srgbClr val="BFE9E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282A33"/>
              </a:solidFill>
              <a:effectLst/>
              <a:uFillTx/>
              <a:latin typeface="+mj-lt"/>
              <a:ea typeface="+mj-ea"/>
              <a:cs typeface="+mj-cs"/>
              <a:sym typeface="Calibri"/>
            </a:endParaRPr>
          </a:p>
        </p:txBody>
      </p:sp>
      <p:pic>
        <p:nvPicPr>
          <p:cNvPr id="4" name="Picture 3" descr="A cartoon of a child&#10;&#10;Description automatically generated">
            <a:extLst>
              <a:ext uri="{FF2B5EF4-FFF2-40B4-BE49-F238E27FC236}">
                <a16:creationId xmlns:a16="http://schemas.microsoft.com/office/drawing/2014/main" id="{536E43B9-E2A9-D749-12F3-8F290C424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312" y="234482"/>
            <a:ext cx="7772400" cy="4371975"/>
          </a:xfrm>
          <a:prstGeom prst="rect">
            <a:avLst/>
          </a:prstGeom>
        </p:spPr>
      </p:pic>
      <p:grpSp>
        <p:nvGrpSpPr>
          <p:cNvPr id="2" name="Group 1">
            <a:extLst>
              <a:ext uri="{FF2B5EF4-FFF2-40B4-BE49-F238E27FC236}">
                <a16:creationId xmlns:a16="http://schemas.microsoft.com/office/drawing/2014/main" id="{5376B565-1FF3-5267-D722-134052E6931E}"/>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64588F11-F7E1-BD45-1B49-95640A923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405B2606-36DB-F0CE-ACA8-D015418DEF82}"/>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E058FA78-7E11-A65C-1F8B-11A7D280F181}"/>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txBox="1">
            <a:spLocks noGrp="1"/>
          </p:cNvSpPr>
          <p:nvPr>
            <p:ph type="ctrTitle"/>
          </p:nvPr>
        </p:nvSpPr>
        <p:spPr>
          <a:xfrm>
            <a:off x="560172" y="765997"/>
            <a:ext cx="10968681" cy="1140413"/>
          </a:xfrm>
          <a:prstGeom prst="rect">
            <a:avLst/>
          </a:prstGeom>
        </p:spPr>
        <p:txBody>
          <a:bodyPr/>
          <a:lstStyle>
            <a:lvl1pPr algn="l" defTabSz="822959">
              <a:defRPr sz="6119">
                <a:solidFill>
                  <a:schemeClr val="accent5"/>
                </a:solidFill>
                <a:latin typeface="Avenir Black"/>
                <a:ea typeface="Avenir Black"/>
                <a:cs typeface="Avenir Black"/>
                <a:sym typeface="Avenir Black"/>
              </a:defRPr>
            </a:lvl1pPr>
          </a:lstStyle>
          <a:p>
            <a:r>
              <a:rPr dirty="0">
                <a:solidFill>
                  <a:srgbClr val="000000"/>
                </a:solidFill>
              </a:rPr>
              <a:t>Sponsor Intro</a:t>
            </a:r>
          </a:p>
        </p:txBody>
      </p:sp>
      <p:sp>
        <p:nvSpPr>
          <p:cNvPr id="101" name="Lorem Ipsum Subtitle"/>
          <p:cNvSpPr txBox="1">
            <a:spLocks noGrp="1"/>
          </p:cNvSpPr>
          <p:nvPr>
            <p:ph type="subTitle" idx="1"/>
          </p:nvPr>
        </p:nvSpPr>
        <p:spPr>
          <a:xfrm>
            <a:off x="561547" y="2290630"/>
            <a:ext cx="10965931" cy="3086911"/>
          </a:xfrm>
          <a:prstGeom prst="rect">
            <a:avLst/>
          </a:prstGeom>
        </p:spPr>
        <p:txBody>
          <a:bodyPr/>
          <a:lstStyle/>
          <a:p>
            <a:pPr algn="l">
              <a:lnSpc>
                <a:spcPct val="150000"/>
              </a:lnSpc>
              <a:defRPr sz="3600">
                <a:solidFill>
                  <a:schemeClr val="accent2"/>
                </a:solidFill>
                <a:latin typeface="Avenir Light"/>
                <a:ea typeface="Avenir Light"/>
                <a:cs typeface="Avenir Light"/>
                <a:sym typeface="Avenir Light"/>
              </a:defRPr>
            </a:pPr>
            <a:r>
              <a:rPr dirty="0"/>
              <a:t>Hi, my name is </a:t>
            </a:r>
            <a:r>
              <a:rPr dirty="0">
                <a:latin typeface="Avenir Heavy"/>
                <a:ea typeface="Avenir Heavy"/>
                <a:cs typeface="Avenir Heavy"/>
                <a:sym typeface="Avenir Heavy"/>
              </a:rPr>
              <a:t>[YOUR NAME]</a:t>
            </a:r>
            <a:r>
              <a:rPr dirty="0"/>
              <a:t>.</a:t>
            </a:r>
          </a:p>
          <a:p>
            <a:pPr algn="l">
              <a:lnSpc>
                <a:spcPct val="120000"/>
              </a:lnSpc>
              <a:defRPr sz="3600">
                <a:solidFill>
                  <a:schemeClr val="accent2"/>
                </a:solidFill>
                <a:latin typeface="Avenir Light"/>
                <a:ea typeface="Avenir Light"/>
                <a:cs typeface="Avenir Light"/>
                <a:sym typeface="Avenir Light"/>
              </a:defRPr>
            </a:pPr>
            <a:r>
              <a:rPr dirty="0"/>
              <a:t>I work as </a:t>
            </a:r>
            <a:r>
              <a:rPr dirty="0">
                <a:latin typeface="Avenir Heavy"/>
                <a:ea typeface="Avenir Heavy"/>
                <a:cs typeface="Avenir Heavy"/>
                <a:sym typeface="Avenir Heavy"/>
              </a:rPr>
              <a:t>[JOB TITLE]</a:t>
            </a:r>
            <a:r>
              <a:rPr dirty="0"/>
              <a:t> at </a:t>
            </a:r>
            <a:r>
              <a:rPr dirty="0">
                <a:latin typeface="Avenir Heavy"/>
                <a:ea typeface="Avenir Heavy"/>
                <a:cs typeface="Avenir Heavy"/>
                <a:sym typeface="Avenir Heavy"/>
              </a:rPr>
              <a:t>[FINANCIAL INSTITUTION]</a:t>
            </a:r>
            <a:r>
              <a:rPr dirty="0"/>
              <a:t>.</a:t>
            </a:r>
          </a:p>
        </p:txBody>
      </p:sp>
      <p:grpSp>
        <p:nvGrpSpPr>
          <p:cNvPr id="3" name="Group 2">
            <a:extLst>
              <a:ext uri="{FF2B5EF4-FFF2-40B4-BE49-F238E27FC236}">
                <a16:creationId xmlns:a16="http://schemas.microsoft.com/office/drawing/2014/main" id="{D8CCEC7F-1492-95AC-879A-65AAB0F2B897}"/>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7492A2FE-6DF0-7B6F-016D-D2DD32188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AFCFA0E1-E187-37BA-356C-0CD2856DEB96}"/>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54FDF52A-A5D6-0E20-A89A-F324DABD8611}"/>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0"/>
            <a:ext cx="12214542" cy="5072413"/>
          </a:xfrm>
          <a:prstGeom prst="rect">
            <a:avLst/>
          </a:prstGeom>
          <a:solidFill>
            <a:srgbClr val="E2C9E6"/>
          </a:solidFill>
          <a:ln w="12700">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dirty="0">
                <a:solidFill>
                  <a:srgbClr val="000000"/>
                </a:solidFill>
              </a:rPr>
              <a:t>Lemonade Tycoon</a:t>
            </a:r>
          </a:p>
        </p:txBody>
      </p:sp>
      <p:pic>
        <p:nvPicPr>
          <p:cNvPr id="7" name="Picture 6" descr="A piece of paper with drawings on it&#10;&#10;Description automatically generated">
            <a:extLst>
              <a:ext uri="{FF2B5EF4-FFF2-40B4-BE49-F238E27FC236}">
                <a16:creationId xmlns:a16="http://schemas.microsoft.com/office/drawing/2014/main" id="{14D1572F-6282-0387-9351-ACB83068B1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50218"/>
            <a:ext cx="7772400" cy="4371975"/>
          </a:xfrm>
          <a:prstGeom prst="rect">
            <a:avLst/>
          </a:prstGeom>
        </p:spPr>
      </p:pic>
    </p:spTree>
    <p:extLst>
      <p:ext uri="{BB962C8B-B14F-4D97-AF65-F5344CB8AC3E}">
        <p14:creationId xmlns:p14="http://schemas.microsoft.com/office/powerpoint/2010/main" val="41032917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ctrTitle"/>
          </p:nvPr>
        </p:nvSpPr>
        <p:spPr>
          <a:xfrm>
            <a:off x="560172" y="102329"/>
            <a:ext cx="10968681" cy="1418848"/>
          </a:xfrm>
          <a:prstGeom prst="rect">
            <a:avLst/>
          </a:prstGeom>
        </p:spPr>
        <p:txBody>
          <a:bodyPr>
            <a:normAutofit/>
          </a:bodyPr>
          <a:lstStyle>
            <a:lvl1pPr algn="l">
              <a:defRPr sz="5400">
                <a:solidFill>
                  <a:schemeClr val="accent1"/>
                </a:solidFill>
                <a:latin typeface="Avenir Black"/>
                <a:ea typeface="Avenir Black"/>
                <a:cs typeface="Avenir Black"/>
                <a:sym typeface="Avenir Black"/>
              </a:defRPr>
            </a:lvl1pPr>
          </a:lstStyle>
          <a:p>
            <a:r>
              <a:rPr lang="en-US">
                <a:solidFill>
                  <a:srgbClr val="000000"/>
                </a:solidFill>
              </a:rPr>
              <a:t>What we’re going to discuss…</a:t>
            </a:r>
            <a:endParaRPr lang="en-US" dirty="0">
              <a:solidFill>
                <a:srgbClr val="000000"/>
              </a:solidFill>
            </a:endParaRPr>
          </a:p>
        </p:txBody>
      </p:sp>
      <p:sp>
        <p:nvSpPr>
          <p:cNvPr id="118" name="Lorem Ipsum Subtitle"/>
          <p:cNvSpPr txBox="1">
            <a:spLocks noGrp="1"/>
          </p:cNvSpPr>
          <p:nvPr>
            <p:ph type="subTitle" sz="quarter" idx="1"/>
          </p:nvPr>
        </p:nvSpPr>
        <p:spPr>
          <a:xfrm>
            <a:off x="663146" y="1817098"/>
            <a:ext cx="10762733" cy="4389889"/>
          </a:xfrm>
          <a:prstGeom prst="rect">
            <a:avLst/>
          </a:prstGeom>
        </p:spPr>
        <p:txBody>
          <a:bodyPr>
            <a:normAutofit/>
          </a:bodyPr>
          <a:lstStyle>
            <a:lvl1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lvl1pPr>
          </a:lstStyle>
          <a:p>
            <a:pPr fontAlgn="base"/>
            <a:r>
              <a:rPr lang="en-US"/>
              <a:t>Income &amp; Expenses</a:t>
            </a:r>
          </a:p>
          <a:p>
            <a:pPr fontAlgn="base"/>
            <a:r>
              <a:rPr lang="en-US"/>
              <a:t>Loans &amp; Debt</a:t>
            </a:r>
          </a:p>
          <a:p>
            <a:pPr fontAlgn="base"/>
            <a:r>
              <a:rPr lang="en-US"/>
              <a:t>Financial Goals</a:t>
            </a:r>
          </a:p>
          <a:p>
            <a:pPr fontAlgn="base"/>
            <a:r>
              <a:rPr lang="en-US"/>
              <a:t>Savings Accounts</a:t>
            </a:r>
            <a:br>
              <a:rPr lang="en-US"/>
            </a:br>
            <a:endParaRPr lang="en-US" dirty="0"/>
          </a:p>
        </p:txBody>
      </p:sp>
      <p:grpSp>
        <p:nvGrpSpPr>
          <p:cNvPr id="3" name="Group 2">
            <a:extLst>
              <a:ext uri="{FF2B5EF4-FFF2-40B4-BE49-F238E27FC236}">
                <a16:creationId xmlns:a16="http://schemas.microsoft.com/office/drawing/2014/main" id="{47614574-1E56-085E-AB6C-2CA0518A638C}"/>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377E3164-2FC9-3FE2-6769-5B90BBBB4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930EF1B3-1B4A-0F29-5A0D-C1BABBA0A1C3}"/>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8A394FD8-0BA0-D86E-0C0D-1EDEC72DDFD2}"/>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92942854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2172"/>
            <a:ext cx="12214542" cy="5072413"/>
          </a:xfrm>
          <a:prstGeom prst="rect">
            <a:avLst/>
          </a:prstGeom>
          <a:solidFill>
            <a:srgbClr val="FCD3CD"/>
          </a:solidFill>
          <a:ln w="12700">
            <a:solidFill>
              <a:srgbClr val="FFEAD9"/>
            </a:solidFill>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dirty="0">
                <a:solidFill>
                  <a:srgbClr val="000000"/>
                </a:solidFill>
              </a:rPr>
              <a:t>Income &amp; Expenses</a:t>
            </a:r>
          </a:p>
        </p:txBody>
      </p:sp>
      <p:pic>
        <p:nvPicPr>
          <p:cNvPr id="3" name="Picture 2" descr="A couple of jars with coins falling into them&#10;&#10;Description automatically generated">
            <a:extLst>
              <a:ext uri="{FF2B5EF4-FFF2-40B4-BE49-F238E27FC236}">
                <a16:creationId xmlns:a16="http://schemas.microsoft.com/office/drawing/2014/main" id="{144EF289-1A6E-597E-04A1-A2E3B93DF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52390"/>
            <a:ext cx="7772400" cy="4371975"/>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lang="en-US">
                <a:solidFill>
                  <a:srgbClr val="000000"/>
                </a:solidFill>
              </a:rPr>
              <a:t>Loans &amp; Debt</a:t>
            </a:r>
            <a:endParaRPr lang="en-US" dirty="0">
              <a:solidFill>
                <a:srgbClr val="000000"/>
              </a:solidFill>
            </a:endParaRPr>
          </a:p>
        </p:txBody>
      </p:sp>
      <p:sp>
        <p:nvSpPr>
          <p:cNvPr id="108" name="Lorem Ipsum Subtitle"/>
          <p:cNvSpPr txBox="1">
            <a:spLocks noGrp="1"/>
          </p:cNvSpPr>
          <p:nvPr>
            <p:ph type="subTitle" sz="half" idx="1"/>
          </p:nvPr>
        </p:nvSpPr>
        <p:spPr>
          <a:xfrm>
            <a:off x="663146" y="1817098"/>
            <a:ext cx="9067834" cy="4625583"/>
          </a:xfrm>
          <a:prstGeom prst="rect">
            <a:avLst/>
          </a:prstGeom>
        </p:spPr>
        <p:txBody>
          <a:bodyPr>
            <a:normAutofit/>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600" dirty="0">
                <a:solidFill>
                  <a:schemeClr val="accent2"/>
                </a:solidFill>
                <a:latin typeface="Avenir Light"/>
              </a:rPr>
              <a:t>Money </a:t>
            </a:r>
            <a:r>
              <a:rPr lang="en-US" sz="3600">
                <a:solidFill>
                  <a:schemeClr val="accent2"/>
                </a:solidFill>
                <a:latin typeface="Avenir Light"/>
              </a:rPr>
              <a:t>borrowed from </a:t>
            </a:r>
            <a:r>
              <a:rPr lang="en-US" sz="3600" dirty="0">
                <a:solidFill>
                  <a:schemeClr val="accent2"/>
                </a:solidFill>
                <a:latin typeface="Avenir Light"/>
              </a:rPr>
              <a:t>someone else with the expectation that you’ll pay it back</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600" dirty="0">
                <a:solidFill>
                  <a:schemeClr val="accent2"/>
                </a:solidFill>
                <a:latin typeface="Avenir Light"/>
              </a:rPr>
              <a:t>Debt is money you owe to someone</a:t>
            </a:r>
          </a:p>
          <a:p>
            <a:br>
              <a:rPr lang="en-US" dirty="0"/>
            </a:br>
            <a:endParaRPr lang="en-US" dirty="0"/>
          </a:p>
        </p:txBody>
      </p:sp>
      <p:grpSp>
        <p:nvGrpSpPr>
          <p:cNvPr id="3" name="Group 2">
            <a:extLst>
              <a:ext uri="{FF2B5EF4-FFF2-40B4-BE49-F238E27FC236}">
                <a16:creationId xmlns:a16="http://schemas.microsoft.com/office/drawing/2014/main" id="{EB06B221-8280-BC1A-54BA-EB4AC6C6741F}"/>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6FF37840-0B97-342E-12D8-DD28FC1F5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5C7DBABB-78F3-0E5E-745D-B9AFB4877AEC}"/>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340256C6-AD12-336E-2A1D-26325FB433C6}"/>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ctrTitle"/>
          </p:nvPr>
        </p:nvSpPr>
        <p:spPr>
          <a:xfrm>
            <a:off x="560172" y="102329"/>
            <a:ext cx="10968681" cy="1418848"/>
          </a:xfrm>
          <a:prstGeom prst="rect">
            <a:avLst/>
          </a:prstGeom>
        </p:spPr>
        <p:txBody>
          <a:bodyPr>
            <a:normAutofit/>
          </a:bodyPr>
          <a:lstStyle>
            <a:lvl1pPr algn="l">
              <a:defRPr sz="5400">
                <a:solidFill>
                  <a:schemeClr val="accent1"/>
                </a:solidFill>
                <a:latin typeface="Avenir Black"/>
                <a:ea typeface="Avenir Black"/>
                <a:cs typeface="Avenir Black"/>
                <a:sym typeface="Avenir Black"/>
              </a:defRPr>
            </a:lvl1pPr>
          </a:lstStyle>
          <a:p>
            <a:r>
              <a:rPr lang="en-US" dirty="0">
                <a:solidFill>
                  <a:srgbClr val="000000"/>
                </a:solidFill>
              </a:rPr>
              <a:t>Financial Goals</a:t>
            </a:r>
            <a:endParaRPr dirty="0">
              <a:solidFill>
                <a:srgbClr val="000000"/>
              </a:solidFill>
            </a:endParaRPr>
          </a:p>
        </p:txBody>
      </p:sp>
      <p:sp>
        <p:nvSpPr>
          <p:cNvPr id="118" name="Lorem Ipsum Subtitle"/>
          <p:cNvSpPr txBox="1">
            <a:spLocks noGrp="1"/>
          </p:cNvSpPr>
          <p:nvPr>
            <p:ph type="subTitle" sz="quarter" idx="1"/>
          </p:nvPr>
        </p:nvSpPr>
        <p:spPr>
          <a:xfrm>
            <a:off x="663146" y="1817098"/>
            <a:ext cx="10762733" cy="4389889"/>
          </a:xfrm>
          <a:prstGeom prst="rect">
            <a:avLst/>
          </a:prstGeom>
        </p:spPr>
        <p:txBody>
          <a:bodyPr/>
          <a:lstStyle>
            <a:lvl1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lvl1pPr>
          </a:lstStyle>
          <a:p>
            <a:r>
              <a:rPr lang="en-US" dirty="0"/>
              <a:t>Saving with a purpose</a:t>
            </a:r>
          </a:p>
          <a:p>
            <a:r>
              <a:rPr lang="en-US" dirty="0"/>
              <a:t>Setting financial goals</a:t>
            </a:r>
          </a:p>
          <a:p>
            <a:pPr marL="0" indent="0">
              <a:buNone/>
            </a:pPr>
            <a:br>
              <a:rPr lang="en-US" dirty="0"/>
            </a:br>
            <a:endParaRPr dirty="0"/>
          </a:p>
        </p:txBody>
      </p:sp>
      <p:grpSp>
        <p:nvGrpSpPr>
          <p:cNvPr id="3" name="Group 2">
            <a:extLst>
              <a:ext uri="{FF2B5EF4-FFF2-40B4-BE49-F238E27FC236}">
                <a16:creationId xmlns:a16="http://schemas.microsoft.com/office/drawing/2014/main" id="{90ED4BE7-0C7F-3639-CD70-7DD363730698}"/>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76CE964C-6A9E-1786-CA74-76F74C594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AE90E718-4FA5-F575-4089-091F7D8CA3D0}"/>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D934E3D0-038B-B5B9-EC52-901E118FCB07}"/>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2172"/>
            <a:ext cx="12214542" cy="5072413"/>
          </a:xfrm>
          <a:prstGeom prst="rect">
            <a:avLst/>
          </a:prstGeom>
          <a:solidFill>
            <a:srgbClr val="DD7CB6"/>
          </a:solidFill>
          <a:ln w="12700">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dirty="0">
                <a:solidFill>
                  <a:srgbClr val="000000"/>
                </a:solidFill>
              </a:rPr>
              <a:t>Savings Accounts</a:t>
            </a:r>
          </a:p>
        </p:txBody>
      </p:sp>
      <p:sp>
        <p:nvSpPr>
          <p:cNvPr id="2" name="Rectangle">
            <a:extLst>
              <a:ext uri="{FF2B5EF4-FFF2-40B4-BE49-F238E27FC236}">
                <a16:creationId xmlns:a16="http://schemas.microsoft.com/office/drawing/2014/main" id="{970958A3-8675-D1B8-C024-81ADD962A582}"/>
              </a:ext>
            </a:extLst>
          </p:cNvPr>
          <p:cNvSpPr/>
          <p:nvPr/>
        </p:nvSpPr>
        <p:spPr>
          <a:xfrm>
            <a:off x="-11271" y="2170"/>
            <a:ext cx="12214542" cy="5072413"/>
          </a:xfrm>
          <a:prstGeom prst="rect">
            <a:avLst/>
          </a:prstGeom>
          <a:solidFill>
            <a:srgbClr val="E7F8E5"/>
          </a:solidFill>
          <a:ln w="12700">
            <a:miter lim="400000"/>
          </a:ln>
        </p:spPr>
        <p:txBody>
          <a:bodyPr lIns="45719" rIns="45719" anchor="ctr"/>
          <a:lstStyle/>
          <a:p>
            <a:endParaRPr dirty="0"/>
          </a:p>
        </p:txBody>
      </p:sp>
      <p:sp>
        <p:nvSpPr>
          <p:cNvPr id="3" name="Rectangle 2">
            <a:extLst>
              <a:ext uri="{FF2B5EF4-FFF2-40B4-BE49-F238E27FC236}">
                <a16:creationId xmlns:a16="http://schemas.microsoft.com/office/drawing/2014/main" id="{23EC9CBC-762E-D6C9-D77D-60A8BBACBDC0}"/>
              </a:ext>
            </a:extLst>
          </p:cNvPr>
          <p:cNvSpPr/>
          <p:nvPr/>
        </p:nvSpPr>
        <p:spPr>
          <a:xfrm>
            <a:off x="-11271" y="3636881"/>
            <a:ext cx="12336846" cy="1437702"/>
          </a:xfrm>
          <a:prstGeom prst="rect">
            <a:avLst/>
          </a:prstGeom>
          <a:solidFill>
            <a:srgbClr val="CFF2C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282A33"/>
              </a:solidFill>
              <a:effectLst/>
              <a:uFillTx/>
              <a:latin typeface="+mj-lt"/>
              <a:ea typeface="+mj-ea"/>
              <a:cs typeface="+mj-cs"/>
              <a:sym typeface="Calibri"/>
            </a:endParaRPr>
          </a:p>
        </p:txBody>
      </p:sp>
      <p:pic>
        <p:nvPicPr>
          <p:cNvPr id="6" name="Picture 5" descr="A person and a child walking&#10;&#10;Description automatically generated">
            <a:extLst>
              <a:ext uri="{FF2B5EF4-FFF2-40B4-BE49-F238E27FC236}">
                <a16:creationId xmlns:a16="http://schemas.microsoft.com/office/drawing/2014/main" id="{A6C0A597-8CA6-B647-85AF-16D67E9A0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580" y="352388"/>
            <a:ext cx="7772400" cy="4371975"/>
          </a:xfrm>
          <a:prstGeom prst="rect">
            <a:avLst/>
          </a:prstGeom>
        </p:spPr>
      </p:pic>
    </p:spTree>
    <p:extLst>
      <p:ext uri="{BB962C8B-B14F-4D97-AF65-F5344CB8AC3E}">
        <p14:creationId xmlns:p14="http://schemas.microsoft.com/office/powerpoint/2010/main" val="264273765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lang="en-US" dirty="0">
                <a:solidFill>
                  <a:srgbClr val="000000"/>
                </a:solidFill>
              </a:rPr>
              <a:t>Resources</a:t>
            </a:r>
            <a:endParaRPr dirty="0">
              <a:solidFill>
                <a:srgbClr val="000000"/>
              </a:solidFill>
            </a:endParaRPr>
          </a:p>
        </p:txBody>
      </p:sp>
      <p:sp>
        <p:nvSpPr>
          <p:cNvPr id="145" name="Lorem Ipsum Subtitle"/>
          <p:cNvSpPr txBox="1">
            <a:spLocks noGrp="1"/>
          </p:cNvSpPr>
          <p:nvPr>
            <p:ph type="subTitle" idx="1"/>
          </p:nvPr>
        </p:nvSpPr>
        <p:spPr>
          <a:xfrm>
            <a:off x="663146" y="1817098"/>
            <a:ext cx="10762733" cy="4625583"/>
          </a:xfrm>
          <a:prstGeom prst="rect">
            <a:avLst/>
          </a:prstGeom>
        </p:spPr>
        <p:txBody>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dirty="0"/>
              <a:t>Your First Account Article</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dirty="0"/>
              <a:t>Interest &amp; Savings Calculator</a:t>
            </a:r>
          </a:p>
        </p:txBody>
      </p:sp>
      <p:grpSp>
        <p:nvGrpSpPr>
          <p:cNvPr id="5" name="Group 4">
            <a:extLst>
              <a:ext uri="{FF2B5EF4-FFF2-40B4-BE49-F238E27FC236}">
                <a16:creationId xmlns:a16="http://schemas.microsoft.com/office/drawing/2014/main" id="{811B5327-38A7-5E81-CE07-5E8C86FFB278}"/>
              </a:ext>
            </a:extLst>
          </p:cNvPr>
          <p:cNvGrpSpPr/>
          <p:nvPr/>
        </p:nvGrpSpPr>
        <p:grpSpPr>
          <a:xfrm>
            <a:off x="8934428" y="6030157"/>
            <a:ext cx="2805751" cy="369330"/>
            <a:chOff x="8934428" y="6030157"/>
            <a:chExt cx="2805751" cy="369330"/>
          </a:xfrm>
        </p:grpSpPr>
        <p:pic>
          <p:nvPicPr>
            <p:cNvPr id="6" name="Picture 5" descr="A black and white logo&#10;&#10;Description automatically generated">
              <a:extLst>
                <a:ext uri="{FF2B5EF4-FFF2-40B4-BE49-F238E27FC236}">
                  <a16:creationId xmlns:a16="http://schemas.microsoft.com/office/drawing/2014/main" id="{7F78BB84-7502-A44F-AB30-10C1DC07F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7" name="TextBox 6">
              <a:extLst>
                <a:ext uri="{FF2B5EF4-FFF2-40B4-BE49-F238E27FC236}">
                  <a16:creationId xmlns:a16="http://schemas.microsoft.com/office/drawing/2014/main" id="{20B4401F-EDC3-74C1-364E-431A61824672}"/>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8" name="Straight Connector 7">
              <a:extLst>
                <a:ext uri="{FF2B5EF4-FFF2-40B4-BE49-F238E27FC236}">
                  <a16:creationId xmlns:a16="http://schemas.microsoft.com/office/drawing/2014/main" id="{B07CF18E-980D-7F37-D42A-248739FF6A5F}"/>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784732650"/>
      </p:ext>
    </p:extLst>
  </p:cSld>
  <p:clrMapOvr>
    <a:masterClrMapping/>
  </p:clrMapOvr>
  <p:transition spd="med"/>
</p:sld>
</file>

<file path=ppt/theme/theme1.xml><?xml version="1.0" encoding="utf-8"?>
<a:theme xmlns:a="http://schemas.openxmlformats.org/drawingml/2006/main" name="Office Theme">
  <a:themeElements>
    <a:clrScheme name="Office Theme">
      <a:dk1>
        <a:srgbClr val="282A33"/>
      </a:dk1>
      <a:lt1>
        <a:srgbClr val="FFFFFF"/>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e Mindful of Your Digital Money Presentation" id="{AC1ABAEF-82EF-EF4D-89F4-6343A1931847}" vid="{DC0DAC32-BA4E-0A4C-997C-254B49B70EC5}"/>
    </a:ext>
  </a:extLst>
</a:theme>
</file>

<file path=ppt/theme/theme2.xml><?xml version="1.0" encoding="utf-8"?>
<a:theme xmlns:a="http://schemas.openxmlformats.org/drawingml/2006/main" name="Office Theme">
  <a:themeElements>
    <a:clrScheme name="Office Theme">
      <a:dk1>
        <a:srgbClr val="282A33"/>
      </a:dk1>
      <a:lt1>
        <a:srgbClr val="332C0B"/>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5046</TotalTime>
  <Words>976</Words>
  <Application>Microsoft Macintosh PowerPoint</Application>
  <PresentationFormat>Widescreen</PresentationFormat>
  <Paragraphs>79</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Avenir Heavy</vt:lpstr>
      <vt:lpstr>Avenir Light</vt:lpstr>
      <vt:lpstr>Calibri</vt:lpstr>
      <vt:lpstr>Calibri Light</vt:lpstr>
      <vt:lpstr>Office Theme</vt:lpstr>
      <vt:lpstr>PowerPoint Presentation</vt:lpstr>
      <vt:lpstr>Sponsor Intro</vt:lpstr>
      <vt:lpstr>PowerPoint Presentation</vt:lpstr>
      <vt:lpstr>What we’re going to discuss…</vt:lpstr>
      <vt:lpstr>PowerPoint Presentation</vt:lpstr>
      <vt:lpstr>Loans &amp; Debt</vt:lpstr>
      <vt:lpstr>Financial Goals</vt:lpstr>
      <vt:lpstr>PowerPoint Presentation</vt:lpstr>
      <vt:lpstr>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Moffat</dc:creator>
  <cp:lastModifiedBy>Sophia Duffin</cp:lastModifiedBy>
  <cp:revision>7</cp:revision>
  <dcterms:created xsi:type="dcterms:W3CDTF">2023-03-09T02:12:42Z</dcterms:created>
  <dcterms:modified xsi:type="dcterms:W3CDTF">2025-09-11T22:16:25Z</dcterms:modified>
</cp:coreProperties>
</file>