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91"/>
    <p:restoredTop sz="74953"/>
  </p:normalViewPr>
  <p:slideViewPr>
    <p:cSldViewPr snapToGrid="0">
      <p:cViewPr>
        <p:scale>
          <a:sx n="137" d="100"/>
          <a:sy n="137" d="100"/>
        </p:scale>
        <p:origin x="192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38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7"/>
              </a:spcBef>
            </a:pP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explicar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cuáles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beneficios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antes de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usted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lo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haga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piense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otros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7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98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posibles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grandes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-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Pocas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personas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afrontar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total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grandes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casa,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sola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vez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El crédito le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permite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repartir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lo largo de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periodo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largo.</a:t>
            </a:r>
          </a:p>
          <a:p>
            <a:pPr algn="just">
              <a:spcBef>
                <a:spcPts val="698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8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Su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aumentar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-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crédito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ayudarle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aumentar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porque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suma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historial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vez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significa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volver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condiciones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aún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mejores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682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recompensas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-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permitir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usuarios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recompensas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Eso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significar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devolución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efectivo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millas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viaje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descuentos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habituales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4665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7"/>
              </a:spcBef>
            </a:pP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explicar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cuáles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riesgos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antes de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usted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haga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piense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otros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457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15"/>
              </a:spcBef>
            </a:pP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Los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intereses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son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caros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- Una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vez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no es gratis.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significa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devolviendo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pidió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veces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1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</a:pP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Su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puntuación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crediticia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puede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disminuir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-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cuidado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Si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incumple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mínimo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dañar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seriamente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difícil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futuro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720"/>
              </a:spcBef>
            </a:pP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Las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deudas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son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peligrosas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- Si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constantemente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alerta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encuentra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inesperada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fácil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permitirse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Si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tiene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mínimos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aunque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pequeños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suma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rápidamente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tentación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entonces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crédito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compensar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diferencia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peligrosa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pendiente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resbaladiza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endeudamiento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969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72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Entonces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¿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crédito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prudencia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? Siga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sencilla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lista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comprobación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</a:t>
            </a:r>
          </a:p>
          <a:p>
            <a:pPr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Investigue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siempre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detenimiento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condiciones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crédito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piensa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comprender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bien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detalles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tema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preguntas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765"/>
              </a:spcBef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demasiado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regla sabia es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gastar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instante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necesidad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querrá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haciendo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frente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cambia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ejemplo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pierde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).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Debería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incluir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fondo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emergencia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suficiente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cubrir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mínimos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durante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seis meses.</a:t>
            </a:r>
          </a:p>
          <a:p>
            <a:pPr algn="just">
              <a:spcBef>
                <a:spcPts val="765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querrá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le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cobren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recargos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demora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innecesarios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dañar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crédito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retraso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mínimo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Añadir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poco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ahorrarle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muchos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largo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plazo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  <a:buFont typeface="Arial" panose="020B0604020202020204" pitchFamily="34" charset="0"/>
              <a:buChar char="•"/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92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Recapitule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brevemente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todo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lo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hablado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presentación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y anime 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preguntas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73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Preséntese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explique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un poco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rol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Podría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repasar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día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típico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algunas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de las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cosas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ofrece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productos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servicios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relevantes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para la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),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patrocina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Banzai para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cree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que la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educación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importante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Considere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posibilidad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invitar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preguntas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usted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rol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IF, etc.</a:t>
            </a:r>
            <a:endParaRPr lang="en-US">
              <a:solidFill>
                <a:srgbClr val="282B33"/>
              </a:solidFill>
              <a:effectLst/>
              <a:latin typeface="Time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183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idea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básica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crédito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bastante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sencilla. Pero hay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principios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clave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comprender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construir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base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sólida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antes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empezar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9626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solidFill>
                  <a:srgbClr val="282B33"/>
                </a:solidFill>
                <a:effectLst/>
                <a:latin typeface="Times"/>
              </a:rPr>
              <a:t>Esta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diapositiva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sirve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índice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utilizarse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introducir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presentación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Estos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son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temas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específicos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tratará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orden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presentará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6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Repase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término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explique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habitualmente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habla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Considere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posibilidad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definan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término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medida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avanza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lista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definiciones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apoyar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sus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respuestas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rellenar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espacios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blanco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>
              <a:spcBef>
                <a:spcPts val="668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Principal: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dinero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originalmente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Tipo de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interés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: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porcentaje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del capital que hay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además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original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mostrarse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TAE (Tasa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Anual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Equivalente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).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Existen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comunes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: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simple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acumula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principal. 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acumula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capital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totales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Plazo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: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transcurre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hasta que hay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reembolsar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capital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>
              <a:spcBef>
                <a:spcPts val="832"/>
              </a:spcBef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Pago </a:t>
            </a:r>
            <a:r>
              <a:rPr lang="en-US" b="1" dirty="0" err="1">
                <a:solidFill>
                  <a:srgbClr val="0096DE"/>
                </a:solidFill>
                <a:effectLst/>
                <a:latin typeface="Times"/>
              </a:rPr>
              <a:t>mínimo</a:t>
            </a:r>
            <a:r>
              <a:rPr lang="en-US" b="1" dirty="0">
                <a:solidFill>
                  <a:srgbClr val="0096DE"/>
                </a:solidFill>
                <a:effectLst/>
                <a:latin typeface="Times"/>
              </a:rPr>
              <a:t>: 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baja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tendrá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07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Saldar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deuda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lo antes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posible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es la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mejor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manera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ahorrar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sean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asequibles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Veamos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algunos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ejemplos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660"/>
              </a:spcBef>
            </a:pPr>
            <a:r>
              <a:rPr lang="en-US">
                <a:solidFill>
                  <a:srgbClr val="282B33"/>
                </a:solidFill>
                <a:effectLst/>
                <a:latin typeface="Times"/>
              </a:rPr>
              <a:t>Abra la </a:t>
            </a:r>
            <a:r>
              <a:rPr lang="en-US" b="0" u="none" err="1">
                <a:solidFill>
                  <a:srgbClr val="0097DF"/>
                </a:solidFill>
                <a:effectLst/>
                <a:latin typeface="Times"/>
              </a:rPr>
              <a:t>calculadora</a:t>
            </a:r>
            <a:r>
              <a:rPr lang="en-US" b="0" u="none">
                <a:solidFill>
                  <a:srgbClr val="0097DF"/>
                </a:solidFill>
                <a:effectLst/>
                <a:latin typeface="Times"/>
              </a:rPr>
              <a:t> de </a:t>
            </a:r>
            <a:r>
              <a:rPr lang="en-US" b="0" u="none" err="1">
                <a:solidFill>
                  <a:srgbClr val="0097DF"/>
                </a:solidFill>
                <a:effectLst/>
                <a:latin typeface="Times"/>
              </a:rPr>
              <a:t>amortización</a:t>
            </a:r>
            <a:r>
              <a:rPr lang="en-US" b="0" u="none">
                <a:solidFill>
                  <a:srgbClr val="0097DF"/>
                </a:solidFill>
                <a:effectLst/>
                <a:latin typeface="Times"/>
              </a:rPr>
              <a:t> de </a:t>
            </a:r>
            <a:r>
              <a:rPr lang="en-US" b="0" u="none" err="1">
                <a:solidFill>
                  <a:srgbClr val="0097DF"/>
                </a:solidFill>
                <a:effectLst/>
                <a:latin typeface="Times"/>
              </a:rPr>
              <a:t>deudas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 </a:t>
            </a:r>
          </a:p>
          <a:p>
            <a:pPr algn="just">
              <a:spcBef>
                <a:spcPts val="660"/>
              </a:spcBef>
            </a:pPr>
            <a:endParaRPr lang="en-US" b="1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</a:pP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Pida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recomienden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varias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cantidades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cada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err="1">
                <a:solidFill>
                  <a:srgbClr val="282B33"/>
                </a:solidFill>
                <a:effectLst/>
                <a:latin typeface="Times"/>
              </a:rPr>
              <a:t>deslizador</a:t>
            </a:r>
            <a:r>
              <a:rPr lang="en-US" b="1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Hable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diferencia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suponer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añadir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aunque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sólo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sea un poco a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err="1">
                <a:solidFill>
                  <a:srgbClr val="282B33"/>
                </a:solidFill>
                <a:effectLst/>
                <a:latin typeface="Times"/>
              </a:rPr>
              <a:t>mensual</a:t>
            </a:r>
            <a:r>
              <a:rPr lang="en-US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El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último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componente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cimientos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crédito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Una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número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prestamistas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potenciales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utilizarán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determinar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prestarle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En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palabras, es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número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representa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solvencia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basa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ha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crédito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pasado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lo que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influida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cuánto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ha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historial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consultas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crédito, etc.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893"/>
              </a:spcBef>
            </a:pP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Pida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la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clase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ejemplos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cosas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podrían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repercutir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negativamente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; he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aquí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algunos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ejemplos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le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ayudarán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: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impagos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utilización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del crédito,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demasiados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/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crédito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muy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juntos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un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préstamo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mora.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continuación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pida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ejemplos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cosas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repercutirían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positivamente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: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realizar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antigüedad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del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historial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crediticio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número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cuentas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etc.</a:t>
            </a:r>
          </a:p>
          <a:p>
            <a:pPr algn="just">
              <a:spcBef>
                <a:spcPts val="893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705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Si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buena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considera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generalmente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680 o ),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significa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usted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prestatario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digno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confianza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probablemente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optar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o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bajos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Si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baja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mala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generalmente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cualquier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debajo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579),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prestamistas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más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reacios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trabajar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usted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Hay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algunos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otros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casos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determinar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algo y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qué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 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intentando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alquilar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lugar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vivir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automóvil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705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8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continuaciónhablemos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dos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diferentes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necesitaría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crédito.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2774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472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ser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grandes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sumas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dinero que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grandes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que a menudo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devuelven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 lo largo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varios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años.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Pida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piensen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tipos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comunes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/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razones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préstamo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automóvil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hipoteca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estudiante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, personal, etc.)</a:t>
            </a:r>
          </a:p>
          <a:p>
            <a:pPr algn="just">
              <a:spcBef>
                <a:spcPts val="472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750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Casi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siempre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obtendrá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[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inserte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nombre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IF]. Los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devolverse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simple 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pPr algn="just">
              <a:spcBef>
                <a:spcPts val="750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495"/>
              </a:spcBef>
            </a:pP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Desconfíe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lugares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promocionan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rápidos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sin o con mal crédito o "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anticipos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" del día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sean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fáciles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conseguir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pero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tipos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extremadamente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altos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piense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300-600+%), lo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súper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caros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dañar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puntuación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crediticia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27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457"/>
              </a:spcBef>
            </a:pP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Pregunte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a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alumnos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si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alguien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explicar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cómo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funciona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b="1" dirty="0" err="1">
                <a:solidFill>
                  <a:srgbClr val="282B33"/>
                </a:solidFill>
                <a:effectLst/>
                <a:latin typeface="Times"/>
              </a:rPr>
              <a:t>tarjeta</a:t>
            </a:r>
            <a:r>
              <a:rPr lang="en-US" b="1" dirty="0">
                <a:solidFill>
                  <a:srgbClr val="282B33"/>
                </a:solidFill>
                <a:effectLst/>
                <a:latin typeface="Times"/>
              </a:rPr>
              <a:t> de crédito.</a:t>
            </a:r>
          </a:p>
          <a:p>
            <a:pPr>
              <a:spcBef>
                <a:spcPts val="457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98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pedir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y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devolver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dinero hasta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determinada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cantidad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límite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crédito).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Mientras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mantenga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debajo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ese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límite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podrá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seguir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haciéndolo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durante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todo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tiempo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prestamista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solicitar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institución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financiera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o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compañía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específica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Visa o Discover).</a:t>
            </a:r>
          </a:p>
          <a:p>
            <a:pPr algn="just">
              <a:spcBef>
                <a:spcPts val="698"/>
              </a:spcBef>
            </a:pPr>
            <a:endParaRPr lang="en-US" dirty="0">
              <a:solidFill>
                <a:srgbClr val="282B33"/>
              </a:solidFill>
              <a:effectLst/>
              <a:latin typeface="Times"/>
            </a:endParaRPr>
          </a:p>
          <a:p>
            <a:pPr algn="just">
              <a:spcBef>
                <a:spcPts val="660"/>
              </a:spcBef>
            </a:pP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suelen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utilizar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un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interés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compuesto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mensuales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diferencia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préstamos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es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posible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evitar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los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con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mayoría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las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crédito. Si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importe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total antes de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venza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(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normalmente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siguiente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), no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acumulará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intereses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Si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sólo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el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mínimo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sí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lo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hará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Dependiendo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de la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tarjeta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,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puede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también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tenga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que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pagar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una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cuota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anual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para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mantener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su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 </a:t>
            </a:r>
            <a:r>
              <a:rPr lang="en-US" dirty="0" err="1">
                <a:solidFill>
                  <a:srgbClr val="282B33"/>
                </a:solidFill>
                <a:effectLst/>
                <a:latin typeface="Times"/>
              </a:rPr>
              <a:t>cuenta</a:t>
            </a:r>
            <a:r>
              <a:rPr lang="en-US" dirty="0">
                <a:solidFill>
                  <a:srgbClr val="282B33"/>
                </a:solidFill>
                <a:effectLst/>
                <a:latin typeface="Times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605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320969" y="5834562"/>
            <a:ext cx="9144001" cy="1655762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sz="2400" dirty="0">
                <a:solidFill>
                  <a:schemeClr val="tx1"/>
                </a:solidFill>
              </a:rPr>
              <a:t>Para mayores de 16 años</a:t>
            </a:r>
          </a:p>
        </p:txBody>
      </p:sp>
      <p:sp>
        <p:nvSpPr>
          <p:cNvPr id="96" name="Title 1"/>
          <p:cNvSpPr txBox="1"/>
          <p:nvPr/>
        </p:nvSpPr>
        <p:spPr>
          <a:xfrm>
            <a:off x="325393" y="3650162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600" dirty="0">
                <a:solidFill>
                  <a:schemeClr val="tx1"/>
                </a:solidFill>
              </a:rPr>
              <a:t>Una introducción al crédito</a:t>
            </a:r>
          </a:p>
        </p:txBody>
      </p:sp>
      <p:pic>
        <p:nvPicPr>
          <p:cNvPr id="97" name="article-best-practices-for-using-a-credit-card-hero.jpg" descr="article-best-practices-for-using-a-credit-card-he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-16857"/>
            <a:ext cx="12192001" cy="47935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D520979-5D1F-6F07-B50F-1FB54CBF7F8C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479F04B7-2B9F-B7DE-6746-0006D4D2F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7357B23-C507-9242-FA83-2AF12426118E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D76F0EF-1629-901E-0C8D-5B7F5226E81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Ventajas</a:t>
            </a:r>
            <a:r>
              <a:rPr dirty="0">
                <a:solidFill>
                  <a:schemeClr val="tx1"/>
                </a:solidFill>
              </a:rPr>
              <a:t> de </a:t>
            </a:r>
            <a:r>
              <a:rPr dirty="0" err="1">
                <a:solidFill>
                  <a:schemeClr val="tx1"/>
                </a:solidFill>
              </a:rPr>
              <a:t>utilizar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dirty="0" err="1">
                <a:solidFill>
                  <a:schemeClr val="tx1"/>
                </a:solidFill>
              </a:rPr>
              <a:t>el</a:t>
            </a:r>
            <a:r>
              <a:rPr dirty="0">
                <a:solidFill>
                  <a:schemeClr val="tx1"/>
                </a:solidFill>
              </a:rPr>
              <a:t> crédito:</a:t>
            </a:r>
          </a:p>
        </p:txBody>
      </p:sp>
      <p:sp>
        <p:nvSpPr>
          <p:cNvPr id="127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6519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Las </a:t>
            </a:r>
            <a:r>
              <a:rPr dirty="0" err="1"/>
              <a:t>grandes</a:t>
            </a:r>
            <a:r>
              <a:rPr dirty="0"/>
              <a:t> </a:t>
            </a:r>
            <a:r>
              <a:rPr dirty="0" err="1"/>
              <a:t>compras</a:t>
            </a:r>
            <a:r>
              <a:rPr dirty="0"/>
              <a:t> se </a:t>
            </a:r>
            <a:r>
              <a:rPr dirty="0" err="1"/>
              <a:t>hacen</a:t>
            </a:r>
            <a:r>
              <a:rPr dirty="0"/>
              <a:t> </a:t>
            </a:r>
            <a:r>
              <a:rPr dirty="0" err="1"/>
              <a:t>posibles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Su </a:t>
            </a:r>
            <a:r>
              <a:rPr dirty="0" err="1"/>
              <a:t>puntuación</a:t>
            </a:r>
            <a:r>
              <a:rPr dirty="0"/>
              <a:t> de crédito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aumentar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obtener</a:t>
            </a:r>
            <a:r>
              <a:rPr dirty="0"/>
              <a:t> </a:t>
            </a:r>
            <a:r>
              <a:rPr dirty="0" err="1"/>
              <a:t>recompensas</a:t>
            </a:r>
            <a:endParaRPr dirty="0"/>
          </a:p>
        </p:txBody>
      </p:sp>
      <p:pic>
        <p:nvPicPr>
          <p:cNvPr id="128" name="Illo3 (1).png" descr="Illo3 (1).png"/>
          <p:cNvPicPr>
            <a:picLocks noChangeAspect="1"/>
          </p:cNvPicPr>
          <p:nvPr/>
        </p:nvPicPr>
        <p:blipFill>
          <a:blip r:embed="rId3"/>
          <a:srcRect r="10723" b="5071"/>
          <a:stretch>
            <a:fillRect/>
          </a:stretch>
        </p:blipFill>
        <p:spPr>
          <a:xfrm>
            <a:off x="4862344" y="2472364"/>
            <a:ext cx="7341412" cy="4390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Riesgos</a:t>
            </a:r>
            <a:r>
              <a:rPr dirty="0">
                <a:solidFill>
                  <a:schemeClr val="tx1"/>
                </a:solidFill>
              </a:rPr>
              <a:t> del </a:t>
            </a:r>
            <a:r>
              <a:rPr dirty="0" err="1">
                <a:solidFill>
                  <a:schemeClr val="tx1"/>
                </a:solidFill>
              </a:rPr>
              <a:t>uso</a:t>
            </a:r>
            <a:r>
              <a:rPr dirty="0">
                <a:solidFill>
                  <a:schemeClr val="tx1"/>
                </a:solidFill>
              </a:rPr>
              <a:t> del crédito:</a:t>
            </a:r>
          </a:p>
        </p:txBody>
      </p:sp>
      <p:sp>
        <p:nvSpPr>
          <p:cNvPr id="13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6519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El </a:t>
            </a:r>
            <a:r>
              <a:rPr dirty="0" err="1"/>
              <a:t>interés</a:t>
            </a:r>
            <a:r>
              <a:rPr dirty="0"/>
              <a:t> es </a:t>
            </a:r>
            <a:r>
              <a:rPr dirty="0" err="1"/>
              <a:t>caro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Su </a:t>
            </a:r>
            <a:r>
              <a:rPr dirty="0" err="1"/>
              <a:t>puntuación</a:t>
            </a:r>
            <a:r>
              <a:rPr dirty="0"/>
              <a:t> de crédito </a:t>
            </a:r>
            <a:r>
              <a:rPr dirty="0" err="1"/>
              <a:t>puede</a:t>
            </a:r>
            <a:r>
              <a:rPr dirty="0"/>
              <a:t> </a:t>
            </a:r>
            <a:r>
              <a:rPr dirty="0" err="1"/>
              <a:t>disminuir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La </a:t>
            </a:r>
            <a:r>
              <a:rPr dirty="0" err="1"/>
              <a:t>deuda</a:t>
            </a:r>
            <a:r>
              <a:rPr dirty="0"/>
              <a:t> es </a:t>
            </a:r>
            <a:r>
              <a:rPr dirty="0" err="1"/>
              <a:t>peligrosa</a:t>
            </a:r>
            <a:endParaRPr dirty="0"/>
          </a:p>
        </p:txBody>
      </p:sp>
      <p:pic>
        <p:nvPicPr>
          <p:cNvPr id="132" name="Trifold-Spot2.png" descr="Trifold-Spo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1257" y="2950584"/>
            <a:ext cx="6487517" cy="364922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1298146" y="2770662"/>
            <a:ext cx="6148809" cy="4718378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0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Haga </a:t>
            </a:r>
            <a:r>
              <a:rPr err="1"/>
              <a:t>su</a:t>
            </a:r>
            <a:r>
              <a:t> </a:t>
            </a:r>
            <a:r>
              <a:rPr err="1"/>
              <a:t>propia</a:t>
            </a:r>
            <a:r>
              <a:t> </a:t>
            </a:r>
            <a:r>
              <a:rPr err="1"/>
              <a:t>investigación</a:t>
            </a:r>
            <a:endParaRPr/>
          </a:p>
          <a:p>
            <a:pPr algn="l">
              <a:lnSpc>
                <a:spcPct val="10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No </a:t>
            </a:r>
            <a:r>
              <a:rPr err="1"/>
              <a:t>pida</a:t>
            </a:r>
            <a:r>
              <a:t> </a:t>
            </a:r>
            <a:r>
              <a:rPr err="1"/>
              <a:t>prestado</a:t>
            </a:r>
            <a:r>
              <a:t> </a:t>
            </a:r>
            <a:r>
              <a:rPr err="1"/>
              <a:t>demasiado</a:t>
            </a:r>
            <a:endParaRPr/>
          </a:p>
          <a:p>
            <a:pPr algn="l">
              <a:lnSpc>
                <a:spcPct val="10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Pague a </a:t>
            </a:r>
            <a:r>
              <a:rPr err="1"/>
              <a:t>tiempo</a:t>
            </a:r>
            <a:endParaRPr/>
          </a:p>
          <a:p>
            <a:pPr algn="l">
              <a:lnSpc>
                <a:spcPct val="10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Pague </a:t>
            </a:r>
            <a:r>
              <a:rPr err="1"/>
              <a:t>más</a:t>
            </a:r>
            <a:r>
              <a:t> que </a:t>
            </a:r>
            <a:r>
              <a:rPr err="1"/>
              <a:t>el</a:t>
            </a:r>
            <a:r>
              <a:t> </a:t>
            </a:r>
            <a:r>
              <a:rPr err="1"/>
              <a:t>mínimo</a:t>
            </a:r>
            <a:endParaRPr/>
          </a:p>
        </p:txBody>
      </p:sp>
      <p:pic>
        <p:nvPicPr>
          <p:cNvPr id="135" name="pexels-kindel-media-7007190.jpg" descr="pexels-kindel-media-7007190.jpg"/>
          <p:cNvPicPr>
            <a:picLocks noChangeAspect="1"/>
          </p:cNvPicPr>
          <p:nvPr/>
        </p:nvPicPr>
        <p:blipFill>
          <a:blip r:embed="rId3"/>
          <a:srcRect l="12591" t="5033" b="23407"/>
          <a:stretch>
            <a:fillRect/>
          </a:stretch>
        </p:blipFill>
        <p:spPr>
          <a:xfrm>
            <a:off x="7813803" y="-2774"/>
            <a:ext cx="4722811" cy="6863548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itle 1"/>
          <p:cNvSpPr txBox="1">
            <a:spLocks noGrp="1"/>
          </p:cNvSpPr>
          <p:nvPr>
            <p:ph type="ctrTitle"/>
          </p:nvPr>
        </p:nvSpPr>
        <p:spPr>
          <a:xfrm>
            <a:off x="560172" y="1293170"/>
            <a:ext cx="5912598" cy="141884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Lista de control del crédito:</a:t>
            </a:r>
          </a:p>
        </p:txBody>
      </p:sp>
      <p:pic>
        <p:nvPicPr>
          <p:cNvPr id="2" name="Picture 1" descr="A set of black check marks&#10;&#10;Description automatically generated">
            <a:extLst>
              <a:ext uri="{FF2B5EF4-FFF2-40B4-BE49-F238E27FC236}">
                <a16:creationId xmlns:a16="http://schemas.microsoft.com/office/drawing/2014/main" id="{279A13CD-451D-4D3D-DF16-91C387C6D3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10481" r="36238" b="62964"/>
          <a:stretch/>
        </p:blipFill>
        <p:spPr>
          <a:xfrm>
            <a:off x="808514" y="2914802"/>
            <a:ext cx="393693" cy="341550"/>
          </a:xfrm>
          <a:prstGeom prst="rect">
            <a:avLst/>
          </a:prstGeom>
        </p:spPr>
      </p:pic>
      <p:pic>
        <p:nvPicPr>
          <p:cNvPr id="3" name="Picture 2" descr="A set of black check marks&#10;&#10;Description automatically generated">
            <a:extLst>
              <a:ext uri="{FF2B5EF4-FFF2-40B4-BE49-F238E27FC236}">
                <a16:creationId xmlns:a16="http://schemas.microsoft.com/office/drawing/2014/main" id="{B28E01D4-3C3F-4B76-4C42-511C4B2943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10481" r="36238" b="62964"/>
          <a:stretch/>
        </p:blipFill>
        <p:spPr>
          <a:xfrm>
            <a:off x="808514" y="3578945"/>
            <a:ext cx="393693" cy="341550"/>
          </a:xfrm>
          <a:prstGeom prst="rect">
            <a:avLst/>
          </a:prstGeom>
        </p:spPr>
      </p:pic>
      <p:pic>
        <p:nvPicPr>
          <p:cNvPr id="4" name="Picture 3" descr="A set of black check marks&#10;&#10;Description automatically generated">
            <a:extLst>
              <a:ext uri="{FF2B5EF4-FFF2-40B4-BE49-F238E27FC236}">
                <a16:creationId xmlns:a16="http://schemas.microsoft.com/office/drawing/2014/main" id="{DEA13350-27F4-A20D-7375-DEBB912105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10481" r="36238" b="62964"/>
          <a:stretch/>
        </p:blipFill>
        <p:spPr>
          <a:xfrm>
            <a:off x="808514" y="4243089"/>
            <a:ext cx="393693" cy="341550"/>
          </a:xfrm>
          <a:prstGeom prst="rect">
            <a:avLst/>
          </a:prstGeom>
        </p:spPr>
      </p:pic>
      <p:pic>
        <p:nvPicPr>
          <p:cNvPr id="5" name="Picture 4" descr="A set of black check marks&#10;&#10;Description automatically generated">
            <a:extLst>
              <a:ext uri="{FF2B5EF4-FFF2-40B4-BE49-F238E27FC236}">
                <a16:creationId xmlns:a16="http://schemas.microsoft.com/office/drawing/2014/main" id="{B1D385D3-D5CA-C7B1-CEFD-C5F6FFD913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18" t="10481" r="36238" b="62964"/>
          <a:stretch/>
        </p:blipFill>
        <p:spPr>
          <a:xfrm>
            <a:off x="808514" y="4926483"/>
            <a:ext cx="393693" cy="3415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ctrTitle"/>
          </p:nvPr>
        </p:nvSpPr>
        <p:spPr>
          <a:xfrm>
            <a:off x="560172" y="34596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Revise</a:t>
            </a:r>
          </a:p>
        </p:txBody>
      </p:sp>
      <p:sp>
        <p:nvSpPr>
          <p:cNvPr id="143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639489"/>
            <a:ext cx="7405301" cy="4682176"/>
          </a:xfrm>
          <a:prstGeom prst="rect">
            <a:avLst/>
          </a:prstGeom>
        </p:spPr>
        <p:txBody>
          <a:bodyPr/>
          <a:lstStyle/>
          <a:p>
            <a:pPr marL="514350" indent="-514350" algn="l" defTabSz="822959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9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Vocabulario</a:t>
            </a:r>
            <a:endParaRPr dirty="0"/>
          </a:p>
          <a:p>
            <a:pPr marL="514350" indent="-514350" algn="l" defTabSz="822959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9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Interés</a:t>
            </a:r>
            <a:endParaRPr dirty="0"/>
          </a:p>
          <a:p>
            <a:pPr marL="514350" indent="-514350" algn="l" defTabSz="822959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9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Puntuaciones</a:t>
            </a:r>
            <a:r>
              <a:rPr dirty="0"/>
              <a:t> de crédito</a:t>
            </a:r>
          </a:p>
          <a:p>
            <a:pPr marL="514350" indent="-514350" algn="l" defTabSz="822959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9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Préstamos</a:t>
            </a:r>
            <a:r>
              <a:rPr dirty="0"/>
              <a:t> y </a:t>
            </a:r>
            <a:r>
              <a:rPr dirty="0" err="1"/>
              <a:t>tarjetas</a:t>
            </a:r>
            <a:r>
              <a:rPr dirty="0"/>
              <a:t> de crédito</a:t>
            </a:r>
          </a:p>
          <a:p>
            <a:pPr marL="514350" indent="-514350" algn="l" defTabSz="822959">
              <a:lnSpc>
                <a:spcPct val="100000"/>
              </a:lnSpc>
              <a:spcBef>
                <a:spcPts val="900"/>
              </a:spcBef>
              <a:buSzPct val="100000"/>
              <a:buFont typeface="Arial"/>
              <a:buChar char="•"/>
              <a:defRPr sz="3239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Ventajas</a:t>
            </a:r>
            <a:r>
              <a:rPr dirty="0"/>
              <a:t> y </a:t>
            </a:r>
            <a:r>
              <a:rPr dirty="0" err="1"/>
              <a:t>riesgos</a:t>
            </a:r>
            <a:r>
              <a:rPr dirty="0"/>
              <a:t> del crédito</a:t>
            </a:r>
          </a:p>
          <a:p>
            <a:pPr algn="l" defTabSz="822959">
              <a:lnSpc>
                <a:spcPct val="100000"/>
              </a:lnSpc>
              <a:spcBef>
                <a:spcPts val="900"/>
              </a:spcBef>
              <a:defRPr sz="3239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endParaRPr dirty="0"/>
          </a:p>
          <a:p>
            <a:pPr algn="l" defTabSz="822959">
              <a:lnSpc>
                <a:spcPct val="100000"/>
              </a:lnSpc>
              <a:spcBef>
                <a:spcPts val="900"/>
              </a:spcBef>
              <a:defRPr sz="3239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¿</a:t>
            </a:r>
            <a:r>
              <a:rPr dirty="0" err="1"/>
              <a:t>Alguna</a:t>
            </a:r>
            <a:r>
              <a:rPr dirty="0"/>
              <a:t> </a:t>
            </a:r>
            <a:r>
              <a:rPr dirty="0" err="1"/>
              <a:t>pregunta</a:t>
            </a:r>
            <a:r>
              <a:rPr dirty="0"/>
              <a:t>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6D08300-E854-9C81-74BE-C55434A19EF3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E13172E0-49C3-7318-132A-862C02F7F3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7E7D0F5-8330-321C-94F4-CFC05E5F4D47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9DE86B4-8DE3-5408-62E7-6EBBF57AB2A1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/>
          <p:cNvSpPr txBox="1"/>
          <p:nvPr/>
        </p:nvSpPr>
        <p:spPr>
          <a:xfrm>
            <a:off x="560172" y="3992033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>
                <a:solidFill>
                  <a:schemeClr val="tx1"/>
                </a:solidFill>
              </a:rPr>
              <a:t>¡Gracias!</a:t>
            </a:r>
          </a:p>
        </p:txBody>
      </p:sp>
      <p:pic>
        <p:nvPicPr>
          <p:cNvPr id="148" name="article-best-practices-for-using-a-credit-card-hero.jpg" descr="article-best-practices-for-using-a-credit-card-he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092"/>
            <a:ext cx="12192001" cy="479356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456D64A-0B58-2786-7878-CF11492FAD80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45886257-A280-DB19-7F18-CDB2D5C70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A2543A4-5452-A217-0F93-BFA7030424EE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999219C-830A-B187-33E1-5DBF56393A28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sz="5400" dirty="0" err="1">
                <a:solidFill>
                  <a:schemeClr val="tx1"/>
                </a:solidFill>
              </a:rPr>
              <a:t>Introducción</a:t>
            </a:r>
            <a:r>
              <a:rPr sz="5400" dirty="0">
                <a:solidFill>
                  <a:schemeClr val="tx1"/>
                </a:solidFill>
              </a:rPr>
              <a:t>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Hola, me llamo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Trabajo como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t>en </a:t>
            </a:r>
            <a:r>
              <a:rPr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1F0E30E-8F5B-C31F-1CF2-D32D0A7826E7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3" name="Picture 2" descr="A black and white logo&#10;&#10;Description automatically generated">
              <a:extLst>
                <a:ext uri="{FF2B5EF4-FFF2-40B4-BE49-F238E27FC236}">
                  <a16:creationId xmlns:a16="http://schemas.microsoft.com/office/drawing/2014/main" id="{5877AE04-CE81-DE3F-4EF0-AA1A141953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2FB1904-DD23-9A12-99A6-D3D8AAEE6C35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6B00D38-CEA9-F69D-3C37-012C52467FCB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itle 1"/>
          <p:cNvSpPr txBox="1">
            <a:spLocks noGrp="1"/>
          </p:cNvSpPr>
          <p:nvPr>
            <p:ph type="ctrTitle"/>
          </p:nvPr>
        </p:nvSpPr>
        <p:spPr>
          <a:xfrm>
            <a:off x="1153494" y="2081244"/>
            <a:ext cx="9885012" cy="269551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905255">
              <a:defRPr sz="5346">
                <a:solidFill>
                  <a:schemeClr val="accent4">
                    <a:hueOff val="-7200000"/>
                    <a:satOff val="-100001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/>
              <a:t>El crédito es la </a:t>
            </a:r>
            <a:r>
              <a:rPr dirty="0" err="1"/>
              <a:t>capacidad</a:t>
            </a:r>
            <a:r>
              <a:rPr dirty="0"/>
              <a:t> de </a:t>
            </a:r>
            <a:r>
              <a:rPr dirty="0" err="1"/>
              <a:t>pedir</a:t>
            </a:r>
            <a:r>
              <a:rPr dirty="0"/>
              <a:t> dinero </a:t>
            </a:r>
            <a:r>
              <a:rPr dirty="0" err="1"/>
              <a:t>prestado</a:t>
            </a:r>
            <a:r>
              <a:rPr dirty="0"/>
              <a:t> con la </a:t>
            </a:r>
            <a:r>
              <a:rPr dirty="0" err="1"/>
              <a:t>promesa</a:t>
            </a:r>
            <a:r>
              <a:rPr dirty="0"/>
              <a:t> de </a:t>
            </a:r>
            <a:r>
              <a:rPr dirty="0" err="1"/>
              <a:t>devolverlo</a:t>
            </a:r>
            <a:r>
              <a:rPr dirty="0"/>
              <a:t> con </a:t>
            </a:r>
            <a:r>
              <a:rPr dirty="0" err="1"/>
              <a:t>intereses</a:t>
            </a:r>
            <a:r>
              <a:rPr dirty="0"/>
              <a:t>.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Hablaremos</a:t>
            </a:r>
            <a:r>
              <a:rPr>
                <a:solidFill>
                  <a:schemeClr val="tx1"/>
                </a:solidFill>
              </a:rPr>
              <a:t> de...</a:t>
            </a:r>
          </a:p>
        </p:txBody>
      </p:sp>
      <p:sp>
        <p:nvSpPr>
          <p:cNvPr id="106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651998"/>
            <a:ext cx="10762733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Vocabulario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Interés</a:t>
            </a:r>
            <a:endParaRPr dirty="0"/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Puntuaciones</a:t>
            </a:r>
            <a:r>
              <a:rPr dirty="0"/>
              <a:t> de crédito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Préstamos</a:t>
            </a:r>
            <a:r>
              <a:rPr dirty="0"/>
              <a:t> y </a:t>
            </a:r>
            <a:r>
              <a:rPr dirty="0" err="1"/>
              <a:t>tarjetas</a:t>
            </a:r>
            <a:r>
              <a:rPr dirty="0"/>
              <a:t> de crédito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 err="1"/>
              <a:t>Ventajas</a:t>
            </a:r>
            <a:r>
              <a:rPr dirty="0"/>
              <a:t> y </a:t>
            </a:r>
            <a:r>
              <a:rPr dirty="0" err="1"/>
              <a:t>riesgos</a:t>
            </a:r>
            <a:r>
              <a:rPr dirty="0"/>
              <a:t> del crédito</a:t>
            </a:r>
          </a:p>
        </p:txBody>
      </p:sp>
      <p:pic>
        <p:nvPicPr>
          <p:cNvPr id="107" name="clay-banks-tgquMvhNLc4-unsplash.jpg" descr="clay-banks-tgquMvhNLc4-unsplash.jpg"/>
          <p:cNvPicPr>
            <a:picLocks noChangeAspect="1"/>
          </p:cNvPicPr>
          <p:nvPr/>
        </p:nvPicPr>
        <p:blipFill>
          <a:blip r:embed="rId3"/>
          <a:srcRect l="18458" t="11159" r="8871" b="11159"/>
          <a:stretch>
            <a:fillRect/>
          </a:stretch>
        </p:blipFill>
        <p:spPr>
          <a:xfrm>
            <a:off x="8198137" y="-7937"/>
            <a:ext cx="5144464" cy="687387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Vocabulario</a:t>
            </a:r>
            <a:r>
              <a:rPr>
                <a:solidFill>
                  <a:schemeClr val="tx1"/>
                </a:solidFill>
              </a:rPr>
              <a:t> de </a:t>
            </a:r>
            <a:r>
              <a:rPr err="1">
                <a:solidFill>
                  <a:schemeClr val="tx1"/>
                </a:solidFill>
              </a:rPr>
              <a:t>créditos</a:t>
            </a:r>
            <a:endParaRPr>
              <a:solidFill>
                <a:schemeClr val="tx1"/>
              </a:solidFill>
            </a:endParaRPr>
          </a:p>
        </p:txBody>
      </p:sp>
      <p:sp>
        <p:nvSpPr>
          <p:cNvPr id="110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1651998"/>
            <a:ext cx="4604686" cy="4625583"/>
          </a:xfrm>
          <a:prstGeom prst="rect">
            <a:avLst/>
          </a:prstGeom>
        </p:spPr>
        <p:txBody>
          <a:bodyPr/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Principal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Tipo de interés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Plazo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t>Pago mínimo</a:t>
            </a:r>
          </a:p>
        </p:txBody>
      </p:sp>
      <p:pic>
        <p:nvPicPr>
          <p:cNvPr id="111" name="Trifold-Image-4 (1).png" descr="Trifold-Image-4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287" y="2611101"/>
            <a:ext cx="7795998" cy="4385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interest-spot-1.jpg" descr="interest-spot-1.jpg"/>
          <p:cNvPicPr>
            <a:picLocks noChangeAspect="1"/>
          </p:cNvPicPr>
          <p:nvPr/>
        </p:nvPicPr>
        <p:blipFill>
          <a:blip r:embed="rId3"/>
          <a:srcRect t="38960"/>
          <a:stretch>
            <a:fillRect/>
          </a:stretch>
        </p:blipFill>
        <p:spPr>
          <a:xfrm>
            <a:off x="0" y="-5720"/>
            <a:ext cx="12192001" cy="4186083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Title 1"/>
          <p:cNvSpPr txBox="1"/>
          <p:nvPr/>
        </p:nvSpPr>
        <p:spPr>
          <a:xfrm>
            <a:off x="585275" y="4001491"/>
            <a:ext cx="11021450" cy="2373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Ahorre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en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intereses</a:t>
            </a:r>
            <a:r>
              <a:rPr>
                <a:solidFill>
                  <a:schemeClr val="tx1"/>
                </a:solidFill>
              </a:rPr>
              <a:t> </a:t>
            </a:r>
            <a:r>
              <a:rPr err="1">
                <a:solidFill>
                  <a:schemeClr val="tx1"/>
                </a:solidFill>
              </a:rPr>
              <a:t>pagando</a:t>
            </a:r>
            <a:r>
              <a:rPr>
                <a:solidFill>
                  <a:schemeClr val="tx1"/>
                </a:solidFill>
              </a:rPr>
              <a:t> la </a:t>
            </a:r>
            <a:r>
              <a:rPr err="1">
                <a:solidFill>
                  <a:schemeClr val="tx1"/>
                </a:solidFill>
              </a:rPr>
              <a:t>deuda</a:t>
            </a:r>
            <a:r>
              <a:rPr>
                <a:solidFill>
                  <a:schemeClr val="tx1"/>
                </a:solidFill>
              </a:rPr>
              <a:t> lo antes </a:t>
            </a:r>
            <a:r>
              <a:rPr err="1">
                <a:solidFill>
                  <a:schemeClr val="tx1"/>
                </a:solidFill>
              </a:rPr>
              <a:t>posible</a:t>
            </a:r>
            <a:r>
              <a:rPr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1"/>
          <p:cNvSpPr txBox="1"/>
          <p:nvPr/>
        </p:nvSpPr>
        <p:spPr>
          <a:xfrm>
            <a:off x="1153494" y="1619412"/>
            <a:ext cx="9885012" cy="3619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 lnSpcReduction="10000"/>
          </a:bodyPr>
          <a:lstStyle>
            <a:lvl1pPr algn="ctr">
              <a:lnSpc>
                <a:spcPct val="90000"/>
              </a:lnSpc>
              <a:defRPr sz="5400">
                <a:solidFill>
                  <a:schemeClr val="accent4">
                    <a:hueOff val="-7200000"/>
                    <a:satOff val="-100001"/>
                  </a:schemeClr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/>
              <a:t>Su </a:t>
            </a:r>
            <a:r>
              <a:rPr dirty="0" err="1"/>
              <a:t>puntuación</a:t>
            </a:r>
            <a:r>
              <a:rPr dirty="0"/>
              <a:t> de crédito es un </a:t>
            </a:r>
            <a:r>
              <a:rPr dirty="0" err="1"/>
              <a:t>reflejo</a:t>
            </a:r>
            <a:r>
              <a:rPr dirty="0"/>
              <a:t> de </a:t>
            </a:r>
            <a:r>
              <a:rPr dirty="0" err="1"/>
              <a:t>su</a:t>
            </a:r>
            <a:r>
              <a:rPr dirty="0"/>
              <a:t> </a:t>
            </a:r>
            <a:r>
              <a:rPr dirty="0" err="1"/>
              <a:t>historial</a:t>
            </a:r>
            <a:r>
              <a:rPr dirty="0"/>
              <a:t> de </a:t>
            </a:r>
            <a:r>
              <a:rPr dirty="0" err="1"/>
              <a:t>préstamos</a:t>
            </a:r>
            <a:r>
              <a:rPr dirty="0"/>
              <a:t> que se </a:t>
            </a:r>
            <a:r>
              <a:rPr dirty="0" err="1"/>
              <a:t>muestra</a:t>
            </a:r>
            <a:r>
              <a:rPr dirty="0"/>
              <a:t> </a:t>
            </a:r>
            <a:r>
              <a:rPr dirty="0" err="1"/>
              <a:t>como</a:t>
            </a:r>
            <a:r>
              <a:rPr dirty="0"/>
              <a:t> un </a:t>
            </a:r>
            <a:r>
              <a:rPr dirty="0" err="1"/>
              <a:t>número</a:t>
            </a:r>
            <a:r>
              <a:rPr dirty="0"/>
              <a:t> entre 300 y 850.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1"/>
          <p:cNvSpPr txBox="1"/>
          <p:nvPr/>
        </p:nvSpPr>
        <p:spPr>
          <a:xfrm>
            <a:off x="611659" y="4234443"/>
            <a:ext cx="10968682" cy="141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 algn="ctr"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err="1">
                <a:solidFill>
                  <a:schemeClr val="tx1"/>
                </a:solidFill>
              </a:rPr>
              <a:t>Préstamo</a:t>
            </a:r>
            <a:r>
              <a:rPr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119" name="Lorem Ipsum Subtitle"/>
          <p:cNvSpPr txBox="1"/>
          <p:nvPr/>
        </p:nvSpPr>
        <p:spPr>
          <a:xfrm>
            <a:off x="672404" y="5594196"/>
            <a:ext cx="10847192" cy="9766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 fontScale="92500" lnSpcReduction="10000"/>
          </a:bodyPr>
          <a:lstStyle>
            <a:lvl1pPr algn="ctr" defTabSz="832104">
              <a:spcBef>
                <a:spcPts val="900"/>
              </a:spcBef>
              <a:defRPr sz="3276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Una suma de dinero prestada una sola vez y devuelta lentamente.</a:t>
            </a:r>
          </a:p>
        </p:txBody>
      </p:sp>
      <p:pic>
        <p:nvPicPr>
          <p:cNvPr id="120" name="coach-building-credit-hero copy.jpg" descr="coach-building-credit-hero copy.jpg"/>
          <p:cNvPicPr>
            <a:picLocks noChangeAspect="1"/>
          </p:cNvPicPr>
          <p:nvPr/>
        </p:nvPicPr>
        <p:blipFill>
          <a:blip r:embed="rId3"/>
          <a:srcRect t="7107"/>
          <a:stretch>
            <a:fillRect/>
          </a:stretch>
        </p:blipFill>
        <p:spPr>
          <a:xfrm>
            <a:off x="-1" y="-6574"/>
            <a:ext cx="12192001" cy="44549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"/>
          <p:cNvSpPr txBox="1"/>
          <p:nvPr/>
        </p:nvSpPr>
        <p:spPr>
          <a:xfrm>
            <a:off x="611659" y="109277"/>
            <a:ext cx="10968682" cy="1418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 err="1">
                <a:solidFill>
                  <a:schemeClr val="tx1"/>
                </a:solidFill>
              </a:rPr>
              <a:t>Tarjeta</a:t>
            </a:r>
            <a:r>
              <a:rPr dirty="0">
                <a:solidFill>
                  <a:schemeClr val="tx1"/>
                </a:solidFill>
              </a:rPr>
              <a:t> de crédito:</a:t>
            </a:r>
          </a:p>
        </p:txBody>
      </p:sp>
      <p:sp>
        <p:nvSpPr>
          <p:cNvPr id="123" name="Lorem Ipsum Subtitle"/>
          <p:cNvSpPr txBox="1"/>
          <p:nvPr/>
        </p:nvSpPr>
        <p:spPr>
          <a:xfrm>
            <a:off x="653666" y="1485570"/>
            <a:ext cx="6950193" cy="21140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p14="http://schemas.microsoft.com/office/powerpoint/2010/main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>
              <a:spcBef>
                <a:spcPts val="1000"/>
              </a:spcBef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t>Una tarjeta que le permite comprar cosas ahora y pagarlas más tarde (con intereses).</a:t>
            </a:r>
          </a:p>
        </p:txBody>
      </p:sp>
      <p:pic>
        <p:nvPicPr>
          <p:cNvPr id="124" name="Trifold-Spot-Image.png" descr="Trifold-Spot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794" y="1435649"/>
            <a:ext cx="9451907" cy="5316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1692</Words>
  <Application>Microsoft Macintosh PowerPoint</Application>
  <PresentationFormat>Widescreen</PresentationFormat>
  <Paragraphs>102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Heavy</vt:lpstr>
      <vt:lpstr>Calibri</vt:lpstr>
      <vt:lpstr>Calibri Light</vt:lpstr>
      <vt:lpstr>Times</vt:lpstr>
      <vt:lpstr>Office Theme</vt:lpstr>
      <vt:lpstr>PowerPoint Presentation</vt:lpstr>
      <vt:lpstr>Introducción del patrocinador</vt:lpstr>
      <vt:lpstr>El crédito es la capacidad de pedir dinero prestado con la promesa de devolverlo con intereses.</vt:lpstr>
      <vt:lpstr>Hablaremos de...</vt:lpstr>
      <vt:lpstr>Vocabulario de créditos</vt:lpstr>
      <vt:lpstr>PowerPoint Presentation</vt:lpstr>
      <vt:lpstr>PowerPoint Presentation</vt:lpstr>
      <vt:lpstr>PowerPoint Presentation</vt:lpstr>
      <vt:lpstr>PowerPoint Presentation</vt:lpstr>
      <vt:lpstr>Ventajas de utilizar el crédito:</vt:lpstr>
      <vt:lpstr>Riesgos del uso del crédito:</vt:lpstr>
      <vt:lpstr>Lista de control del crédito:</vt:lpstr>
      <vt:lpstr>Revise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keywords>, docId:1DF9BF3742EBAB20ED8374D3187F1CF1</cp:keywords>
  <cp:lastModifiedBy>Sarah Moffat</cp:lastModifiedBy>
  <cp:revision>2</cp:revision>
  <dcterms:modified xsi:type="dcterms:W3CDTF">2025-09-11T17:07:43Z</dcterms:modified>
</cp:coreProperties>
</file>