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3"/>
    <p:restoredTop sz="78506"/>
  </p:normalViewPr>
  <p:slideViewPr>
    <p:cSldViewPr snapToGrid="0">
      <p:cViewPr>
        <p:scale>
          <a:sx n="126" d="100"/>
          <a:sy n="126" d="100"/>
        </p:scale>
        <p:origin x="144"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Introduce yourself to the class and explain a little bit about your role. </a:t>
            </a:r>
          </a:p>
          <a:p>
            <a:r>
              <a:rPr lang="en-US" i="0" dirty="0">
                <a:solidFill>
                  <a:srgbClr val="282B33"/>
                </a:solidFill>
                <a:effectLst/>
                <a:latin typeface="Helvetica" pitchFamily="2" charset="0"/>
              </a:rPr>
              <a:t>You could go over your typical day, some of the things your financial institution offers (products or services relevant to the class),</a:t>
            </a:r>
          </a:p>
          <a:p>
            <a:r>
              <a:rPr lang="en-US" i="0" dirty="0">
                <a:solidFill>
                  <a:srgbClr val="282B33"/>
                </a:solidFill>
                <a:effectLst/>
                <a:latin typeface="Helvetica" pitchFamily="2" charset="0"/>
              </a:rPr>
              <a:t>why you sponsor Banzai for their class, or why you think financial literacy is important.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Consider inviting the class to ask questions about you, your role, your FI, etc.</a:t>
            </a:r>
          </a:p>
          <a:p>
            <a:endParaRPr lang="en-US" dirty="0"/>
          </a:p>
        </p:txBody>
      </p:sp>
    </p:spTree>
    <p:extLst>
      <p:ext uri="{BB962C8B-B14F-4D97-AF65-F5344CB8AC3E}">
        <p14:creationId xmlns:p14="http://schemas.microsoft.com/office/powerpoint/2010/main" val="264209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Ask the students if they can explain what these risks are before you do or think of any others.</a:t>
            </a:r>
          </a:p>
          <a:p>
            <a:r>
              <a:rPr lang="en-US" i="0" dirty="0">
                <a:solidFill>
                  <a:srgbClr val="0097DF"/>
                </a:solidFill>
                <a:effectLst/>
                <a:latin typeface="Helvetica" pitchFamily="2" charset="0"/>
              </a:rPr>
              <a:t>Interest is expensive </a:t>
            </a:r>
            <a:r>
              <a:rPr lang="en-US" i="0" dirty="0">
                <a:solidFill>
                  <a:srgbClr val="282B33"/>
                </a:solidFill>
                <a:effectLst/>
                <a:latin typeface="Helvetica" pitchFamily="2" charset="0"/>
              </a:rPr>
              <a:t>- Again, borrowing money isn’t free. Interest means that you are paying back</a:t>
            </a:r>
          </a:p>
          <a:p>
            <a:r>
              <a:rPr lang="en-US" i="0" dirty="0">
                <a:solidFill>
                  <a:srgbClr val="282B33"/>
                </a:solidFill>
                <a:effectLst/>
                <a:latin typeface="Helvetica" pitchFamily="2" charset="0"/>
              </a:rPr>
              <a:t>more than you borrowed—sometimes a lot more.</a:t>
            </a:r>
          </a:p>
          <a:p>
            <a:endParaRPr lang="en-US" i="0" dirty="0">
              <a:solidFill>
                <a:srgbClr val="0097DF"/>
              </a:solidFill>
              <a:effectLst/>
              <a:latin typeface="Helvetica" pitchFamily="2" charset="0"/>
            </a:endParaRPr>
          </a:p>
          <a:p>
            <a:r>
              <a:rPr lang="en-US" i="0" dirty="0">
                <a:solidFill>
                  <a:srgbClr val="0097DF"/>
                </a:solidFill>
                <a:effectLst/>
                <a:latin typeface="Helvetica" pitchFamily="2" charset="0"/>
              </a:rPr>
              <a:t>Your credit score can decrease </a:t>
            </a:r>
            <a:r>
              <a:rPr lang="en-US" i="0" dirty="0">
                <a:solidFill>
                  <a:srgbClr val="282B33"/>
                </a:solidFill>
                <a:effectLst/>
                <a:latin typeface="Helvetica" pitchFamily="2" charset="0"/>
              </a:rPr>
              <a:t>- You need to be</a:t>
            </a:r>
            <a:r>
              <a:rPr lang="en-US" i="0" dirty="0">
                <a:solidFill>
                  <a:srgbClr val="0097DF"/>
                </a:solidFill>
                <a:effectLst/>
                <a:latin typeface="Helvetica" pitchFamily="2" charset="0"/>
              </a:rPr>
              <a:t> </a:t>
            </a:r>
            <a:r>
              <a:rPr lang="en-US" i="0" dirty="0">
                <a:solidFill>
                  <a:srgbClr val="282B33"/>
                </a:solidFill>
                <a:effectLst/>
                <a:latin typeface="Helvetica" pitchFamily="2" charset="0"/>
              </a:rPr>
              <a:t>careful. If you miss payments or pay less than the minimum, it can do serious damage to your score,</a:t>
            </a:r>
          </a:p>
          <a:p>
            <a:r>
              <a:rPr lang="en-US" i="0" dirty="0">
                <a:solidFill>
                  <a:srgbClr val="282B33"/>
                </a:solidFill>
                <a:effectLst/>
                <a:latin typeface="Helvetica" pitchFamily="2" charset="0"/>
              </a:rPr>
              <a:t>which will make it harder or more expensive to borrow in the future.</a:t>
            </a:r>
          </a:p>
          <a:p>
            <a:endParaRPr lang="en-US" i="0" dirty="0">
              <a:solidFill>
                <a:srgbClr val="0097DF"/>
              </a:solidFill>
              <a:effectLst/>
              <a:latin typeface="Helvetica" pitchFamily="2" charset="0"/>
            </a:endParaRPr>
          </a:p>
          <a:p>
            <a:r>
              <a:rPr lang="en-US" i="0" dirty="0">
                <a:solidFill>
                  <a:srgbClr val="0097DF"/>
                </a:solidFill>
                <a:effectLst/>
                <a:latin typeface="Helvetica" pitchFamily="2" charset="0"/>
              </a:rPr>
              <a:t>Debt is dangerous </a:t>
            </a:r>
            <a:r>
              <a:rPr lang="en-US" i="0" dirty="0">
                <a:solidFill>
                  <a:srgbClr val="282B33"/>
                </a:solidFill>
                <a:effectLst/>
                <a:latin typeface="Helvetica" pitchFamily="2" charset="0"/>
              </a:rPr>
              <a:t>- If you aren’t constantly vigilant or if you find yourself in an unexpected situation, it can be easy to borrow more than you can afford to pay back. If you have to pay multiple minimums a month, even if they’re small, it adds up quickly. The temptation, then, to continue to use credit to make up the difference can create a dangerous slippery slope into debt.</a:t>
            </a:r>
          </a:p>
          <a:p>
            <a:endParaRPr lang="en-US" dirty="0"/>
          </a:p>
        </p:txBody>
      </p:sp>
    </p:spTree>
    <p:extLst>
      <p:ext uri="{BB962C8B-B14F-4D97-AF65-F5344CB8AC3E}">
        <p14:creationId xmlns:p14="http://schemas.microsoft.com/office/powerpoint/2010/main" val="2441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So, how do you use credit wisely? Follow this simple checklist:</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1. Always research the terms of the credit you intend to use carefully so that you fully understand all of the specifics. Don’t be afraid to ask questions.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2. Don’t borrow too much. When it comes to credit cards, a wise rule of thumb is to not spend more than you can instantly pay off if needed. With loans, you’ll want to be sure you can continue to make your payments even if your situation changes (such as if you lose your job). You should factor enough money to cover your minimum payments for at least six months into your emergency fund.</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3. Pay on time. You don’t want to get hit with unnecessary late fees or damage your credit because of a late payment.</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4. Pay more than the minimum. Adding just a little to each payment can save you a lot of interest in the long run.</a:t>
            </a:r>
          </a:p>
          <a:p>
            <a:endParaRPr lang="en-US" dirty="0"/>
          </a:p>
        </p:txBody>
      </p:sp>
    </p:spTree>
    <p:extLst>
      <p:ext uri="{BB962C8B-B14F-4D97-AF65-F5344CB8AC3E}">
        <p14:creationId xmlns:p14="http://schemas.microsoft.com/office/powerpoint/2010/main" val="326342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Recap everything you talked about in the presentation briefly and encourage the students to ask questions.</a:t>
            </a:r>
          </a:p>
          <a:p>
            <a:endParaRPr lang="en-US" dirty="0"/>
          </a:p>
        </p:txBody>
      </p:sp>
    </p:spTree>
    <p:extLst>
      <p:ext uri="{BB962C8B-B14F-4D97-AF65-F5344CB8AC3E}">
        <p14:creationId xmlns:p14="http://schemas.microsoft.com/office/powerpoint/2010/main" val="389001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The basic idea of credit is pretty simple. But, there are a few key principles you’ll need to understand in order to build a solid foundation before you start to borrow.</a:t>
            </a:r>
          </a:p>
          <a:p>
            <a:endParaRPr lang="en-US" dirty="0"/>
          </a:p>
        </p:txBody>
      </p:sp>
    </p:spTree>
    <p:extLst>
      <p:ext uri="{BB962C8B-B14F-4D97-AF65-F5344CB8AC3E}">
        <p14:creationId xmlns:p14="http://schemas.microsoft.com/office/powerpoint/2010/main" val="46963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This slide serves as a table of contents and can be used to introduce the presentation.</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These are the specific topics you’ll cover in the order you’ll present them in.</a:t>
            </a:r>
          </a:p>
          <a:p>
            <a:endParaRPr lang="en-US" dirty="0"/>
          </a:p>
        </p:txBody>
      </p:sp>
    </p:spTree>
    <p:extLst>
      <p:ext uri="{BB962C8B-B14F-4D97-AF65-F5344CB8AC3E}">
        <p14:creationId xmlns:p14="http://schemas.microsoft.com/office/powerpoint/2010/main" val="222382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Go through each term and explain that these are commonly used when discussing credit.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Consider asking the students to define each term as you go down the list. These are definitions you can use to support their answers or fill in the blanks.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a:t>
            </a:r>
            <a:r>
              <a:rPr lang="en-US" i="0" dirty="0">
                <a:solidFill>
                  <a:srgbClr val="0097DF"/>
                </a:solidFill>
                <a:effectLst/>
                <a:latin typeface="Helvetica" pitchFamily="2" charset="0"/>
              </a:rPr>
              <a:t>Principal: </a:t>
            </a:r>
            <a:r>
              <a:rPr lang="en-US" i="0" dirty="0">
                <a:solidFill>
                  <a:srgbClr val="282B33"/>
                </a:solidFill>
                <a:effectLst/>
                <a:latin typeface="Helvetica" pitchFamily="2" charset="0"/>
              </a:rPr>
              <a:t>The amount of money originally borrowed.</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a:t>
            </a:r>
            <a:r>
              <a:rPr lang="en-US" i="0" dirty="0">
                <a:solidFill>
                  <a:srgbClr val="0097DF"/>
                </a:solidFill>
                <a:effectLst/>
                <a:latin typeface="Helvetica" pitchFamily="2" charset="0"/>
              </a:rPr>
              <a:t>Interest rate: </a:t>
            </a:r>
            <a:r>
              <a:rPr lang="en-US" i="0" dirty="0">
                <a:solidFill>
                  <a:srgbClr val="282B33"/>
                </a:solidFill>
                <a:effectLst/>
                <a:latin typeface="Helvetica" pitchFamily="2" charset="0"/>
              </a:rPr>
              <a:t>The percentage of the principal that must be paid on top of returning the original amount borrowed, usually shown as an APR (Annual Percentage Rate). </a:t>
            </a:r>
          </a:p>
          <a:p>
            <a:r>
              <a:rPr lang="en-US" i="0" dirty="0">
                <a:solidFill>
                  <a:srgbClr val="282B33"/>
                </a:solidFill>
                <a:effectLst/>
                <a:latin typeface="Helvetica" pitchFamily="2" charset="0"/>
              </a:rPr>
              <a:t>There are two common types of interest: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Simple interest only builds on the principal. </a:t>
            </a:r>
          </a:p>
          <a:p>
            <a:r>
              <a:rPr lang="en-US" i="0" dirty="0">
                <a:solidFill>
                  <a:srgbClr val="282B33"/>
                </a:solidFill>
                <a:effectLst/>
                <a:latin typeface="Helvetica" pitchFamily="2" charset="0"/>
              </a:rPr>
              <a:t>Compound interest builds on the total principal and interest.</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a:t>
            </a:r>
            <a:r>
              <a:rPr lang="en-US" i="0" dirty="0">
                <a:solidFill>
                  <a:srgbClr val="0097DF"/>
                </a:solidFill>
                <a:effectLst/>
                <a:latin typeface="Helvetica" pitchFamily="2" charset="0"/>
              </a:rPr>
              <a:t>Term: </a:t>
            </a:r>
            <a:r>
              <a:rPr lang="en-US" i="0" dirty="0">
                <a:solidFill>
                  <a:srgbClr val="282B33"/>
                </a:solidFill>
                <a:effectLst/>
                <a:latin typeface="Helvetica" pitchFamily="2" charset="0"/>
              </a:rPr>
              <a:t>The amount of time until all the principal and interest needs to be repaid.</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 </a:t>
            </a:r>
            <a:r>
              <a:rPr lang="en-US" i="0" dirty="0">
                <a:solidFill>
                  <a:srgbClr val="0097DF"/>
                </a:solidFill>
                <a:effectLst/>
                <a:latin typeface="Helvetica" pitchFamily="2" charset="0"/>
              </a:rPr>
              <a:t>Minimum Payment: </a:t>
            </a:r>
            <a:r>
              <a:rPr lang="en-US" i="0" dirty="0">
                <a:solidFill>
                  <a:srgbClr val="282B33"/>
                </a:solidFill>
                <a:effectLst/>
                <a:latin typeface="Helvetica" pitchFamily="2" charset="0"/>
              </a:rPr>
              <a:t>The lowest amount you’ll need to pay toward the debt each month.</a:t>
            </a:r>
          </a:p>
          <a:p>
            <a:endParaRPr lang="en-US" dirty="0"/>
          </a:p>
        </p:txBody>
      </p:sp>
    </p:spTree>
    <p:extLst>
      <p:ext uri="{BB962C8B-B14F-4D97-AF65-F5344CB8AC3E}">
        <p14:creationId xmlns:p14="http://schemas.microsoft.com/office/powerpoint/2010/main" val="210476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Paying your debt off as quickly as possible is the best way to save on interest and make borrowing more affordable. Let’s look at some examples.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Open the </a:t>
            </a:r>
            <a:r>
              <a:rPr lang="en-US" i="0" dirty="0">
                <a:solidFill>
                  <a:srgbClr val="0098E0"/>
                </a:solidFill>
                <a:effectLst/>
                <a:latin typeface="Helvetica" pitchFamily="2" charset="0"/>
              </a:rPr>
              <a:t>Debt Payoff Calculator</a:t>
            </a:r>
            <a:r>
              <a:rPr lang="en-US" i="0" dirty="0">
                <a:solidFill>
                  <a:srgbClr val="282B33"/>
                </a:solidFill>
                <a:effectLst/>
                <a:latin typeface="Helvetica" pitchFamily="2" charset="0"/>
              </a:rPr>
              <a:t>. Ask students to recommend various amounts for each slider.</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Discuss the difference that adding even just a little to your monthly payment can make.</a:t>
            </a:r>
          </a:p>
          <a:p>
            <a:endParaRPr lang="en-US" dirty="0"/>
          </a:p>
        </p:txBody>
      </p:sp>
    </p:spTree>
    <p:extLst>
      <p:ext uri="{BB962C8B-B14F-4D97-AF65-F5344CB8AC3E}">
        <p14:creationId xmlns:p14="http://schemas.microsoft.com/office/powerpoint/2010/main" val="93423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The last building block to your credit foundation is your credit score. </a:t>
            </a:r>
          </a:p>
          <a:p>
            <a:r>
              <a:rPr lang="en-US" i="0" dirty="0">
                <a:solidFill>
                  <a:srgbClr val="282B33"/>
                </a:solidFill>
                <a:effectLst/>
                <a:latin typeface="Helvetica" pitchFamily="2" charset="0"/>
              </a:rPr>
              <a:t>A credit score is a number that potential lenders will use to determine whether they should lend you money, how much, and at what interest rate. </a:t>
            </a:r>
          </a:p>
          <a:p>
            <a:r>
              <a:rPr lang="en-US" i="0" dirty="0">
                <a:solidFill>
                  <a:srgbClr val="282B33"/>
                </a:solidFill>
                <a:effectLst/>
                <a:latin typeface="Helvetica" pitchFamily="2" charset="0"/>
              </a:rPr>
              <a:t>In other words, it’s a number that represents your creditworthiness. </a:t>
            </a:r>
          </a:p>
          <a:p>
            <a:r>
              <a:rPr lang="en-US" i="0" dirty="0">
                <a:solidFill>
                  <a:srgbClr val="282B33"/>
                </a:solidFill>
                <a:effectLst/>
                <a:latin typeface="Helvetica" pitchFamily="2" charset="0"/>
              </a:rPr>
              <a:t>It’s based on how you’ve used credit in the past, so it is influenced by how much you’ve borrowed, your payment history, inquiries into your credit, etc.</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Ask the class for examples of things that might negatively impact their credit score; here are some examples to help: missed payments, credit utilization, asking for too many loans/credit cards closely together, a loan in collections.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Next, ask for examples of things that would positively impact their score: making payments on time, age of credit history, number of accounts, etc.</a:t>
            </a:r>
          </a:p>
          <a:p>
            <a:endParaRPr lang="en-US" b="0" i="0" dirty="0">
              <a:solidFill>
                <a:srgbClr val="282B33"/>
              </a:solidFill>
              <a:effectLst/>
              <a:latin typeface="Helvetica" pitchFamily="2" charset="0"/>
            </a:endParaRPr>
          </a:p>
          <a:p>
            <a:r>
              <a:rPr lang="en-US" b="0" i="0" dirty="0">
                <a:solidFill>
                  <a:srgbClr val="282B33"/>
                </a:solidFill>
                <a:effectLst/>
                <a:latin typeface="Helvetica" pitchFamily="2" charset="0"/>
              </a:rPr>
              <a:t>If your score is high(a good score is generally considered to be 680 or higher), that means you are a trustworthy borrower and can likely qualify for more money or lower rates. </a:t>
            </a:r>
          </a:p>
          <a:p>
            <a:endParaRPr lang="en-US" b="0" i="0" dirty="0">
              <a:solidFill>
                <a:srgbClr val="282B33"/>
              </a:solidFill>
              <a:effectLst/>
              <a:latin typeface="Helvetica" pitchFamily="2" charset="0"/>
            </a:endParaRPr>
          </a:p>
          <a:p>
            <a:r>
              <a:rPr lang="en-US" b="0" i="0" dirty="0">
                <a:solidFill>
                  <a:srgbClr val="282B33"/>
                </a:solidFill>
                <a:effectLst/>
                <a:latin typeface="Helvetica" pitchFamily="2" charset="0"/>
              </a:rPr>
              <a:t>If it’s low (a poor score is generally anything below 579), lenders may be more hesitant to work with you. </a:t>
            </a:r>
          </a:p>
          <a:p>
            <a:endParaRPr lang="en-US" b="0" i="0" dirty="0">
              <a:solidFill>
                <a:srgbClr val="282B33"/>
              </a:solidFill>
              <a:effectLst/>
              <a:latin typeface="Helvetica" pitchFamily="2" charset="0"/>
            </a:endParaRPr>
          </a:p>
          <a:p>
            <a:r>
              <a:rPr lang="en-US" b="0" i="0" dirty="0">
                <a:solidFill>
                  <a:srgbClr val="282B33"/>
                </a:solidFill>
                <a:effectLst/>
                <a:latin typeface="Helvetica" pitchFamily="2" charset="0"/>
              </a:rPr>
              <a:t>There are a few other instances where your credit score may be used to determine if you can do something and at what cost, such as if you’re trying to rent a place to live or get auto insurance.</a:t>
            </a:r>
          </a:p>
          <a:p>
            <a:endParaRPr lang="en-US" b="0" i="0" dirty="0">
              <a:solidFill>
                <a:srgbClr val="282B33"/>
              </a:solidFill>
              <a:effectLst/>
              <a:latin typeface="Helvetica" pitchFamily="2" charset="0"/>
            </a:endParaRPr>
          </a:p>
          <a:p>
            <a:r>
              <a:rPr lang="en-US" b="0" i="0" dirty="0">
                <a:solidFill>
                  <a:srgbClr val="282B33"/>
                </a:solidFill>
                <a:effectLst/>
                <a:latin typeface="Helvetica" pitchFamily="2" charset="0"/>
              </a:rPr>
              <a:t>Next, let’s talk about two different types of borrowing that you would need credit for.</a:t>
            </a:r>
          </a:p>
          <a:p>
            <a:endParaRPr lang="en-US" dirty="0"/>
          </a:p>
        </p:txBody>
      </p:sp>
    </p:spTree>
    <p:extLst>
      <p:ext uri="{BB962C8B-B14F-4D97-AF65-F5344CB8AC3E}">
        <p14:creationId xmlns:p14="http://schemas.microsoft.com/office/powerpoint/2010/main" val="372242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Loans are typically large sums of money usually used for big purchases that are often paid back over multiple years.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Ask the students to think of common types of loans/reasons to take out a loan (auto, mortgage, student, personal, etc.)</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You’ll almost always apply for and get a loan from a financial institution like [insert name of your FI].</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Loans are typically paid back in monthly payments and can use simple or compound interest.</a:t>
            </a:r>
          </a:p>
          <a:p>
            <a:endParaRPr lang="en-US" i="0" dirty="0"/>
          </a:p>
          <a:p>
            <a:r>
              <a:rPr lang="en-US" i="0" dirty="0">
                <a:solidFill>
                  <a:srgbClr val="282B33"/>
                </a:solidFill>
                <a:effectLst/>
                <a:latin typeface="Helvetica" pitchFamily="2" charset="0"/>
              </a:rPr>
              <a:t>Be wary of places that promote quick loans with no or bad credit or payday ‘advances’. They may be easy to get, but these types of loans often have extremely high-interest rates (think 300-600+%), which makes them super expensive. They can also damage your credit score.</a:t>
            </a:r>
          </a:p>
          <a:p>
            <a:endParaRPr lang="en-US" dirty="0"/>
          </a:p>
        </p:txBody>
      </p:sp>
    </p:spTree>
    <p:extLst>
      <p:ext uri="{BB962C8B-B14F-4D97-AF65-F5344CB8AC3E}">
        <p14:creationId xmlns:p14="http://schemas.microsoft.com/office/powerpoint/2010/main" val="17488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Ask the students if anyone can explain how a credit card works.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With a credit card, you can borrow and pay back money up to a certain amount (your credit limit).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As long as you stay under that limit, you can continue to do this for as long as you have the account with your lender.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You can apply for a credit card from a financial institution or a specific credit card company (such as Visa or Discover).</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Credit cards typically use compound interest with payments due every month. Unlike loans, it’s possible to avoid interest with most credit cards. If you pay the full amount off before it’s due (usually the next month), you won’t accrue any interest.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If you only pay the minimum, you will. Depending on the card, you may also need to pay a yearly fee to maintain your account.</a:t>
            </a:r>
          </a:p>
          <a:p>
            <a:endParaRPr lang="en-US" dirty="0"/>
          </a:p>
        </p:txBody>
      </p:sp>
    </p:spTree>
    <p:extLst>
      <p:ext uri="{BB962C8B-B14F-4D97-AF65-F5344CB8AC3E}">
        <p14:creationId xmlns:p14="http://schemas.microsoft.com/office/powerpoint/2010/main" val="396991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0" dirty="0">
                <a:solidFill>
                  <a:srgbClr val="282B33"/>
                </a:solidFill>
                <a:effectLst/>
                <a:latin typeface="Helvetica" pitchFamily="2" charset="0"/>
              </a:rPr>
              <a:t>Ask the students if they can explain what these benefits are before you do or think of any others.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Makes large purchases possible - Few people can afford the full cost of big expenses, such as a house, all at once.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Credit allows you to make those purchases now but spread the cost out over a longer period of time.</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Your credit score can increase - Using credit can help you to build your credit score because it adds to your credit history. </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This, in turn, means that you can then borrow again with even better terms.</a:t>
            </a:r>
          </a:p>
          <a:p>
            <a:endParaRPr lang="en-US" i="0" dirty="0">
              <a:solidFill>
                <a:srgbClr val="282B33"/>
              </a:solidFill>
              <a:effectLst/>
              <a:latin typeface="Helvetica" pitchFamily="2" charset="0"/>
            </a:endParaRPr>
          </a:p>
          <a:p>
            <a:r>
              <a:rPr lang="en-US" i="0" dirty="0">
                <a:solidFill>
                  <a:srgbClr val="282B33"/>
                </a:solidFill>
                <a:effectLst/>
                <a:latin typeface="Helvetica" pitchFamily="2" charset="0"/>
              </a:rPr>
              <a:t>You can earn rewards - Credit cards often allow users to earn rewards. That could mean cash back, travel miles, discounts on common purchases, and more.</a:t>
            </a:r>
          </a:p>
          <a:p>
            <a:endParaRPr lang="en-US" dirty="0"/>
          </a:p>
        </p:txBody>
      </p:sp>
    </p:spTree>
    <p:extLst>
      <p:ext uri="{BB962C8B-B14F-4D97-AF65-F5344CB8AC3E}">
        <p14:creationId xmlns:p14="http://schemas.microsoft.com/office/powerpoint/2010/main" val="225788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5748" y="5871633"/>
            <a:ext cx="9144001" cy="1655762"/>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dirty="0">
                <a:solidFill>
                  <a:schemeClr val="tx1"/>
                </a:solidFill>
              </a:rPr>
              <a:t>For ages 16+</a:t>
            </a:r>
          </a:p>
        </p:txBody>
      </p:sp>
      <p:sp>
        <p:nvSpPr>
          <p:cNvPr id="96" name="Title 1"/>
          <p:cNvSpPr txBox="1"/>
          <p:nvPr/>
        </p:nvSpPr>
        <p:spPr>
          <a:xfrm>
            <a:off x="572698" y="5135671"/>
            <a:ext cx="10968681" cy="939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600" dirty="0">
                <a:solidFill>
                  <a:schemeClr val="tx1"/>
                </a:solidFill>
              </a:rPr>
              <a:t>An Introduction to Credit</a:t>
            </a:r>
          </a:p>
        </p:txBody>
      </p:sp>
      <p:pic>
        <p:nvPicPr>
          <p:cNvPr id="97" name="article-best-practices-for-using-a-credit-card-hero.jpg" descr="article-best-practices-for-using-a-credit-card-hero.jpg"/>
          <p:cNvPicPr>
            <a:picLocks noChangeAspect="1"/>
          </p:cNvPicPr>
          <p:nvPr/>
        </p:nvPicPr>
        <p:blipFill>
          <a:blip r:embed="rId2"/>
          <a:stretch>
            <a:fillRect/>
          </a:stretch>
        </p:blipFill>
        <p:spPr>
          <a:xfrm>
            <a:off x="-1" y="-16857"/>
            <a:ext cx="12192001" cy="4793568"/>
          </a:xfrm>
          <a:prstGeom prst="rect">
            <a:avLst/>
          </a:prstGeom>
          <a:ln w="12700">
            <a:miter lim="400000"/>
          </a:ln>
        </p:spPr>
      </p:pic>
      <p:grpSp>
        <p:nvGrpSpPr>
          <p:cNvPr id="6" name="Group 5">
            <a:extLst>
              <a:ext uri="{FF2B5EF4-FFF2-40B4-BE49-F238E27FC236}">
                <a16:creationId xmlns:a16="http://schemas.microsoft.com/office/drawing/2014/main" id="{F9C1D952-E5CA-4BEE-93B1-4CC38574B2BF}"/>
              </a:ext>
            </a:extLst>
          </p:cNvPr>
          <p:cNvGrpSpPr/>
          <p:nvPr/>
        </p:nvGrpSpPr>
        <p:grpSpPr>
          <a:xfrm>
            <a:off x="8934428" y="6030157"/>
            <a:ext cx="2805751" cy="369330"/>
            <a:chOff x="8934428" y="6030157"/>
            <a:chExt cx="2805751" cy="369330"/>
          </a:xfrm>
        </p:grpSpPr>
        <p:pic>
          <p:nvPicPr>
            <p:cNvPr id="7" name="Picture 6" descr="A black and white logo&#10;&#10;Description automatically generated">
              <a:extLst>
                <a:ext uri="{FF2B5EF4-FFF2-40B4-BE49-F238E27FC236}">
                  <a16:creationId xmlns:a16="http://schemas.microsoft.com/office/drawing/2014/main" id="{827973CE-CE07-842C-4201-EDF49ED28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8" name="TextBox 7">
              <a:extLst>
                <a:ext uri="{FF2B5EF4-FFF2-40B4-BE49-F238E27FC236}">
                  <a16:creationId xmlns:a16="http://schemas.microsoft.com/office/drawing/2014/main" id="{7A26A1C8-8E5E-4D6F-B406-529144812A31}"/>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9" name="Straight Connector 8">
              <a:extLst>
                <a:ext uri="{FF2B5EF4-FFF2-40B4-BE49-F238E27FC236}">
                  <a16:creationId xmlns:a16="http://schemas.microsoft.com/office/drawing/2014/main" id="{595472FE-961A-BC9D-B313-4F08B4710989}"/>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Benefits of Using Credit:</a:t>
            </a:r>
          </a:p>
        </p:txBody>
      </p:sp>
      <p:sp>
        <p:nvSpPr>
          <p:cNvPr id="127" name="Lorem Ipsum Subtitle"/>
          <p:cNvSpPr txBox="1">
            <a:spLocks noGrp="1"/>
          </p:cNvSpPr>
          <p:nvPr>
            <p:ph type="subTitle" idx="1"/>
          </p:nvPr>
        </p:nvSpPr>
        <p:spPr>
          <a:xfrm>
            <a:off x="663146" y="16519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Large purchases become possible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Your credit score can increase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You can earn rewards</a:t>
            </a:r>
          </a:p>
        </p:txBody>
      </p:sp>
      <p:pic>
        <p:nvPicPr>
          <p:cNvPr id="128" name="Illo3 (1).png" descr="Illo3 (1).png"/>
          <p:cNvPicPr>
            <a:picLocks noChangeAspect="1"/>
          </p:cNvPicPr>
          <p:nvPr/>
        </p:nvPicPr>
        <p:blipFill>
          <a:blip r:embed="rId3"/>
          <a:srcRect r="10723" b="5071"/>
          <a:stretch>
            <a:fillRect/>
          </a:stretch>
        </p:blipFill>
        <p:spPr>
          <a:xfrm>
            <a:off x="4862344" y="2472364"/>
            <a:ext cx="7341412" cy="439097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Risks of Using Credit:</a:t>
            </a:r>
          </a:p>
        </p:txBody>
      </p:sp>
      <p:sp>
        <p:nvSpPr>
          <p:cNvPr id="131" name="Lorem Ipsum Subtitle"/>
          <p:cNvSpPr txBox="1">
            <a:spLocks noGrp="1"/>
          </p:cNvSpPr>
          <p:nvPr>
            <p:ph type="subTitle" idx="1"/>
          </p:nvPr>
        </p:nvSpPr>
        <p:spPr>
          <a:xfrm>
            <a:off x="663146" y="16519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Interest is expensive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Your credit score can decrease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Debt is dangerous</a:t>
            </a:r>
          </a:p>
        </p:txBody>
      </p:sp>
      <p:pic>
        <p:nvPicPr>
          <p:cNvPr id="132" name="Trifold-Spot2.png" descr="Trifold-Spot2.png"/>
          <p:cNvPicPr>
            <a:picLocks noChangeAspect="1"/>
          </p:cNvPicPr>
          <p:nvPr/>
        </p:nvPicPr>
        <p:blipFill>
          <a:blip r:embed="rId3"/>
          <a:stretch>
            <a:fillRect/>
          </a:stretch>
        </p:blipFill>
        <p:spPr>
          <a:xfrm>
            <a:off x="5481257" y="2950584"/>
            <a:ext cx="6487517" cy="364922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Lorem Ipsum Subtitle"/>
          <p:cNvSpPr txBox="1">
            <a:spLocks noGrp="1"/>
          </p:cNvSpPr>
          <p:nvPr>
            <p:ph type="subTitle" sz="half" idx="1"/>
          </p:nvPr>
        </p:nvSpPr>
        <p:spPr>
          <a:xfrm>
            <a:off x="1341690" y="2646621"/>
            <a:ext cx="6148809" cy="4718378"/>
          </a:xfrm>
          <a:prstGeom prst="rect">
            <a:avLst/>
          </a:prstGeom>
        </p:spPr>
        <p:txBody>
          <a:bodyPr/>
          <a:lstStyle/>
          <a:p>
            <a:pPr algn="l">
              <a:lnSpc>
                <a:spcPct val="100000"/>
              </a:lnSpc>
              <a:defRPr sz="3600">
                <a:solidFill>
                  <a:schemeClr val="accent2"/>
                </a:solidFill>
                <a:latin typeface="Avenir Light"/>
                <a:ea typeface="Avenir Light"/>
                <a:cs typeface="Avenir Light"/>
                <a:sym typeface="Avenir Light"/>
              </a:defRPr>
            </a:pPr>
            <a:r>
              <a:rPr dirty="0"/>
              <a:t>Do your own research</a:t>
            </a:r>
          </a:p>
          <a:p>
            <a:pPr algn="l">
              <a:lnSpc>
                <a:spcPct val="100000"/>
              </a:lnSpc>
              <a:defRPr sz="3600">
                <a:solidFill>
                  <a:schemeClr val="accent2"/>
                </a:solidFill>
                <a:latin typeface="Avenir Light"/>
                <a:ea typeface="Avenir Light"/>
                <a:cs typeface="Avenir Light"/>
                <a:sym typeface="Avenir Light"/>
              </a:defRPr>
            </a:pPr>
            <a:r>
              <a:rPr dirty="0"/>
              <a:t>Don’t borrow too much</a:t>
            </a:r>
          </a:p>
          <a:p>
            <a:pPr algn="l">
              <a:lnSpc>
                <a:spcPct val="100000"/>
              </a:lnSpc>
              <a:defRPr sz="3600">
                <a:solidFill>
                  <a:schemeClr val="accent2"/>
                </a:solidFill>
                <a:latin typeface="Avenir Light"/>
                <a:ea typeface="Avenir Light"/>
                <a:cs typeface="Avenir Light"/>
                <a:sym typeface="Avenir Light"/>
              </a:defRPr>
            </a:pPr>
            <a:r>
              <a:rPr dirty="0"/>
              <a:t>Pay on time</a:t>
            </a:r>
          </a:p>
          <a:p>
            <a:pPr algn="l">
              <a:lnSpc>
                <a:spcPct val="100000"/>
              </a:lnSpc>
              <a:defRPr sz="3600">
                <a:solidFill>
                  <a:schemeClr val="accent2"/>
                </a:solidFill>
                <a:latin typeface="Avenir Light"/>
                <a:ea typeface="Avenir Light"/>
                <a:cs typeface="Avenir Light"/>
                <a:sym typeface="Avenir Light"/>
              </a:defRPr>
            </a:pPr>
            <a:r>
              <a:rPr dirty="0"/>
              <a:t>Pay more than the minimum</a:t>
            </a:r>
          </a:p>
        </p:txBody>
      </p:sp>
      <p:pic>
        <p:nvPicPr>
          <p:cNvPr id="135" name="pexels-kindel-media-7007190.jpg" descr="pexels-kindel-media-7007190.jpg"/>
          <p:cNvPicPr>
            <a:picLocks noChangeAspect="1"/>
          </p:cNvPicPr>
          <p:nvPr/>
        </p:nvPicPr>
        <p:blipFill>
          <a:blip r:embed="rId3"/>
          <a:srcRect l="12591" t="5033" b="23407"/>
          <a:stretch>
            <a:fillRect/>
          </a:stretch>
        </p:blipFill>
        <p:spPr>
          <a:xfrm>
            <a:off x="7473563" y="-2774"/>
            <a:ext cx="4722811" cy="6863548"/>
          </a:xfrm>
          <a:prstGeom prst="rect">
            <a:avLst/>
          </a:prstGeom>
          <a:ln w="12700">
            <a:miter lim="400000"/>
          </a:ln>
        </p:spPr>
      </p:pic>
      <p:sp>
        <p:nvSpPr>
          <p:cNvPr id="137" name="Title 1"/>
          <p:cNvSpPr txBox="1">
            <a:spLocks noGrp="1"/>
          </p:cNvSpPr>
          <p:nvPr>
            <p:ph type="ctrTitle"/>
          </p:nvPr>
        </p:nvSpPr>
        <p:spPr>
          <a:xfrm>
            <a:off x="560172" y="1169129"/>
            <a:ext cx="5912598"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Credit Checklist:</a:t>
            </a:r>
          </a:p>
        </p:txBody>
      </p:sp>
      <p:pic>
        <p:nvPicPr>
          <p:cNvPr id="4" name="Picture 3" descr="A set of black check marks&#10;&#10;Description automatically generated">
            <a:extLst>
              <a:ext uri="{FF2B5EF4-FFF2-40B4-BE49-F238E27FC236}">
                <a16:creationId xmlns:a16="http://schemas.microsoft.com/office/drawing/2014/main" id="{67450D6A-F587-C914-9997-70F7D82627DF}"/>
              </a:ext>
            </a:extLst>
          </p:cNvPr>
          <p:cNvPicPr>
            <a:picLocks noChangeAspect="1"/>
          </p:cNvPicPr>
          <p:nvPr/>
        </p:nvPicPr>
        <p:blipFill>
          <a:blip r:embed="rId4">
            <a:extLst>
              <a:ext uri="{28A0092B-C50C-407E-A947-70E740481C1C}">
                <a14:useLocalDpi xmlns:a14="http://schemas.microsoft.com/office/drawing/2010/main" val="0"/>
              </a:ext>
            </a:extLst>
          </a:blip>
          <a:srcRect l="51518" t="10481" r="36238" b="62964"/>
          <a:stretch/>
        </p:blipFill>
        <p:spPr>
          <a:xfrm>
            <a:off x="808514" y="2756180"/>
            <a:ext cx="393693" cy="341550"/>
          </a:xfrm>
          <a:prstGeom prst="rect">
            <a:avLst/>
          </a:prstGeom>
        </p:spPr>
      </p:pic>
      <p:pic>
        <p:nvPicPr>
          <p:cNvPr id="8" name="Picture 7" descr="A set of black check marks&#10;&#10;Description automatically generated">
            <a:extLst>
              <a:ext uri="{FF2B5EF4-FFF2-40B4-BE49-F238E27FC236}">
                <a16:creationId xmlns:a16="http://schemas.microsoft.com/office/drawing/2014/main" id="{86C2195C-34F1-F8A8-3332-E90C442376A2}"/>
              </a:ext>
            </a:extLst>
          </p:cNvPr>
          <p:cNvPicPr>
            <a:picLocks noChangeAspect="1"/>
          </p:cNvPicPr>
          <p:nvPr/>
        </p:nvPicPr>
        <p:blipFill>
          <a:blip r:embed="rId4">
            <a:extLst>
              <a:ext uri="{28A0092B-C50C-407E-A947-70E740481C1C}">
                <a14:useLocalDpi xmlns:a14="http://schemas.microsoft.com/office/drawing/2010/main" val="0"/>
              </a:ext>
            </a:extLst>
          </a:blip>
          <a:srcRect l="51518" t="10481" r="36238" b="62964"/>
          <a:stretch/>
        </p:blipFill>
        <p:spPr>
          <a:xfrm>
            <a:off x="808514" y="3420323"/>
            <a:ext cx="393693" cy="341550"/>
          </a:xfrm>
          <a:prstGeom prst="rect">
            <a:avLst/>
          </a:prstGeom>
        </p:spPr>
      </p:pic>
      <p:pic>
        <p:nvPicPr>
          <p:cNvPr id="9" name="Picture 8" descr="A set of black check marks&#10;&#10;Description automatically generated">
            <a:extLst>
              <a:ext uri="{FF2B5EF4-FFF2-40B4-BE49-F238E27FC236}">
                <a16:creationId xmlns:a16="http://schemas.microsoft.com/office/drawing/2014/main" id="{181115AB-76B6-ACD9-2681-127C8F828162}"/>
              </a:ext>
            </a:extLst>
          </p:cNvPr>
          <p:cNvPicPr>
            <a:picLocks noChangeAspect="1"/>
          </p:cNvPicPr>
          <p:nvPr/>
        </p:nvPicPr>
        <p:blipFill>
          <a:blip r:embed="rId4">
            <a:extLst>
              <a:ext uri="{28A0092B-C50C-407E-A947-70E740481C1C}">
                <a14:useLocalDpi xmlns:a14="http://schemas.microsoft.com/office/drawing/2010/main" val="0"/>
              </a:ext>
            </a:extLst>
          </a:blip>
          <a:srcRect l="51518" t="10481" r="36238" b="62964"/>
          <a:stretch/>
        </p:blipFill>
        <p:spPr>
          <a:xfrm>
            <a:off x="808514" y="4084467"/>
            <a:ext cx="393693" cy="341550"/>
          </a:xfrm>
          <a:prstGeom prst="rect">
            <a:avLst/>
          </a:prstGeom>
        </p:spPr>
      </p:pic>
      <p:pic>
        <p:nvPicPr>
          <p:cNvPr id="10" name="Picture 9" descr="A set of black check marks&#10;&#10;Description automatically generated">
            <a:extLst>
              <a:ext uri="{FF2B5EF4-FFF2-40B4-BE49-F238E27FC236}">
                <a16:creationId xmlns:a16="http://schemas.microsoft.com/office/drawing/2014/main" id="{F6DCBA56-325C-1C24-63B6-0E241EAFE95F}"/>
              </a:ext>
            </a:extLst>
          </p:cNvPr>
          <p:cNvPicPr>
            <a:picLocks noChangeAspect="1"/>
          </p:cNvPicPr>
          <p:nvPr/>
        </p:nvPicPr>
        <p:blipFill>
          <a:blip r:embed="rId4">
            <a:extLst>
              <a:ext uri="{28A0092B-C50C-407E-A947-70E740481C1C}">
                <a14:useLocalDpi xmlns:a14="http://schemas.microsoft.com/office/drawing/2010/main" val="0"/>
              </a:ext>
            </a:extLst>
          </a:blip>
          <a:srcRect l="51518" t="10481" r="36238" b="62964"/>
          <a:stretch/>
        </p:blipFill>
        <p:spPr>
          <a:xfrm>
            <a:off x="808514" y="4767861"/>
            <a:ext cx="393693" cy="34155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ctrTitle"/>
          </p:nvPr>
        </p:nvSpPr>
        <p:spPr>
          <a:xfrm>
            <a:off x="560172" y="34596"/>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Review</a:t>
            </a:r>
          </a:p>
        </p:txBody>
      </p:sp>
      <p:sp>
        <p:nvSpPr>
          <p:cNvPr id="143" name="Lorem Ipsum Subtitle"/>
          <p:cNvSpPr txBox="1">
            <a:spLocks noGrp="1"/>
          </p:cNvSpPr>
          <p:nvPr>
            <p:ph type="subTitle" idx="1"/>
          </p:nvPr>
        </p:nvSpPr>
        <p:spPr>
          <a:xfrm>
            <a:off x="663146" y="1639489"/>
            <a:ext cx="7405301" cy="4682176"/>
          </a:xfrm>
          <a:prstGeom prst="rect">
            <a:avLst/>
          </a:prstGeom>
        </p:spPr>
        <p:txBody>
          <a:bodyPr/>
          <a:lstStyle/>
          <a:p>
            <a:pPr marL="514350" indent="-514350" algn="l" defTabSz="822959">
              <a:lnSpc>
                <a:spcPct val="100000"/>
              </a:lnSpc>
              <a:spcBef>
                <a:spcPts val="900"/>
              </a:spcBef>
              <a:buSzPct val="100000"/>
              <a:buFont typeface="Arial"/>
              <a:buChar char="•"/>
              <a:defRPr sz="3239">
                <a:solidFill>
                  <a:schemeClr val="accent2"/>
                </a:solidFill>
                <a:latin typeface="Avenir Light"/>
                <a:ea typeface="Avenir Light"/>
                <a:cs typeface="Avenir Light"/>
                <a:sym typeface="Avenir Light"/>
              </a:defRPr>
            </a:pPr>
            <a:r>
              <a:t>Vocab terms</a:t>
            </a:r>
          </a:p>
          <a:p>
            <a:pPr marL="514350" indent="-514350" algn="l" defTabSz="822959">
              <a:lnSpc>
                <a:spcPct val="100000"/>
              </a:lnSpc>
              <a:spcBef>
                <a:spcPts val="900"/>
              </a:spcBef>
              <a:buSzPct val="100000"/>
              <a:buFont typeface="Arial"/>
              <a:buChar char="•"/>
              <a:defRPr sz="3239">
                <a:solidFill>
                  <a:schemeClr val="accent2"/>
                </a:solidFill>
                <a:latin typeface="Avenir Light"/>
                <a:ea typeface="Avenir Light"/>
                <a:cs typeface="Avenir Light"/>
                <a:sym typeface="Avenir Light"/>
              </a:defRPr>
            </a:pPr>
            <a:r>
              <a:t>Interest</a:t>
            </a:r>
          </a:p>
          <a:p>
            <a:pPr marL="514350" indent="-514350" algn="l" defTabSz="822959">
              <a:lnSpc>
                <a:spcPct val="100000"/>
              </a:lnSpc>
              <a:spcBef>
                <a:spcPts val="900"/>
              </a:spcBef>
              <a:buSzPct val="100000"/>
              <a:buFont typeface="Arial"/>
              <a:buChar char="•"/>
              <a:defRPr sz="3239">
                <a:solidFill>
                  <a:schemeClr val="accent2"/>
                </a:solidFill>
                <a:latin typeface="Avenir Light"/>
                <a:ea typeface="Avenir Light"/>
                <a:cs typeface="Avenir Light"/>
                <a:sym typeface="Avenir Light"/>
              </a:defRPr>
            </a:pPr>
            <a:r>
              <a:t>Credit scores</a:t>
            </a:r>
          </a:p>
          <a:p>
            <a:pPr marL="514350" indent="-514350" algn="l" defTabSz="822959">
              <a:lnSpc>
                <a:spcPct val="100000"/>
              </a:lnSpc>
              <a:spcBef>
                <a:spcPts val="900"/>
              </a:spcBef>
              <a:buSzPct val="100000"/>
              <a:buFont typeface="Arial"/>
              <a:buChar char="•"/>
              <a:defRPr sz="3239">
                <a:solidFill>
                  <a:schemeClr val="accent2"/>
                </a:solidFill>
                <a:latin typeface="Avenir Light"/>
                <a:ea typeface="Avenir Light"/>
                <a:cs typeface="Avenir Light"/>
                <a:sym typeface="Avenir Light"/>
              </a:defRPr>
            </a:pPr>
            <a:r>
              <a:t>Loans and credit cards</a:t>
            </a:r>
          </a:p>
          <a:p>
            <a:pPr marL="514350" indent="-514350" algn="l" defTabSz="822959">
              <a:lnSpc>
                <a:spcPct val="100000"/>
              </a:lnSpc>
              <a:spcBef>
                <a:spcPts val="900"/>
              </a:spcBef>
              <a:buSzPct val="100000"/>
              <a:buFont typeface="Arial"/>
              <a:buChar char="•"/>
              <a:defRPr sz="3239">
                <a:solidFill>
                  <a:schemeClr val="accent2"/>
                </a:solidFill>
                <a:latin typeface="Avenir Light"/>
                <a:ea typeface="Avenir Light"/>
                <a:cs typeface="Avenir Light"/>
                <a:sym typeface="Avenir Light"/>
              </a:defRPr>
            </a:pPr>
            <a:r>
              <a:t>Benefits and risks of credit</a:t>
            </a:r>
          </a:p>
          <a:p>
            <a:pPr algn="l" defTabSz="822959">
              <a:lnSpc>
                <a:spcPct val="100000"/>
              </a:lnSpc>
              <a:spcBef>
                <a:spcPts val="900"/>
              </a:spcBef>
              <a:defRPr sz="3239">
                <a:solidFill>
                  <a:schemeClr val="accent2"/>
                </a:solidFill>
                <a:latin typeface="Avenir Light"/>
                <a:ea typeface="Avenir Light"/>
                <a:cs typeface="Avenir Light"/>
                <a:sym typeface="Avenir Light"/>
              </a:defRPr>
            </a:pPr>
            <a:endParaRPr/>
          </a:p>
          <a:p>
            <a:pPr algn="l" defTabSz="822959">
              <a:lnSpc>
                <a:spcPct val="100000"/>
              </a:lnSpc>
              <a:spcBef>
                <a:spcPts val="900"/>
              </a:spcBef>
              <a:defRPr sz="3239">
                <a:solidFill>
                  <a:schemeClr val="accent2"/>
                </a:solidFill>
                <a:latin typeface="Avenir Light"/>
                <a:ea typeface="Avenir Light"/>
                <a:cs typeface="Avenir Light"/>
                <a:sym typeface="Avenir Light"/>
              </a:defRPr>
            </a:pPr>
            <a:r>
              <a:t>Any questions?</a:t>
            </a:r>
          </a:p>
        </p:txBody>
      </p:sp>
      <p:grpSp>
        <p:nvGrpSpPr>
          <p:cNvPr id="2" name="Group 1">
            <a:extLst>
              <a:ext uri="{FF2B5EF4-FFF2-40B4-BE49-F238E27FC236}">
                <a16:creationId xmlns:a16="http://schemas.microsoft.com/office/drawing/2014/main" id="{9380D249-CCC2-CB70-1009-DEF3803A80E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989D48E8-D7EB-4377-37D4-E9B8453FA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A634B437-C480-104B-3C9D-D21FFC9F043E}"/>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684EBF61-F27C-5B43-E212-71754D76F84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p:nvPr/>
        </p:nvSpPr>
        <p:spPr>
          <a:xfrm>
            <a:off x="560172" y="39920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tx1"/>
                </a:solidFill>
              </a:rPr>
              <a:t>Thank you!</a:t>
            </a:r>
          </a:p>
        </p:txBody>
      </p:sp>
      <p:pic>
        <p:nvPicPr>
          <p:cNvPr id="148" name="article-best-practices-for-using-a-credit-card-hero.jpg" descr="article-best-practices-for-using-a-credit-card-hero.jpg"/>
          <p:cNvPicPr>
            <a:picLocks noChangeAspect="1"/>
          </p:cNvPicPr>
          <p:nvPr/>
        </p:nvPicPr>
        <p:blipFill>
          <a:blip r:embed="rId2"/>
          <a:stretch>
            <a:fillRect/>
          </a:stretch>
        </p:blipFill>
        <p:spPr>
          <a:xfrm>
            <a:off x="-1" y="-6092"/>
            <a:ext cx="12192001" cy="4793568"/>
          </a:xfrm>
          <a:prstGeom prst="rect">
            <a:avLst/>
          </a:prstGeom>
          <a:ln w="12700">
            <a:miter lim="400000"/>
          </a:ln>
        </p:spPr>
      </p:pic>
      <p:grpSp>
        <p:nvGrpSpPr>
          <p:cNvPr id="2" name="Group 1">
            <a:extLst>
              <a:ext uri="{FF2B5EF4-FFF2-40B4-BE49-F238E27FC236}">
                <a16:creationId xmlns:a16="http://schemas.microsoft.com/office/drawing/2014/main" id="{B201BFD8-634A-D442-1430-66A8784D2B31}"/>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78A215BC-9462-9C01-BD52-E15CD8B60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301F999F-6EA0-118B-8113-3C1238568937}"/>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3DED5926-B01F-7FD2-2327-C28B1C09C31C}"/>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defTabSz="822959">
              <a:defRPr sz="6119">
                <a:solidFill>
                  <a:schemeClr val="accent5"/>
                </a:solidFill>
                <a:latin typeface="Avenir Black"/>
                <a:ea typeface="Avenir Black"/>
                <a:cs typeface="Avenir Black"/>
                <a:sym typeface="Avenir Black"/>
              </a:defRPr>
            </a:lvl1pPr>
          </a:lstStyle>
          <a:p>
            <a:r>
              <a:rPr sz="5400" dirty="0">
                <a:solidFill>
                  <a:schemeClr val="tx1"/>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t>Hi, my name is </a:t>
            </a:r>
            <a:r>
              <a:rPr>
                <a:latin typeface="Avenir Heavy"/>
                <a:ea typeface="Avenir Heavy"/>
                <a:cs typeface="Avenir Heavy"/>
                <a:sym typeface="Avenir Heavy"/>
              </a:rPr>
              <a:t>[YOUR NAME]</a:t>
            </a:r>
            <a:r>
              <a:t>.</a:t>
            </a:r>
          </a:p>
          <a:p>
            <a:pPr algn="l">
              <a:lnSpc>
                <a:spcPct val="120000"/>
              </a:lnSpc>
              <a:defRPr sz="3600">
                <a:solidFill>
                  <a:schemeClr val="accent2"/>
                </a:solidFill>
                <a:latin typeface="Avenir Light"/>
                <a:ea typeface="Avenir Light"/>
                <a:cs typeface="Avenir Light"/>
                <a:sym typeface="Avenir Light"/>
              </a:defRPr>
            </a:pPr>
            <a:r>
              <a:t>I work as </a:t>
            </a:r>
            <a:r>
              <a:rPr>
                <a:latin typeface="Avenir Heavy"/>
                <a:ea typeface="Avenir Heavy"/>
                <a:cs typeface="Avenir Heavy"/>
                <a:sym typeface="Avenir Heavy"/>
              </a:rPr>
              <a:t>[JOB TITLE]</a:t>
            </a:r>
            <a:r>
              <a:t> at </a:t>
            </a:r>
            <a:r>
              <a:rPr>
                <a:latin typeface="Avenir Heavy"/>
                <a:ea typeface="Avenir Heavy"/>
                <a:cs typeface="Avenir Heavy"/>
                <a:sym typeface="Avenir Heavy"/>
              </a:rPr>
              <a:t>[FINANCIAL INSTITUTION]</a:t>
            </a:r>
            <a:r>
              <a:t>.</a:t>
            </a:r>
          </a:p>
        </p:txBody>
      </p:sp>
      <p:grpSp>
        <p:nvGrpSpPr>
          <p:cNvPr id="2" name="Group 1">
            <a:extLst>
              <a:ext uri="{FF2B5EF4-FFF2-40B4-BE49-F238E27FC236}">
                <a16:creationId xmlns:a16="http://schemas.microsoft.com/office/drawing/2014/main" id="{81493660-E017-B7FD-A3DA-A9608B05AD7E}"/>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2A6C8F3F-6F76-2645-16D6-9D2011332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9CA654A4-B116-8E84-F16D-FEC03305813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40B90113-3057-F776-D0B1-97958A0D1FA2}"/>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 name="Title 1"/>
          <p:cNvSpPr txBox="1">
            <a:spLocks noGrp="1"/>
          </p:cNvSpPr>
          <p:nvPr>
            <p:ph type="ctrTitle"/>
          </p:nvPr>
        </p:nvSpPr>
        <p:spPr>
          <a:xfrm>
            <a:off x="1153494" y="2081244"/>
            <a:ext cx="9885012" cy="2695512"/>
          </a:xfrm>
          <a:prstGeom prst="rect">
            <a:avLst/>
          </a:prstGeom>
        </p:spPr>
        <p:txBody>
          <a:bodyPr/>
          <a:lstStyle>
            <a:lvl1pPr defTabSz="905255">
              <a:defRPr sz="5346">
                <a:solidFill>
                  <a:schemeClr val="accent4">
                    <a:hueOff val="-7200000"/>
                    <a:satOff val="-100001"/>
                  </a:schemeClr>
                </a:solidFill>
                <a:latin typeface="Avenir Black"/>
                <a:ea typeface="Avenir Black"/>
                <a:cs typeface="Avenir Black"/>
                <a:sym typeface="Avenir Black"/>
              </a:defRPr>
            </a:lvl1pPr>
          </a:lstStyle>
          <a:p>
            <a:r>
              <a:rPr dirty="0"/>
              <a:t>Credit is the ability to borrow money with the promise to pay it back with interest.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We’ll talk about…</a:t>
            </a:r>
          </a:p>
        </p:txBody>
      </p:sp>
      <p:sp>
        <p:nvSpPr>
          <p:cNvPr id="106" name="Lorem Ipsum Subtitle"/>
          <p:cNvSpPr txBox="1">
            <a:spLocks noGrp="1"/>
          </p:cNvSpPr>
          <p:nvPr>
            <p:ph type="subTitle" idx="1"/>
          </p:nvPr>
        </p:nvSpPr>
        <p:spPr>
          <a:xfrm>
            <a:off x="663146" y="1651998"/>
            <a:ext cx="10762733"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Vocab terms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Interest</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Credit scores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Loans and credit cards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Benefits and risks of credit</a:t>
            </a:r>
          </a:p>
        </p:txBody>
      </p:sp>
      <p:pic>
        <p:nvPicPr>
          <p:cNvPr id="107" name="clay-banks-tgquMvhNLc4-unsplash.jpg" descr="clay-banks-tgquMvhNLc4-unsplash.jpg"/>
          <p:cNvPicPr>
            <a:picLocks noChangeAspect="1"/>
          </p:cNvPicPr>
          <p:nvPr/>
        </p:nvPicPr>
        <p:blipFill>
          <a:blip r:embed="rId3"/>
          <a:srcRect l="18458" t="11159" r="8871" b="11159"/>
          <a:stretch>
            <a:fillRect/>
          </a:stretch>
        </p:blipFill>
        <p:spPr>
          <a:xfrm>
            <a:off x="7071085" y="-7937"/>
            <a:ext cx="5144464" cy="687387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Credit Vocab</a:t>
            </a:r>
          </a:p>
        </p:txBody>
      </p:sp>
      <p:sp>
        <p:nvSpPr>
          <p:cNvPr id="110" name="Lorem Ipsum Subtitle"/>
          <p:cNvSpPr txBox="1">
            <a:spLocks noGrp="1"/>
          </p:cNvSpPr>
          <p:nvPr>
            <p:ph type="subTitle" sz="half" idx="1"/>
          </p:nvPr>
        </p:nvSpPr>
        <p:spPr>
          <a:xfrm>
            <a:off x="663146" y="1651998"/>
            <a:ext cx="4604686" cy="4625583"/>
          </a:xfrm>
          <a:prstGeom prst="rect">
            <a:avLst/>
          </a:prstGeom>
        </p:spPr>
        <p:txBody>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Principal</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Interest Rate</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Term</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t>Minimum Payment</a:t>
            </a:r>
          </a:p>
        </p:txBody>
      </p:sp>
      <p:pic>
        <p:nvPicPr>
          <p:cNvPr id="111" name="Trifold-Image-4 (1).png" descr="Trifold-Image-4 (1).png"/>
          <p:cNvPicPr>
            <a:picLocks noChangeAspect="1"/>
          </p:cNvPicPr>
          <p:nvPr/>
        </p:nvPicPr>
        <p:blipFill>
          <a:blip r:embed="rId3"/>
          <a:stretch>
            <a:fillRect/>
          </a:stretch>
        </p:blipFill>
        <p:spPr>
          <a:xfrm>
            <a:off x="4613287" y="2611101"/>
            <a:ext cx="7795998" cy="438525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nterest-spot-1.jpg" descr="interest-spot-1.jpg"/>
          <p:cNvPicPr>
            <a:picLocks noChangeAspect="1"/>
          </p:cNvPicPr>
          <p:nvPr/>
        </p:nvPicPr>
        <p:blipFill>
          <a:blip r:embed="rId3"/>
          <a:srcRect t="38960"/>
          <a:stretch>
            <a:fillRect/>
          </a:stretch>
        </p:blipFill>
        <p:spPr>
          <a:xfrm>
            <a:off x="0" y="-5720"/>
            <a:ext cx="12192001" cy="4186083"/>
          </a:xfrm>
          <a:prstGeom prst="rect">
            <a:avLst/>
          </a:prstGeom>
          <a:ln w="12700">
            <a:miter lim="400000"/>
          </a:ln>
        </p:spPr>
      </p:pic>
      <p:sp>
        <p:nvSpPr>
          <p:cNvPr id="114" name="Title 1"/>
          <p:cNvSpPr txBox="1"/>
          <p:nvPr/>
        </p:nvSpPr>
        <p:spPr>
          <a:xfrm>
            <a:off x="585275" y="4001491"/>
            <a:ext cx="11021450" cy="2373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Save on interest by paying debt off as quickly as possible.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6" name="Title 1"/>
          <p:cNvSpPr txBox="1"/>
          <p:nvPr/>
        </p:nvSpPr>
        <p:spPr>
          <a:xfrm>
            <a:off x="1153494" y="1619412"/>
            <a:ext cx="9885012" cy="3619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4">
                    <a:hueOff val="-7200000"/>
                    <a:satOff val="-100001"/>
                  </a:schemeClr>
                </a:solidFill>
                <a:latin typeface="Avenir Black"/>
                <a:ea typeface="Avenir Black"/>
                <a:cs typeface="Avenir Black"/>
                <a:sym typeface="Avenir Black"/>
              </a:defRPr>
            </a:lvl1pPr>
          </a:lstStyle>
          <a:p>
            <a:r>
              <a:t>Your credit score is a reflection of your borrowing history shown as a number between 300 and 850.</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p:nvPr/>
        </p:nvSpPr>
        <p:spPr>
          <a:xfrm>
            <a:off x="611659" y="4319503"/>
            <a:ext cx="10968682" cy="1418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Loan:</a:t>
            </a:r>
          </a:p>
        </p:txBody>
      </p:sp>
      <p:sp>
        <p:nvSpPr>
          <p:cNvPr id="119" name="Lorem Ipsum Subtitle"/>
          <p:cNvSpPr txBox="1"/>
          <p:nvPr/>
        </p:nvSpPr>
        <p:spPr>
          <a:xfrm>
            <a:off x="672404" y="5594196"/>
            <a:ext cx="10847192" cy="9766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defTabSz="832104">
              <a:spcBef>
                <a:spcPts val="900"/>
              </a:spcBef>
              <a:defRPr sz="3276">
                <a:solidFill>
                  <a:schemeClr val="accent2"/>
                </a:solidFill>
                <a:latin typeface="Avenir Light"/>
                <a:ea typeface="Avenir Light"/>
                <a:cs typeface="Avenir Light"/>
                <a:sym typeface="Avenir Light"/>
              </a:defRPr>
            </a:lvl1pPr>
          </a:lstStyle>
          <a:p>
            <a:r>
              <a:t>A one-time sum of money borrowed and paid back slowly.</a:t>
            </a:r>
          </a:p>
        </p:txBody>
      </p:sp>
      <p:pic>
        <p:nvPicPr>
          <p:cNvPr id="120" name="coach-building-credit-hero copy.jpg" descr="coach-building-credit-hero copy.jpg"/>
          <p:cNvPicPr>
            <a:picLocks noChangeAspect="1"/>
          </p:cNvPicPr>
          <p:nvPr/>
        </p:nvPicPr>
        <p:blipFill>
          <a:blip r:embed="rId3"/>
          <a:srcRect t="7107"/>
          <a:stretch>
            <a:fillRect/>
          </a:stretch>
        </p:blipFill>
        <p:spPr>
          <a:xfrm>
            <a:off x="-1" y="-6574"/>
            <a:ext cx="12192001" cy="445496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p:nvPr/>
        </p:nvSpPr>
        <p:spPr>
          <a:xfrm>
            <a:off x="611659" y="109277"/>
            <a:ext cx="10968682" cy="1418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Credit Card:</a:t>
            </a:r>
          </a:p>
        </p:txBody>
      </p:sp>
      <p:sp>
        <p:nvSpPr>
          <p:cNvPr id="123" name="Lorem Ipsum Subtitle"/>
          <p:cNvSpPr txBox="1"/>
          <p:nvPr/>
        </p:nvSpPr>
        <p:spPr>
          <a:xfrm>
            <a:off x="653666" y="1485570"/>
            <a:ext cx="6950193" cy="2114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spcBef>
                <a:spcPts val="1000"/>
              </a:spcBef>
              <a:defRPr sz="3600">
                <a:solidFill>
                  <a:schemeClr val="accent2"/>
                </a:solidFill>
                <a:latin typeface="Avenir Light"/>
                <a:ea typeface="Avenir Light"/>
                <a:cs typeface="Avenir Light"/>
                <a:sym typeface="Avenir Light"/>
              </a:defRPr>
            </a:lvl1pPr>
          </a:lstStyle>
          <a:p>
            <a:r>
              <a:t>A card that allows you to buy things now and pay for them later (with interest).</a:t>
            </a:r>
          </a:p>
        </p:txBody>
      </p:sp>
      <p:pic>
        <p:nvPicPr>
          <p:cNvPr id="124" name="Trifold-Spot-Image.png" descr="Trifold-Spot-Image.png"/>
          <p:cNvPicPr>
            <a:picLocks noChangeAspect="1"/>
          </p:cNvPicPr>
          <p:nvPr/>
        </p:nvPicPr>
        <p:blipFill>
          <a:blip r:embed="rId3"/>
          <a:stretch>
            <a:fillRect/>
          </a:stretch>
        </p:blipFill>
        <p:spPr>
          <a:xfrm>
            <a:off x="3457794" y="1435649"/>
            <a:ext cx="9451907" cy="531669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1658</Words>
  <Application>Microsoft Macintosh PowerPoint</Application>
  <PresentationFormat>Widescreen</PresentationFormat>
  <Paragraphs>143</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Heavy</vt:lpstr>
      <vt:lpstr>Calibri</vt:lpstr>
      <vt:lpstr>Calibri Light</vt:lpstr>
      <vt:lpstr>Helvetica</vt:lpstr>
      <vt:lpstr>Office Theme</vt:lpstr>
      <vt:lpstr>PowerPoint Presentation</vt:lpstr>
      <vt:lpstr>Sponsor Intro</vt:lpstr>
      <vt:lpstr>Credit is the ability to borrow money with the promise to pay it back with interest.</vt:lpstr>
      <vt:lpstr>We’ll talk about…</vt:lpstr>
      <vt:lpstr>Credit Vocab</vt:lpstr>
      <vt:lpstr>PowerPoint Presentation</vt:lpstr>
      <vt:lpstr>PowerPoint Presentation</vt:lpstr>
      <vt:lpstr>PowerPoint Presentation</vt:lpstr>
      <vt:lpstr>PowerPoint Presentation</vt:lpstr>
      <vt:lpstr>Benefits of Using Credit:</vt:lpstr>
      <vt:lpstr>Risks of Using Credit:</vt:lpstr>
      <vt:lpstr>Credit Checklist:</vt:lpstr>
      <vt:lpstr>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Moffat</cp:lastModifiedBy>
  <cp:revision>1</cp:revision>
  <dcterms:modified xsi:type="dcterms:W3CDTF">2025-09-11T17:07:33Z</dcterms:modified>
</cp:coreProperties>
</file>