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4" r:id="rId4"/>
    <p:sldId id="273" r:id="rId5"/>
    <p:sldId id="258" r:id="rId6"/>
    <p:sldId id="259" r:id="rId7"/>
    <p:sldId id="277" r:id="rId8"/>
    <p:sldId id="261" r:id="rId9"/>
    <p:sldId id="275" r:id="rId10"/>
    <p:sldId id="271" r:id="rId11"/>
    <p:sldId id="278" r:id="rId12"/>
    <p:sldId id="276" r:id="rId13"/>
    <p:sldId id="269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57416"/>
    <a:srgbClr val="5E19CE"/>
    <a:srgbClr val="F1E5F3"/>
    <a:srgbClr val="E2C9E6"/>
    <a:srgbClr val="BFE9E8"/>
    <a:srgbClr val="CFF2CA"/>
    <a:srgbClr val="E7F8E5"/>
    <a:srgbClr val="FCD3CD"/>
    <a:srgbClr val="FF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93"/>
    <p:restoredTop sz="38518"/>
  </p:normalViewPr>
  <p:slideViewPr>
    <p:cSldViewPr snapToGrid="0" snapToObjects="1">
      <p:cViewPr>
        <p:scale>
          <a:sx n="22" d="100"/>
          <a:sy n="22" d="100"/>
        </p:scale>
        <p:origin x="332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Tanto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elige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protegido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Administración Nacional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Cooperativas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Crédito, o NCUA.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 NCUA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gubernamental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regula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cooperativas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federales,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asegura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protege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miembros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cooperativas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0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Dependiendo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participación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del debate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durante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extra.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recursos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útiles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debates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profundidad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aún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lo ha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hecho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calculadora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frente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dentro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artículo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explorar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Muestre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ventajas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usted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contra,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ocurre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saldo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artículo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Abrir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describe lo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abrir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primera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.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procede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comparta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detalles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cooperativa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beneficien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68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2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Preséntese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poco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día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típico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servicios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relevantes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patrocina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Banzai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posibilidad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invitar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usted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0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un pilar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sociedad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indicios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existencia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básicas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remontan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1800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a.C.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 un principio,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prestaban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semillas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suministros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granjeros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son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almacenar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diapositiva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sirve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índice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introduce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orden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3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Antes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sumergirnos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cooperativas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hablar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dinero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dinero,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Existen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simple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inicial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depositada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devenga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añade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principal y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representar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Tasa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Anual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Equivalente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o APY, y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exacta de lo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lo largo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y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hay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posibilidad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sacar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calculadora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frente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que se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referencia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diapositiva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10 para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ilustrar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ya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conoce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hablemos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comunes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básicos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transacciones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significa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utilizarlas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titulares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acceden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directamente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mediante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reintegros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o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débito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cheques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pasa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débito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caja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instantáneamente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Los cheques van primero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receptor y luego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vuelta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original,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tardan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"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compensarse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" o pasar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ocurrir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primer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transacción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rechazada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. 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protección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contra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sobregiros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transacción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realizará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cobrará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comisión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adicional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cheque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cheque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rebotará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se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cobrará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fuerte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comisión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insuficientes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o NSF.</a:t>
            </a:r>
          </a:p>
          <a:p>
            <a:endParaRPr lang="en-US" dirty="0"/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devengar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aunque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devengar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pequeña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b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</a:b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8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Dado que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diseñadas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ayudarle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directamente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ellas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recibe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débito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cheques.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Normalmente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banco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directamente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recibe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débito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cheques.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Normalmente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banco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 APY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varía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algo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0,1%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0,5% no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infrecuente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alto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rendimiento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3-4%,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elevados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mínimos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variable,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significa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cambiar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Existen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incluidas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dirigidas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ahorradores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jóvenes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primera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vez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alto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rendimiento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alto.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procede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incluya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información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funcionamiento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requiere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titulares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depositen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durante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periodo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determinado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llamado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plazo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variar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3 meses y 5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El final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plazo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denomina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fecha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vencimiento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después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titulares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extra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antes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fecha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vencimiento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existen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penalizaciones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APY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fijo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se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garantiza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Son un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forma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rápidamente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flexibilidad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comprenden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ventajas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riesgos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1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ya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hemos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mencionado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simples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automóviles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hipotecas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simple.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conceden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automáticamente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cualquiera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desee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fijan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factores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Su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número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300 y 850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elabora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teniendo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historial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representa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solvencia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ante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prestamistas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probablemente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derecho 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mejor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general.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baja,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probablemente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prestatario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arriesgado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influye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6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2400" b="1"/>
            </a:pPr>
            <a:r>
              <a:rPr lang="en-US"/>
              <a:t>Click to edit Master text styles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555748" y="5980651"/>
            <a:ext cx="9144001" cy="1655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Grados 6-12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6" name="Title 1"/>
          <p:cNvSpPr txBox="1"/>
          <p:nvPr/>
        </p:nvSpPr>
        <p:spPr>
          <a:xfrm>
            <a:off x="560172" y="5307493"/>
            <a:ext cx="8211111" cy="74273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a16="http://schemas.microsoft.com/office/drawing/2014/main" xmlns:asvg="http://schemas.microsoft.com/office/drawing/2016/SVG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</a:rPr>
              <a:t>Instituciones financieras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9B576-79E7-F52E-C26B-3582B2D479BD}"/>
              </a:ext>
            </a:extLst>
          </p:cNvPr>
          <p:cNvSpPr/>
          <p:nvPr/>
        </p:nvSpPr>
        <p:spPr>
          <a:xfrm>
            <a:off x="0" y="0"/>
            <a:ext cx="12192000" cy="5113477"/>
          </a:xfrm>
          <a:prstGeom prst="rect">
            <a:avLst/>
          </a:prstGeom>
          <a:solidFill>
            <a:srgbClr val="FFEAD9"/>
          </a:solidFill>
          <a:ln w="12700" cap="flat">
            <a:solidFill>
              <a:srgbClr val="FFEAD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Picture 6" descr="A cartoon of hands holding coins&#10;&#10;Description automatically generated">
            <a:extLst>
              <a:ext uri="{FF2B5EF4-FFF2-40B4-BE49-F238E27FC236}">
                <a16:creationId xmlns:a16="http://schemas.microsoft.com/office/drawing/2014/main" id="{B7AA35ED-F773-CEC8-B464-9AF5DEAE1B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5"/>
          <a:stretch/>
        </p:blipFill>
        <p:spPr>
          <a:xfrm>
            <a:off x="-244520" y="-249765"/>
            <a:ext cx="12681039" cy="54028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EC56C-E1F9-44F8-DDFD-D353C4C5B106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5" name="Picture 4" descr="A black and white logo&#10;&#10;Description automatically generated">
              <a:extLst>
                <a:ext uri="{FF2B5EF4-FFF2-40B4-BE49-F238E27FC236}">
                  <a16:creationId xmlns:a16="http://schemas.microsoft.com/office/drawing/2014/main" id="{AA569C95-AE23-D024-F103-827BBEBE0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7E6B9A-4EB9-DF81-2BA5-180A21930E82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9CC82B-E25E-EDB3-8BA4-4C06FE8668CC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Protecciones federales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5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Seguro NCUA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AEB0E2-E295-1DAD-7D0C-DB50ECEEC6B3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A2FF3BD0-502C-8F93-BC49-52F79C02F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69D7C6-91A1-FFB7-1D37-F49BB3712A7B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736660-51C2-7F76-9CF7-79B3FB62CA42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47326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Recursos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5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Calculadora de interés simple frente a interés compuesto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Abrir una cuenta Artículo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A2B6BA-65CE-643F-BCE7-0648228CE5F2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5AFBB0D2-4A58-9F1C-C811-9DF257C13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8111D3-B771-8B45-BB81-685F6DAFA812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45D812-3267-3EE0-1D92-C568E1DC0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5739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204716" y="-177421"/>
            <a:ext cx="12840453" cy="5332339"/>
          </a:xfrm>
          <a:prstGeom prst="rect">
            <a:avLst/>
          </a:prstGeom>
          <a:solidFill>
            <a:srgbClr val="5E19CE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Conclusió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rgbClr val="2F8ABE"/>
                </a:solidFill>
              </a:rPr>
              <a:t> </a:t>
            </a:r>
          </a:p>
        </p:txBody>
      </p:sp>
      <p:pic>
        <p:nvPicPr>
          <p:cNvPr id="3" name="Picture 2" descr="A credit card and credit card with a certificate&#10;&#10;Description automatically generated">
            <a:extLst>
              <a:ext uri="{FF2B5EF4-FFF2-40B4-BE49-F238E27FC236}">
                <a16:creationId xmlns:a16="http://schemas.microsoft.com/office/drawing/2014/main" id="{9085D779-6B60-7498-A8F5-586687091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3938"/>
            <a:ext cx="7772400" cy="43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7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/>
        </p:nvSpPr>
        <p:spPr>
          <a:xfrm>
            <a:off x="560172" y="4008362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¡Gracias!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7DCC6-662B-6D59-5D1C-84138E33FA8D}"/>
              </a:ext>
            </a:extLst>
          </p:cNvPr>
          <p:cNvSpPr/>
          <p:nvPr/>
        </p:nvSpPr>
        <p:spPr>
          <a:xfrm>
            <a:off x="-393084" y="-156078"/>
            <a:ext cx="12978168" cy="5153096"/>
          </a:xfrm>
          <a:prstGeom prst="rect">
            <a:avLst/>
          </a:prstGeom>
          <a:solidFill>
            <a:srgbClr val="A5741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artoon of a person in a blue and yellow building&#10;&#10;Description automatically generated">
            <a:extLst>
              <a:ext uri="{FF2B5EF4-FFF2-40B4-BE49-F238E27FC236}">
                <a16:creationId xmlns:a16="http://schemas.microsoft.com/office/drawing/2014/main" id="{5415BA97-805E-3092-FD66-3A4DE3616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9" y="236030"/>
            <a:ext cx="7772400" cy="43688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822959">
              <a:defRPr sz="6119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Presentación del patrocinador</a:t>
            </a: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561547" y="2290630"/>
            <a:ext cx="109659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Hola, me llamo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rPr dirty="0"/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Trabajo como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rPr dirty="0"/>
              <a:t>en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[INSTITUCIÓN FINANCIERA]</a:t>
            </a:r>
            <a:r>
              <a:rPr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742C34-2532-1F02-78C1-C967F79E013D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F5377E04-1A48-48E5-1B3D-AA8BCB44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EB573E-0BA3-52BF-A5B7-BA0846E8BF4C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A8BF9B5-38FA-1D0F-5393-0943A801780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0"/>
            <a:ext cx="12214542" cy="5072413"/>
          </a:xfrm>
          <a:prstGeom prst="rect">
            <a:avLst/>
          </a:prstGeom>
          <a:solidFill>
            <a:srgbClr val="E2C9E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Instituciones financieras</a:t>
            </a:r>
          </a:p>
        </p:txBody>
      </p:sp>
      <p:pic>
        <p:nvPicPr>
          <p:cNvPr id="2" name="Picture 1" descr="A cartoon of a building&#10;&#10;Description automatically generated">
            <a:extLst>
              <a:ext uri="{FF2B5EF4-FFF2-40B4-BE49-F238E27FC236}">
                <a16:creationId xmlns:a16="http://schemas.microsoft.com/office/drawing/2014/main" id="{EBB0818A-D3E7-BC75-F725-EC1398F91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181"/>
          <a:stretch/>
        </p:blipFill>
        <p:spPr>
          <a:xfrm>
            <a:off x="-232702" y="-537883"/>
            <a:ext cx="12657403" cy="57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17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Lo que vamos a discutir...</a:t>
            </a: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fontAlgn="base"/>
            <a:r>
              <a:rPr lang="en-US" dirty="0"/>
              <a:t>Interés</a:t>
            </a:r>
          </a:p>
          <a:p>
            <a:pPr fontAlgn="base"/>
            <a:r>
              <a:rPr lang="en-US" dirty="0"/>
              <a:t>Cuentas corrientes</a:t>
            </a:r>
          </a:p>
          <a:p>
            <a:pPr fontAlgn="base"/>
            <a:r>
              <a:rPr lang="en-US" dirty="0"/>
              <a:t>Cuentas de ahorro</a:t>
            </a:r>
          </a:p>
          <a:p>
            <a:pPr fontAlgn="base"/>
            <a:r>
              <a:rPr lang="en-US" dirty="0"/>
              <a:t>Certificados de acciones</a:t>
            </a:r>
          </a:p>
          <a:p>
            <a:pPr fontAlgn="base"/>
            <a:r>
              <a:rPr lang="en-US" dirty="0"/>
              <a:t>Préstamos</a:t>
            </a:r>
          </a:p>
          <a:p>
            <a:pPr fontAlgn="base"/>
            <a:r>
              <a:rPr lang="en-US" dirty="0"/>
              <a:t>Protecciones federales</a:t>
            </a:r>
            <a:br>
              <a:rPr lang="en-US" dirty="0"/>
            </a:b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91B6E-7E68-CCA4-C4B5-4D40FF5E5E0E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5E915C6F-AEE7-B2EF-075A-2E6F6AD34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92084D-D761-31C5-CA10-A84A3FFAB60E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EF5F929-34C3-8057-19D2-EF8D2AD9E746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4285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FCD3CD"/>
          </a:solidFill>
          <a:ln w="12700">
            <a:solidFill>
              <a:srgbClr val="FFEAD9"/>
            </a:solidFill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Interés</a:t>
            </a:r>
          </a:p>
        </p:txBody>
      </p:sp>
      <p:pic>
        <p:nvPicPr>
          <p:cNvPr id="2" name="Picture 1" descr="A cartoon of a signpost with different signs&#10;&#10;Description automatically generated">
            <a:extLst>
              <a:ext uri="{FF2B5EF4-FFF2-40B4-BE49-F238E27FC236}">
                <a16:creationId xmlns:a16="http://schemas.microsoft.com/office/drawing/2014/main" id="{307EC0B0-A565-7212-933D-13891853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6" y="-296866"/>
            <a:ext cx="12542292" cy="54499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Cuentas corrientes</a:t>
            </a:r>
          </a:p>
        </p:txBody>
      </p:sp>
      <p:sp>
        <p:nvSpPr>
          <p:cNvPr id="108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1817098"/>
            <a:ext cx="9067834" cy="46255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>
                <a:solidFill>
                  <a:schemeClr val="accent2"/>
                </a:solidFill>
                <a:latin typeface="Avenir Light"/>
              </a:rPr>
              <a:t>Cuentas de transacciones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>
                <a:solidFill>
                  <a:schemeClr val="accent2"/>
                </a:solidFill>
                <a:latin typeface="Avenir Light"/>
              </a:rPr>
              <a:t>Tarjetas de débito y cheques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>
                <a:solidFill>
                  <a:schemeClr val="accent2"/>
                </a:solidFill>
                <a:latin typeface="Avenir Light"/>
              </a:rPr>
              <a:t>No devengan intereses</a:t>
            </a:r>
            <a:br>
              <a:rPr lang="en-US" dirty="0"/>
            </a:b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852F6F-1286-AE6D-E7B2-40D87EA62BA6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083EF2B5-78AE-4CAF-3557-41DC5234E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1E4D2D-7A9A-26FD-4EC5-52B63F52474E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17F39B-AF87-3869-FB88-43EEB711B1B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D7CB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Cuentas de ahorro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970958A3-8675-D1B8-C024-81ADD962A582}"/>
              </a:ext>
            </a:extLst>
          </p:cNvPr>
          <p:cNvSpPr/>
          <p:nvPr/>
        </p:nvSpPr>
        <p:spPr>
          <a:xfrm>
            <a:off x="-11271" y="2170"/>
            <a:ext cx="12214542" cy="5072413"/>
          </a:xfrm>
          <a:prstGeom prst="rect">
            <a:avLst/>
          </a:prstGeom>
          <a:solidFill>
            <a:srgbClr val="E7F8E5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4" name="Picture 3" descr="A jar of savings&#10;&#10;Description automatically generated">
            <a:extLst>
              <a:ext uri="{FF2B5EF4-FFF2-40B4-BE49-F238E27FC236}">
                <a16:creationId xmlns:a16="http://schemas.microsoft.com/office/drawing/2014/main" id="{FD0EC6F3-D66A-B7A3-C8F8-9A99F08FA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5" y="240708"/>
            <a:ext cx="7772400" cy="4368880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965DA8F8-C34A-C498-490F-EEFF773967BF}"/>
              </a:ext>
            </a:extLst>
          </p:cNvPr>
          <p:cNvSpPr/>
          <p:nvPr/>
        </p:nvSpPr>
        <p:spPr>
          <a:xfrm>
            <a:off x="-104036" y="-111058"/>
            <a:ext cx="12296036" cy="5185641"/>
          </a:xfrm>
          <a:prstGeom prst="rect">
            <a:avLst/>
          </a:prstGeom>
          <a:solidFill>
            <a:srgbClr val="ECB127"/>
          </a:solidFill>
          <a:ln w="12700"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45719" rIns="45719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dirty="0"/>
          </a:p>
        </p:txBody>
      </p:sp>
      <p:pic>
        <p:nvPicPr>
          <p:cNvPr id="8" name="Picture 7" descr="A jar of savings&#10;&#10;Description automatically generated">
            <a:extLst>
              <a:ext uri="{FF2B5EF4-FFF2-40B4-BE49-F238E27FC236}">
                <a16:creationId xmlns:a16="http://schemas.microsoft.com/office/drawing/2014/main" id="{2D7020A3-6523-9896-2508-BE4F943C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3936"/>
            <a:ext cx="7772400" cy="43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00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Certificados de acciones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/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dirty="0"/>
              <a:t>Términos</a:t>
            </a:r>
          </a:p>
          <a:p>
            <a:r>
              <a:rPr lang="en-US" dirty="0"/>
              <a:t>Fecha de vencimiento</a:t>
            </a:r>
          </a:p>
          <a:p>
            <a:r>
              <a:rPr lang="en-US" dirty="0"/>
              <a:t>Devoluciones garantizadas</a:t>
            </a:r>
          </a:p>
          <a:p>
            <a:pPr marL="0" indent="0">
              <a:buNone/>
            </a:pPr>
            <a:br>
              <a:rPr lang="en-US" dirty="0"/>
            </a:b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03F3B4-5751-7C77-66D9-83AE7F7D14FB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E6B7D6B6-4793-FF86-0314-148395B5E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7696AE-B85A-093E-FD8F-C06748C61EB8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94A2E1-1C0A-BF48-6396-A236DD30242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D7CB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Préstamos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970958A3-8675-D1B8-C024-81ADD962A582}"/>
              </a:ext>
            </a:extLst>
          </p:cNvPr>
          <p:cNvSpPr/>
          <p:nvPr/>
        </p:nvSpPr>
        <p:spPr>
          <a:xfrm>
            <a:off x="-11271" y="2170"/>
            <a:ext cx="12214542" cy="5072413"/>
          </a:xfrm>
          <a:prstGeom prst="rect">
            <a:avLst/>
          </a:prstGeom>
          <a:solidFill>
            <a:srgbClr val="E7F8E5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4" name="Picture 3" descr="A close-up of a loan document&#10;&#10;Description automatically generated">
            <a:extLst>
              <a:ext uri="{FF2B5EF4-FFF2-40B4-BE49-F238E27FC236}">
                <a16:creationId xmlns:a16="http://schemas.microsoft.com/office/drawing/2014/main" id="{BDC51116-A2EF-0D08-F9EA-E740A840E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4"/>
          <a:stretch/>
        </p:blipFill>
        <p:spPr>
          <a:xfrm>
            <a:off x="-245660" y="-61862"/>
            <a:ext cx="12534625" cy="52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76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e Mindful of Your Digital Money Presentation" id="{AC1ABAEF-82EF-EF4D-89F4-6343A1931847}" vid="{DC0DAC32-BA4E-0A4C-997C-254B49B70EC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4994</TotalTime>
  <Words>1435</Words>
  <Application>Microsoft Macintosh PowerPoint</Application>
  <PresentationFormat>Widescreen</PresentationFormat>
  <Paragraphs>89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Heavy</vt:lpstr>
      <vt:lpstr>Avenir Light</vt:lpstr>
      <vt:lpstr>Calibri</vt:lpstr>
      <vt:lpstr>Calibri Light</vt:lpstr>
      <vt:lpstr>Office Theme</vt:lpstr>
      <vt:lpstr>PowerPoint Presentation</vt:lpstr>
      <vt:lpstr>Presentación del patrocinador</vt:lpstr>
      <vt:lpstr>PowerPoint Presentation</vt:lpstr>
      <vt:lpstr>Lo que vamos a discutir...</vt:lpstr>
      <vt:lpstr>PowerPoint Presentation</vt:lpstr>
      <vt:lpstr>Cuentas corrientes</vt:lpstr>
      <vt:lpstr>PowerPoint Presentation</vt:lpstr>
      <vt:lpstr>Certificados de acciones</vt:lpstr>
      <vt:lpstr>PowerPoint Presentation</vt:lpstr>
      <vt:lpstr>Protecciones federales</vt:lpstr>
      <vt:lpstr>Recursos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Moffat</dc:creator>
  <cp:keywords>, docId:4FC092493DF48111331C058E42BD697A</cp:keywords>
  <cp:lastModifiedBy>Sophia Duffin</cp:lastModifiedBy>
  <cp:revision>9</cp:revision>
  <dcterms:created xsi:type="dcterms:W3CDTF">2023-03-09T02:12:42Z</dcterms:created>
  <dcterms:modified xsi:type="dcterms:W3CDTF">2025-09-11T17:10:02Z</dcterms:modified>
</cp:coreProperties>
</file>