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74" r:id="rId4"/>
    <p:sldId id="273" r:id="rId5"/>
    <p:sldId id="258" r:id="rId6"/>
    <p:sldId id="259" r:id="rId7"/>
    <p:sldId id="277" r:id="rId8"/>
    <p:sldId id="261" r:id="rId9"/>
    <p:sldId id="275" r:id="rId10"/>
    <p:sldId id="271" r:id="rId11"/>
    <p:sldId id="278" r:id="rId12"/>
    <p:sldId id="276" r:id="rId13"/>
    <p:sldId id="269"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7416"/>
    <a:srgbClr val="5E19CE"/>
    <a:srgbClr val="F1E5F3"/>
    <a:srgbClr val="E2C9E6"/>
    <a:srgbClr val="BFE9E8"/>
    <a:srgbClr val="CFF2CA"/>
    <a:srgbClr val="E7F8E5"/>
    <a:srgbClr val="FCD3CD"/>
    <a:srgbClr val="FFE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87"/>
    <p:restoredTop sz="39586"/>
  </p:normalViewPr>
  <p:slideViewPr>
    <p:cSldViewPr snapToGrid="0" snapToObjects="1">
      <p:cViewPr>
        <p:scale>
          <a:sx n="41" d="100"/>
          <a:sy n="41" d="100"/>
        </p:scale>
        <p:origin x="242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66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Whether you choose a checking account, savings account, or a certificate account, your money is protected by the National Credit Union Administration, or NCUA. </a:t>
            </a:r>
          </a:p>
          <a:p>
            <a:endParaRPr lang="en-US" dirty="0"/>
          </a:p>
          <a:p>
            <a:r>
              <a:rPr lang="en-US" dirty="0"/>
              <a:t>The NCUA is a government agency that regulates federal credit unions, insures deposits, and protects members of credit unions. </a:t>
            </a:r>
          </a:p>
        </p:txBody>
      </p:sp>
    </p:spTree>
    <p:extLst>
      <p:ext uri="{BB962C8B-B14F-4D97-AF65-F5344CB8AC3E}">
        <p14:creationId xmlns:p14="http://schemas.microsoft.com/office/powerpoint/2010/main" val="27292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Depending on class participation and discussion during the presentation, there may be extra time. These resources are helpful for in-depth discussions. </a:t>
            </a:r>
          </a:p>
          <a:p>
            <a:endParaRPr lang="en-US" dirty="0"/>
          </a:p>
          <a:p>
            <a:r>
              <a:rPr lang="en-US" dirty="0"/>
              <a:t>If you haven’t yet, use the Simple vs. Compound Interest Calculator inside the What is Interest article to explore the difference between simple and compound interest. Show the benefits of having compound interest work for you, like when you open a certificate account, instead of working against you, like with a credit card balance.</a:t>
            </a:r>
          </a:p>
          <a:p>
            <a:endParaRPr lang="en-US" dirty="0"/>
          </a:p>
          <a:p>
            <a:r>
              <a:rPr lang="en-US" dirty="0"/>
              <a:t>y Second, the Opening an Account article outlines what is needed to open a checking or savings account for the first time</a:t>
            </a:r>
            <a:r>
              <a:rPr lang="en-US" b="1" dirty="0"/>
              <a:t>. If appropriate, share details on accounts or products at your credit union that benefit students. </a:t>
            </a:r>
          </a:p>
        </p:txBody>
      </p:sp>
    </p:spTree>
    <p:extLst>
      <p:ext uri="{BB962C8B-B14F-4D97-AF65-F5344CB8AC3E}">
        <p14:creationId xmlns:p14="http://schemas.microsoft.com/office/powerpoint/2010/main" val="251940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52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r>
              <a:rPr lang="en-US" dirty="0"/>
              <a:t>Introduce yourself to the class and explain a little it about your role. </a:t>
            </a:r>
          </a:p>
          <a:p>
            <a:pPr/>
            <a:endParaRPr lang="en-US" dirty="0"/>
          </a:p>
          <a:p>
            <a:pPr/>
            <a:r>
              <a:rPr lang="en-US" dirty="0"/>
              <a:t>Go over your typical day, some of the things your financial institution offers (products or services relevant to the class), or why you sponsor Banzai for their class. </a:t>
            </a:r>
          </a:p>
          <a:p>
            <a:pPr/>
            <a:endParaRPr lang="en-US" dirty="0"/>
          </a:p>
          <a:p>
            <a:pPr/>
            <a:r>
              <a:rPr lang="en-US" b="1" dirty="0"/>
              <a:t>Consider inviting the class to ask questions about you, your role, your financial institution, etc. </a:t>
            </a:r>
          </a:p>
        </p:txBody>
      </p:sp>
    </p:spTree>
    <p:extLst>
      <p:ext uri="{BB962C8B-B14F-4D97-AF65-F5344CB8AC3E}">
        <p14:creationId xmlns:p14="http://schemas.microsoft.com/office/powerpoint/2010/main" val="389176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Financial institutions are a pillar of society. Evidence of basic financial institutions date back as early as 1800 BC. These institutions originally loaned out seeds or supplies to farmers. Now, they are a safe place to store and grow money.</a:t>
            </a:r>
          </a:p>
        </p:txBody>
      </p:sp>
    </p:spTree>
    <p:extLst>
      <p:ext uri="{BB962C8B-B14F-4D97-AF65-F5344CB8AC3E}">
        <p14:creationId xmlns:p14="http://schemas.microsoft.com/office/powerpoint/2010/main" val="144477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serves as a table of contents that introduces the presentation. These are the specific topics you’ll cover in the order you’ll present them in.</a:t>
            </a:r>
          </a:p>
        </p:txBody>
      </p:sp>
    </p:spTree>
    <p:extLst>
      <p:ext uri="{BB962C8B-B14F-4D97-AF65-F5344CB8AC3E}">
        <p14:creationId xmlns:p14="http://schemas.microsoft.com/office/powerpoint/2010/main" val="199347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we dive into the types of accounts and products offered by credit unions, it’s important to talk about interest. Interest is an amount of money that is either earned or owed. If you’re saving money, interest is earned. If you owe money, you’ll owe interest, too.</a:t>
            </a:r>
          </a:p>
          <a:p>
            <a:endParaRPr lang="en-US" dirty="0"/>
          </a:p>
          <a:p>
            <a:r>
              <a:rPr lang="en-US" dirty="0"/>
              <a:t>There are two kinds of interest: simple and compound. With simple interest, only the initial amount deposited or borrowed earns interest. With compound interest, the interest you earn is added to the principal and also earns interest. </a:t>
            </a:r>
          </a:p>
          <a:p>
            <a:endParaRPr lang="en-US" dirty="0"/>
          </a:p>
          <a:p>
            <a:r>
              <a:rPr lang="en-US" dirty="0"/>
              <a:t>Compound interest earned is typically represented as an Annual Percentage Yield, or APY, and it’s an accurate representation of what you earn with compound interest over a year. </a:t>
            </a:r>
          </a:p>
          <a:p>
            <a:endParaRPr lang="en-US" dirty="0"/>
          </a:p>
          <a:p>
            <a:r>
              <a:rPr lang="en-US" b="1" dirty="0"/>
              <a:t>Ask the students if they have any questions about the difference between simple and compound interest. If there is time, consider pulling up the Simple vs. Compound Interest calculator referenced on slide 10 to illustrate the difference.</a:t>
            </a:r>
          </a:p>
        </p:txBody>
      </p:sp>
    </p:spTree>
    <p:extLst>
      <p:ext uri="{BB962C8B-B14F-4D97-AF65-F5344CB8AC3E}">
        <p14:creationId xmlns:p14="http://schemas.microsoft.com/office/powerpoint/2010/main" val="21778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that you know about interest, let’s talk about the most common and basic types of accounts: Checking and Savings. Checking accounts are transaction accounts, meaning you can use them to buy things. Account holders access the account directly through withdrawals, or can also use a debit card or checks to pay for things. </a:t>
            </a:r>
          </a:p>
          <a:p>
            <a:endParaRPr lang="en-US" dirty="0"/>
          </a:p>
          <a:p>
            <a:r>
              <a:rPr lang="en-US" dirty="0"/>
              <a:t>A debit card is swiped at checkout and money is instantly taken from the account. Checks go first to the receiver’s financial institution and then back to the original financial institution, so they take longer to “clear” or go through an account. </a:t>
            </a:r>
          </a:p>
          <a:p>
            <a:endParaRPr lang="en-US" dirty="0"/>
          </a:p>
          <a:p>
            <a:r>
              <a:rPr lang="en-US" dirty="0"/>
              <a:t>If you try to spend money that you do not have, there are two things that could happen. First, the transaction could be declined, so you cannot spend the money. Or, if you have overdraft protection, the transaction will go through but you’ll be charged an additional fee by your bank. </a:t>
            </a:r>
          </a:p>
          <a:p>
            <a:endParaRPr lang="en-US" dirty="0"/>
          </a:p>
          <a:p>
            <a:r>
              <a:rPr lang="en-US" dirty="0"/>
              <a:t>If you try to use a check but don’t have the money in your account, the check will bounce and you’ll be charged a hefty non-sufficient funds, or NSF, fee.</a:t>
            </a:r>
          </a:p>
          <a:p>
            <a:endParaRPr lang="en-US" dirty="0"/>
          </a:p>
          <a:p>
            <a:r>
              <a:rPr lang="en-US" dirty="0"/>
              <a:t>Checking accounts usually do not earn interest, although some may earn a small amount.</a:t>
            </a:r>
          </a:p>
        </p:txBody>
      </p:sp>
    </p:spTree>
    <p:extLst>
      <p:ext uri="{BB962C8B-B14F-4D97-AF65-F5344CB8AC3E}">
        <p14:creationId xmlns:p14="http://schemas.microsoft.com/office/powerpoint/2010/main" val="78293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Because savings accounts are designed to help you save money and earn interest, you can’t make purchases directly from them, and don’t receive a debit card or checks. Typically, you’ll need to withdraw the money from your bank to use it. You can’t make purchases directly from a savings account, and don’t receive a debit card or checks. Typically, you’ll need to withdraw the money from your bank to use it. </a:t>
            </a:r>
          </a:p>
          <a:p>
            <a:endParaRPr lang="en-US" dirty="0"/>
          </a:p>
          <a:p>
            <a:r>
              <a:rPr lang="en-US" dirty="0"/>
              <a:t>The APY on savings accounts varies, but something like 0.1% or 0.5% isn’t uncommon. High-yield savings accounts can get interest rates of 3-4%, or even higher. But these accounts often have minimum deposit amounts. Keep in mind that the interest rate for savings accounts is variable—this means it can change.</a:t>
            </a:r>
          </a:p>
          <a:p>
            <a:endParaRPr lang="en-US" dirty="0"/>
          </a:p>
          <a:p>
            <a:r>
              <a:rPr lang="en-US" dirty="0"/>
              <a:t>There are different types of savings accounts, including accounts geared for first-time younger savers and high-yield savings accounts that offer a higher interest rate. </a:t>
            </a:r>
            <a:r>
              <a:rPr lang="en-US" b="1" dirty="0"/>
              <a:t>If appropriate, include information about savings accounts that your financial institution offers. Ask the students if they have any questions about how savings accounts work</a:t>
            </a:r>
          </a:p>
        </p:txBody>
      </p:sp>
    </p:spTree>
    <p:extLst>
      <p:ext uri="{BB962C8B-B14F-4D97-AF65-F5344CB8AC3E}">
        <p14:creationId xmlns:p14="http://schemas.microsoft.com/office/powerpoint/2010/main" val="268441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 certificates or certificate accounts are a savings option that requires account holders to deposit money for a set amount of time, called a term, anywhere from 3 months to 5 years. The end of a term is called the maturity date, and after that date, account holders can withdraw their money plus the extra earned in interest. If you withdraw money before the maturity date, there are penalties. </a:t>
            </a:r>
          </a:p>
          <a:p>
            <a:endParaRPr lang="en-US" dirty="0"/>
          </a:p>
          <a:p>
            <a:r>
              <a:rPr lang="en-US" dirty="0"/>
              <a:t>These accounts have a set APY, so you are guaranteed a specific amount of interest. They are a safe way to grow money faster than a checking account, but have less flexibility. </a:t>
            </a:r>
            <a:r>
              <a:rPr lang="en-US" b="1" dirty="0"/>
              <a:t>Ask the students if they understand the benefits and risks of using a certificate a</a:t>
            </a:r>
          </a:p>
        </p:txBody>
      </p:sp>
    </p:spTree>
    <p:extLst>
      <p:ext uri="{BB962C8B-B14F-4D97-AF65-F5344CB8AC3E}">
        <p14:creationId xmlns:p14="http://schemas.microsoft.com/office/powerpoint/2010/main" val="94940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mentioned earlier, when you borrow money in the form of a loan, you’ll owe either simple or compound interest. Car loans, mortgages, and student loans typically use simple interest. Credit cards, savings accounts, and certificates of deposit usually use compound interest.</a:t>
            </a:r>
          </a:p>
          <a:p>
            <a:endParaRPr lang="en-US" dirty="0"/>
          </a:p>
          <a:p>
            <a:r>
              <a:rPr lang="en-US" dirty="0"/>
              <a:t>Financial institutions don’t automatically give loans to anyone who wants them. They look at factors like your credit score. Your credit score is a number between 300 and 850 that’s compiled by considering your borrowing history and represents your credit worthiness to potential lenders. </a:t>
            </a:r>
          </a:p>
          <a:p>
            <a:endParaRPr lang="en-US" dirty="0"/>
          </a:p>
          <a:p>
            <a:r>
              <a:rPr lang="en-US" dirty="0"/>
              <a:t>With a high credit score, you’ll likely qualify for a better rate on your loan and pay less interest overall. With a low credit score, you’ll probably have to pay a higher interest rate because you are considered a riskier borrower. </a:t>
            </a:r>
            <a:r>
              <a:rPr lang="en-US" b="1" dirty="0"/>
              <a:t>Ask students if they have any questions about loans or how credit scores impact interest rates. </a:t>
            </a:r>
          </a:p>
        </p:txBody>
      </p:sp>
    </p:spTree>
    <p:extLst>
      <p:ext uri="{BB962C8B-B14F-4D97-AF65-F5344CB8AC3E}">
        <p14:creationId xmlns:p14="http://schemas.microsoft.com/office/powerpoint/2010/main" val="257566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lang="en-US"/>
              <a:t>Click to edit Master title style</a:t>
            </a:r>
            <a:endParaRPr/>
          </a:p>
        </p:txBody>
      </p:sp>
      <p:sp>
        <p:nvSpPr>
          <p:cNvPr id="21"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rPr lang="en-US"/>
              <a:t>Click to edit Master title style</a:t>
            </a:r>
            <a:endParaRP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lvl="0" indent="0">
              <a:buSzTx/>
              <a:buFontTx/>
              <a:buNone/>
              <a:defRPr sz="2400" b="1"/>
            </a:pPr>
            <a:r>
              <a:rPr lang="en-US"/>
              <a:t>Click to edit Master text styles</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rPr lang="en-US"/>
              <a:t>Click to edit Master title style</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lvl="0" indent="0">
              <a:buSzTx/>
              <a:buFontTx/>
              <a:buNone/>
              <a:defRPr sz="1600"/>
            </a:pPr>
            <a:r>
              <a:rPr lang="en-US"/>
              <a:t>Click to edit Master text styles</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r>
              <a:rPr lang="en-US" dirty="0"/>
              <a:t>Click icon to add picture</a:t>
            </a:r>
            <a:endParaRPr dirty="0"/>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555748" y="5980651"/>
            <a:ext cx="9144001" cy="1655762"/>
          </a:xfrm>
          <a:prstGeom prst="rect">
            <a:avLst/>
          </a:prstGeom>
        </p:spPr>
        <p:txBody>
          <a:bodyPr/>
          <a:lstStyle>
            <a:lvl1pPr algn="l">
              <a:defRPr sz="3600">
                <a:solidFill>
                  <a:schemeClr val="accent1"/>
                </a:solidFill>
                <a:latin typeface="Avenir Light"/>
                <a:ea typeface="Avenir Light"/>
                <a:cs typeface="Avenir Light"/>
                <a:sym typeface="Avenir Light"/>
              </a:defRPr>
            </a:lvl1pPr>
          </a:lstStyle>
          <a:p>
            <a:r>
              <a:rPr lang="en-US" dirty="0">
                <a:solidFill>
                  <a:srgbClr val="000000"/>
                </a:solidFill>
              </a:rPr>
              <a:t>Grades</a:t>
            </a:r>
            <a:r>
              <a:rPr dirty="0">
                <a:solidFill>
                  <a:srgbClr val="000000"/>
                </a:solidFill>
              </a:rPr>
              <a:t> </a:t>
            </a:r>
            <a:r>
              <a:rPr lang="en-US" dirty="0">
                <a:solidFill>
                  <a:srgbClr val="000000"/>
                </a:solidFill>
              </a:rPr>
              <a:t>6-12</a:t>
            </a:r>
            <a:endParaRPr dirty="0">
              <a:solidFill>
                <a:srgbClr val="000000"/>
              </a:solidFill>
            </a:endParaRPr>
          </a:p>
        </p:txBody>
      </p:sp>
      <p:sp>
        <p:nvSpPr>
          <p:cNvPr id="96" name="Title 1"/>
          <p:cNvSpPr txBox="1"/>
          <p:nvPr/>
        </p:nvSpPr>
        <p:spPr>
          <a:xfrm>
            <a:off x="560172" y="5307493"/>
            <a:ext cx="8211111" cy="74273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lang="en-US" sz="4000" dirty="0">
                <a:solidFill>
                  <a:srgbClr val="000000"/>
                </a:solidFill>
              </a:rPr>
              <a:t>Financial Institutions</a:t>
            </a:r>
          </a:p>
        </p:txBody>
      </p:sp>
      <p:sp>
        <p:nvSpPr>
          <p:cNvPr id="4" name="Rectangle 3">
            <a:extLst>
              <a:ext uri="{FF2B5EF4-FFF2-40B4-BE49-F238E27FC236}">
                <a16:creationId xmlns:a16="http://schemas.microsoft.com/office/drawing/2014/main" id="{5709B576-79E7-F52E-C26B-3582B2D479BD}"/>
              </a:ext>
            </a:extLst>
          </p:cNvPr>
          <p:cNvSpPr/>
          <p:nvPr/>
        </p:nvSpPr>
        <p:spPr>
          <a:xfrm>
            <a:off x="0" y="0"/>
            <a:ext cx="12192000" cy="5113477"/>
          </a:xfrm>
          <a:prstGeom prst="rect">
            <a:avLst/>
          </a:prstGeom>
          <a:solidFill>
            <a:srgbClr val="FFEAD9"/>
          </a:solidFill>
          <a:ln w="12700" cap="flat">
            <a:solidFill>
              <a:srgbClr val="FFEAD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7" name="Picture 6" descr="A cartoon of hands holding coins&#10;&#10;Description automatically generated">
            <a:extLst>
              <a:ext uri="{FF2B5EF4-FFF2-40B4-BE49-F238E27FC236}">
                <a16:creationId xmlns:a16="http://schemas.microsoft.com/office/drawing/2014/main" id="{B7AA35ED-F773-CEC8-B464-9AF5DEAE1B09}"/>
              </a:ext>
            </a:extLst>
          </p:cNvPr>
          <p:cNvPicPr>
            <a:picLocks noChangeAspect="1"/>
          </p:cNvPicPr>
          <p:nvPr/>
        </p:nvPicPr>
        <p:blipFill rotWithShape="1">
          <a:blip r:embed="rId3">
            <a:extLst>
              <a:ext uri="{28A0092B-C50C-407E-A947-70E740481C1C}">
                <a14:useLocalDpi xmlns:a14="http://schemas.microsoft.com/office/drawing/2010/main" val="0"/>
              </a:ext>
            </a:extLst>
          </a:blip>
          <a:srcRect b="25385"/>
          <a:stretch/>
        </p:blipFill>
        <p:spPr>
          <a:xfrm>
            <a:off x="-244520" y="-249765"/>
            <a:ext cx="12681039" cy="5402861"/>
          </a:xfrm>
          <a:prstGeom prst="rect">
            <a:avLst/>
          </a:prstGeom>
        </p:spPr>
      </p:pic>
      <p:grpSp>
        <p:nvGrpSpPr>
          <p:cNvPr id="2" name="Group 1">
            <a:extLst>
              <a:ext uri="{FF2B5EF4-FFF2-40B4-BE49-F238E27FC236}">
                <a16:creationId xmlns:a16="http://schemas.microsoft.com/office/drawing/2014/main" id="{782E1E04-0A4D-68E0-CAAA-1F37EAAB5F71}"/>
              </a:ext>
            </a:extLst>
          </p:cNvPr>
          <p:cNvGrpSpPr/>
          <p:nvPr/>
        </p:nvGrpSpPr>
        <p:grpSpPr>
          <a:xfrm>
            <a:off x="8934428" y="6030157"/>
            <a:ext cx="2805751" cy="369330"/>
            <a:chOff x="8934428" y="6030157"/>
            <a:chExt cx="2805751" cy="369330"/>
          </a:xfrm>
        </p:grpSpPr>
        <p:pic>
          <p:nvPicPr>
            <p:cNvPr id="5" name="Picture 4" descr="A black and white logo&#10;&#10;Description automatically generated">
              <a:extLst>
                <a:ext uri="{FF2B5EF4-FFF2-40B4-BE49-F238E27FC236}">
                  <a16:creationId xmlns:a16="http://schemas.microsoft.com/office/drawing/2014/main" id="{C630CBB3-42AA-09AE-6EFA-12E571B8E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6" name="TextBox 5">
              <a:extLst>
                <a:ext uri="{FF2B5EF4-FFF2-40B4-BE49-F238E27FC236}">
                  <a16:creationId xmlns:a16="http://schemas.microsoft.com/office/drawing/2014/main" id="{D35E3B5F-B54E-F695-73B7-34E25E6565A3}"/>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8" name="Straight Connector 7">
              <a:extLst>
                <a:ext uri="{FF2B5EF4-FFF2-40B4-BE49-F238E27FC236}">
                  <a16:creationId xmlns:a16="http://schemas.microsoft.com/office/drawing/2014/main" id="{8D0C71B0-6BEC-A25E-5CD2-43DF83123ABD}"/>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rgbClr val="000000"/>
                </a:solidFill>
              </a:rPr>
              <a:t>Federal Protections</a:t>
            </a:r>
            <a:endParaRPr dirty="0">
              <a:solidFill>
                <a:srgbClr val="000000"/>
              </a:solidFill>
            </a:endParaRPr>
          </a:p>
        </p:txBody>
      </p:sp>
      <p:sp>
        <p:nvSpPr>
          <p:cNvPr id="145" name="Lorem Ipsum Subtitle"/>
          <p:cNvSpPr txBox="1">
            <a:spLocks noGrp="1"/>
          </p:cNvSpPr>
          <p:nvPr>
            <p:ph type="subTitle" idx="1"/>
          </p:nvPr>
        </p:nvSpPr>
        <p:spPr>
          <a:xfrm>
            <a:off x="663146" y="18170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dirty="0"/>
              <a:t>NCUA Insurance</a:t>
            </a:r>
          </a:p>
        </p:txBody>
      </p:sp>
      <p:grpSp>
        <p:nvGrpSpPr>
          <p:cNvPr id="3" name="Group 2">
            <a:extLst>
              <a:ext uri="{FF2B5EF4-FFF2-40B4-BE49-F238E27FC236}">
                <a16:creationId xmlns:a16="http://schemas.microsoft.com/office/drawing/2014/main" id="{6B4B4D35-4FCD-F984-C77C-691DB9CDCDA4}"/>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D20A1E65-E8A8-1250-A6E9-757703DAD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75A78B91-AF21-F50A-A440-44AD693F5D3A}"/>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9B846874-B6D3-0C24-A8F5-817305436F52}"/>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7847326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rgbClr val="000000"/>
                </a:solidFill>
              </a:rPr>
              <a:t>Resources</a:t>
            </a:r>
            <a:endParaRPr dirty="0">
              <a:solidFill>
                <a:srgbClr val="000000"/>
              </a:solidFill>
            </a:endParaRPr>
          </a:p>
        </p:txBody>
      </p:sp>
      <p:sp>
        <p:nvSpPr>
          <p:cNvPr id="145" name="Lorem Ipsum Subtitle"/>
          <p:cNvSpPr txBox="1">
            <a:spLocks noGrp="1"/>
          </p:cNvSpPr>
          <p:nvPr>
            <p:ph type="subTitle" idx="1"/>
          </p:nvPr>
        </p:nvSpPr>
        <p:spPr>
          <a:xfrm>
            <a:off x="663146" y="18170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dirty="0"/>
              <a:t>Simple vs. Compound Interest Calculator</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dirty="0"/>
              <a:t>Opening an Account Article</a:t>
            </a:r>
          </a:p>
        </p:txBody>
      </p:sp>
      <p:grpSp>
        <p:nvGrpSpPr>
          <p:cNvPr id="2" name="Group 1">
            <a:extLst>
              <a:ext uri="{FF2B5EF4-FFF2-40B4-BE49-F238E27FC236}">
                <a16:creationId xmlns:a16="http://schemas.microsoft.com/office/drawing/2014/main" id="{35C67986-1744-661C-A362-771212481135}"/>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4038EFDF-37E2-BA95-22E6-E805DD6E8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9D3E9DEB-04B4-C19B-1F36-1557818FC097}"/>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4459DBB0-5A56-7359-4DFC-F048060F99D8}"/>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845739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204716" y="-177421"/>
            <a:ext cx="12840453" cy="5332339"/>
          </a:xfrm>
          <a:prstGeom prst="rect">
            <a:avLst/>
          </a:prstGeom>
          <a:solidFill>
            <a:srgbClr val="5E19CE"/>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rgbClr val="000000"/>
                </a:solidFill>
              </a:rPr>
              <a:t>Conclusion</a:t>
            </a:r>
            <a:r>
              <a:rPr lang="en-US" dirty="0">
                <a:solidFill>
                  <a:srgbClr val="2F8ABE"/>
                </a:solidFill>
              </a:rPr>
              <a:t> </a:t>
            </a:r>
          </a:p>
        </p:txBody>
      </p:sp>
      <p:pic>
        <p:nvPicPr>
          <p:cNvPr id="3" name="Picture 2" descr="A credit card and credit card with a certificate&#10;&#10;Description automatically generated">
            <a:extLst>
              <a:ext uri="{FF2B5EF4-FFF2-40B4-BE49-F238E27FC236}">
                <a16:creationId xmlns:a16="http://schemas.microsoft.com/office/drawing/2014/main" id="{9085D779-6B60-7498-A8F5-586687091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3938"/>
            <a:ext cx="7772400" cy="4368880"/>
          </a:xfrm>
          <a:prstGeom prst="rect">
            <a:avLst/>
          </a:prstGeom>
        </p:spPr>
      </p:pic>
    </p:spTree>
    <p:extLst>
      <p:ext uri="{BB962C8B-B14F-4D97-AF65-F5344CB8AC3E}">
        <p14:creationId xmlns:p14="http://schemas.microsoft.com/office/powerpoint/2010/main" val="1997937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p:nvPr/>
        </p:nvSpPr>
        <p:spPr>
          <a:xfrm>
            <a:off x="560172" y="4008362"/>
            <a:ext cx="10968681"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rgbClr val="000000"/>
                </a:solidFill>
              </a:rPr>
              <a:t>Thank you!</a:t>
            </a:r>
          </a:p>
        </p:txBody>
      </p:sp>
      <p:sp>
        <p:nvSpPr>
          <p:cNvPr id="7" name="Rectangle 6">
            <a:extLst>
              <a:ext uri="{FF2B5EF4-FFF2-40B4-BE49-F238E27FC236}">
                <a16:creationId xmlns:a16="http://schemas.microsoft.com/office/drawing/2014/main" id="{4147DCC6-662B-6D59-5D1C-84138E33FA8D}"/>
              </a:ext>
            </a:extLst>
          </p:cNvPr>
          <p:cNvSpPr/>
          <p:nvPr/>
        </p:nvSpPr>
        <p:spPr>
          <a:xfrm>
            <a:off x="-393084" y="-156078"/>
            <a:ext cx="12978168" cy="5153096"/>
          </a:xfrm>
          <a:prstGeom prst="rect">
            <a:avLst/>
          </a:prstGeom>
          <a:solidFill>
            <a:srgbClr val="A5741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3" name="Picture 2" descr="A cartoon of a person in a blue and yellow building&#10;&#10;Description automatically generated">
            <a:extLst>
              <a:ext uri="{FF2B5EF4-FFF2-40B4-BE49-F238E27FC236}">
                <a16:creationId xmlns:a16="http://schemas.microsoft.com/office/drawing/2014/main" id="{5415BA97-805E-3092-FD66-3A4DE3616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09" y="236030"/>
            <a:ext cx="7772400" cy="436888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lstStyle>
            <a:lvl1pPr algn="l" defTabSz="822959">
              <a:defRPr sz="6119">
                <a:solidFill>
                  <a:schemeClr val="accent5"/>
                </a:solidFill>
                <a:latin typeface="Avenir Black"/>
                <a:ea typeface="Avenir Black"/>
                <a:cs typeface="Avenir Black"/>
                <a:sym typeface="Avenir Black"/>
              </a:defRPr>
            </a:lvl1pPr>
          </a:lstStyle>
          <a:p>
            <a:r>
              <a:rPr dirty="0">
                <a:solidFill>
                  <a:srgbClr val="000000"/>
                </a:solidFill>
              </a:rPr>
              <a:t>Sponsor Intro</a:t>
            </a:r>
          </a:p>
        </p:txBody>
      </p:sp>
      <p:sp>
        <p:nvSpPr>
          <p:cNvPr id="101" name="Lorem Ipsum Subtitle"/>
          <p:cNvSpPr txBox="1">
            <a:spLocks noGrp="1"/>
          </p:cNvSpPr>
          <p:nvPr>
            <p:ph type="subTitle" idx="1"/>
          </p:nvPr>
        </p:nvSpPr>
        <p:spPr>
          <a:xfrm>
            <a:off x="561547" y="2290630"/>
            <a:ext cx="109659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rPr dirty="0"/>
              <a:t>Hi, my name is </a:t>
            </a:r>
            <a:r>
              <a:rPr dirty="0">
                <a:latin typeface="Avenir Heavy"/>
                <a:ea typeface="Avenir Heavy"/>
                <a:cs typeface="Avenir Heavy"/>
                <a:sym typeface="Avenir Heavy"/>
              </a:rPr>
              <a:t>[YOUR NAME]</a:t>
            </a:r>
            <a:r>
              <a:rPr dirty="0"/>
              <a:t>.</a:t>
            </a:r>
          </a:p>
          <a:p>
            <a:pPr algn="l">
              <a:lnSpc>
                <a:spcPct val="120000"/>
              </a:lnSpc>
              <a:defRPr sz="3600">
                <a:solidFill>
                  <a:schemeClr val="accent2"/>
                </a:solidFill>
                <a:latin typeface="Avenir Light"/>
                <a:ea typeface="Avenir Light"/>
                <a:cs typeface="Avenir Light"/>
                <a:sym typeface="Avenir Light"/>
              </a:defRPr>
            </a:pPr>
            <a:r>
              <a:rPr dirty="0"/>
              <a:t>I work as </a:t>
            </a:r>
            <a:r>
              <a:rPr dirty="0">
                <a:latin typeface="Avenir Heavy"/>
                <a:ea typeface="Avenir Heavy"/>
                <a:cs typeface="Avenir Heavy"/>
                <a:sym typeface="Avenir Heavy"/>
              </a:rPr>
              <a:t>[JOB TITLE]</a:t>
            </a:r>
            <a:r>
              <a:rPr dirty="0"/>
              <a:t> at </a:t>
            </a:r>
            <a:r>
              <a:rPr dirty="0">
                <a:latin typeface="Avenir Heavy"/>
                <a:ea typeface="Avenir Heavy"/>
                <a:cs typeface="Avenir Heavy"/>
                <a:sym typeface="Avenir Heavy"/>
              </a:rPr>
              <a:t>[FINANCIAL INSTITUTION]</a:t>
            </a:r>
            <a:r>
              <a:rPr dirty="0"/>
              <a:t>.</a:t>
            </a:r>
          </a:p>
        </p:txBody>
      </p:sp>
      <p:grpSp>
        <p:nvGrpSpPr>
          <p:cNvPr id="2" name="Group 1">
            <a:extLst>
              <a:ext uri="{FF2B5EF4-FFF2-40B4-BE49-F238E27FC236}">
                <a16:creationId xmlns:a16="http://schemas.microsoft.com/office/drawing/2014/main" id="{610197C2-EF59-5AC7-D882-C188FE7B398C}"/>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E4A34A81-1361-BC49-FEB6-6C8AF3260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FB1E87EA-0613-48ED-DFE9-A764AAC96ABD}"/>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A801F552-3B21-C887-2AB3-3626F64894C0}"/>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0"/>
            <a:ext cx="12214542" cy="5072413"/>
          </a:xfrm>
          <a:prstGeom prst="rect">
            <a:avLst/>
          </a:prstGeom>
          <a:solidFill>
            <a:srgbClr val="E2C9E6"/>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rgbClr val="000000"/>
                </a:solidFill>
              </a:rPr>
              <a:t>Financial Institutions</a:t>
            </a:r>
          </a:p>
        </p:txBody>
      </p:sp>
      <p:pic>
        <p:nvPicPr>
          <p:cNvPr id="2" name="Picture 1" descr="A cartoon of a building&#10;&#10;Description automatically generated">
            <a:extLst>
              <a:ext uri="{FF2B5EF4-FFF2-40B4-BE49-F238E27FC236}">
                <a16:creationId xmlns:a16="http://schemas.microsoft.com/office/drawing/2014/main" id="{EBB0818A-D3E7-BC75-F725-EC1398F91896}"/>
              </a:ext>
            </a:extLst>
          </p:cNvPr>
          <p:cNvPicPr>
            <a:picLocks noChangeAspect="1"/>
          </p:cNvPicPr>
          <p:nvPr/>
        </p:nvPicPr>
        <p:blipFill rotWithShape="1">
          <a:blip r:embed="rId3">
            <a:extLst>
              <a:ext uri="{28A0092B-C50C-407E-A947-70E740481C1C}">
                <a14:useLocalDpi xmlns:a14="http://schemas.microsoft.com/office/drawing/2010/main" val="0"/>
              </a:ext>
            </a:extLst>
          </a:blip>
          <a:srcRect t="1" b="-1181"/>
          <a:stretch/>
        </p:blipFill>
        <p:spPr>
          <a:xfrm>
            <a:off x="-232702" y="-537883"/>
            <a:ext cx="12657403" cy="5758936"/>
          </a:xfrm>
          <a:prstGeom prst="rect">
            <a:avLst/>
          </a:prstGeom>
        </p:spPr>
      </p:pic>
    </p:spTree>
    <p:extLst>
      <p:ext uri="{BB962C8B-B14F-4D97-AF65-F5344CB8AC3E}">
        <p14:creationId xmlns:p14="http://schemas.microsoft.com/office/powerpoint/2010/main" val="41032917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dirty="0">
                <a:solidFill>
                  <a:srgbClr val="000000"/>
                </a:solidFill>
              </a:rPr>
              <a:t>What we’re going to discuss…</a:t>
            </a: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normAutofit lnSpcReduction="10000"/>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pPr fontAlgn="base"/>
            <a:r>
              <a:rPr lang="en-US" dirty="0"/>
              <a:t>Interest</a:t>
            </a:r>
          </a:p>
          <a:p>
            <a:pPr fontAlgn="base"/>
            <a:r>
              <a:rPr lang="en-US" dirty="0"/>
              <a:t>Checking Accounts</a:t>
            </a:r>
          </a:p>
          <a:p>
            <a:pPr fontAlgn="base"/>
            <a:r>
              <a:rPr lang="en-US" dirty="0"/>
              <a:t>Saving Accounts</a:t>
            </a:r>
          </a:p>
          <a:p>
            <a:pPr fontAlgn="base"/>
            <a:r>
              <a:rPr lang="en-US" dirty="0"/>
              <a:t>Share Certificates</a:t>
            </a:r>
          </a:p>
          <a:p>
            <a:pPr fontAlgn="base"/>
            <a:r>
              <a:rPr lang="en-US" dirty="0"/>
              <a:t>Loans</a:t>
            </a:r>
          </a:p>
          <a:p>
            <a:pPr fontAlgn="base"/>
            <a:r>
              <a:rPr lang="en-US" dirty="0"/>
              <a:t>Federal Protections</a:t>
            </a:r>
            <a:br>
              <a:rPr lang="en-US" dirty="0"/>
            </a:br>
            <a:endParaRPr dirty="0"/>
          </a:p>
        </p:txBody>
      </p:sp>
      <p:grpSp>
        <p:nvGrpSpPr>
          <p:cNvPr id="3" name="Group 2">
            <a:extLst>
              <a:ext uri="{FF2B5EF4-FFF2-40B4-BE49-F238E27FC236}">
                <a16:creationId xmlns:a16="http://schemas.microsoft.com/office/drawing/2014/main" id="{2433B8B9-8EA4-510A-5DD4-7E767D8D7E85}"/>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FA180477-242F-9FB5-298E-69CEAA0C3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AA8955B3-8218-D127-BAC5-FB3A450F530B}"/>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09ED45CE-DAE3-FD2A-C89D-66FDEC10431A}"/>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2942854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FCD3CD"/>
          </a:solidFill>
          <a:ln w="12700">
            <a:solidFill>
              <a:srgbClr val="FFEAD9"/>
            </a:solidFill>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rgbClr val="000000"/>
                </a:solidFill>
              </a:rPr>
              <a:t>Interest</a:t>
            </a:r>
          </a:p>
        </p:txBody>
      </p:sp>
      <p:pic>
        <p:nvPicPr>
          <p:cNvPr id="2" name="Picture 1" descr="A cartoon of a signpost with different signs&#10;&#10;Description automatically generated">
            <a:extLst>
              <a:ext uri="{FF2B5EF4-FFF2-40B4-BE49-F238E27FC236}">
                <a16:creationId xmlns:a16="http://schemas.microsoft.com/office/drawing/2014/main" id="{307EC0B0-A565-7212-933D-138918538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46" y="-296866"/>
            <a:ext cx="12542292" cy="544996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rgbClr val="000000"/>
                </a:solidFill>
              </a:rPr>
              <a:t>Checking Accounts</a:t>
            </a:r>
          </a:p>
        </p:txBody>
      </p:sp>
      <p:sp>
        <p:nvSpPr>
          <p:cNvPr id="108" name="Lorem Ipsum Subtitle"/>
          <p:cNvSpPr txBox="1">
            <a:spLocks noGrp="1"/>
          </p:cNvSpPr>
          <p:nvPr>
            <p:ph type="subTitle" sz="half" idx="1"/>
          </p:nvPr>
        </p:nvSpPr>
        <p:spPr>
          <a:xfrm>
            <a:off x="663146" y="1817098"/>
            <a:ext cx="9067834"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600" dirty="0">
                <a:solidFill>
                  <a:schemeClr val="accent2"/>
                </a:solidFill>
                <a:latin typeface="Avenir Light"/>
              </a:rPr>
              <a:t>Transaction Accounts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600" dirty="0">
                <a:solidFill>
                  <a:schemeClr val="accent2"/>
                </a:solidFill>
                <a:latin typeface="Avenir Light"/>
              </a:rPr>
              <a:t>Debit Cards &amp; Checks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600" dirty="0">
                <a:solidFill>
                  <a:schemeClr val="accent2"/>
                </a:solidFill>
                <a:latin typeface="Avenir Light"/>
              </a:rPr>
              <a:t>Don’t Earn Interest</a:t>
            </a:r>
            <a:br>
              <a:rPr lang="en-US" dirty="0"/>
            </a:br>
            <a:endParaRPr lang="en-US" dirty="0"/>
          </a:p>
        </p:txBody>
      </p:sp>
      <p:grpSp>
        <p:nvGrpSpPr>
          <p:cNvPr id="3" name="Group 2">
            <a:extLst>
              <a:ext uri="{FF2B5EF4-FFF2-40B4-BE49-F238E27FC236}">
                <a16:creationId xmlns:a16="http://schemas.microsoft.com/office/drawing/2014/main" id="{E6C527F1-3F87-CF43-5F91-5EB10EADE6B1}"/>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29DB9894-B97F-5A41-7D69-F4B48B729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DDF71395-155D-DED2-CD08-C8C762BC74A2}"/>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48303FD1-072D-7D3D-4736-58695F553035}"/>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DD7CB6"/>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rgbClr val="000000"/>
                </a:solidFill>
              </a:rPr>
              <a:t>Savings Accounts</a:t>
            </a:r>
          </a:p>
        </p:txBody>
      </p:sp>
      <p:sp>
        <p:nvSpPr>
          <p:cNvPr id="2" name="Rectangle">
            <a:extLst>
              <a:ext uri="{FF2B5EF4-FFF2-40B4-BE49-F238E27FC236}">
                <a16:creationId xmlns:a16="http://schemas.microsoft.com/office/drawing/2014/main" id="{970958A3-8675-D1B8-C024-81ADD962A582}"/>
              </a:ext>
            </a:extLst>
          </p:cNvPr>
          <p:cNvSpPr/>
          <p:nvPr/>
        </p:nvSpPr>
        <p:spPr>
          <a:xfrm>
            <a:off x="-11271" y="2170"/>
            <a:ext cx="12214542" cy="5072413"/>
          </a:xfrm>
          <a:prstGeom prst="rect">
            <a:avLst/>
          </a:prstGeom>
          <a:solidFill>
            <a:srgbClr val="E7F8E5"/>
          </a:solidFill>
          <a:ln w="12700">
            <a:miter lim="400000"/>
          </a:ln>
        </p:spPr>
        <p:txBody>
          <a:bodyPr lIns="45719" rIns="45719" anchor="ctr"/>
          <a:lstStyle/>
          <a:p>
            <a:endParaRPr dirty="0"/>
          </a:p>
        </p:txBody>
      </p:sp>
      <p:pic>
        <p:nvPicPr>
          <p:cNvPr id="4" name="Picture 3" descr="A jar of savings&#10;&#10;Description automatically generated">
            <a:extLst>
              <a:ext uri="{FF2B5EF4-FFF2-40B4-BE49-F238E27FC236}">
                <a16:creationId xmlns:a16="http://schemas.microsoft.com/office/drawing/2014/main" id="{FD0EC6F3-D66A-B7A3-C8F8-9A99F08FA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035" y="240708"/>
            <a:ext cx="7772400" cy="4368880"/>
          </a:xfrm>
          <a:prstGeom prst="rect">
            <a:avLst/>
          </a:prstGeom>
        </p:spPr>
      </p:pic>
      <p:sp>
        <p:nvSpPr>
          <p:cNvPr id="5" name="Rectangle">
            <a:extLst>
              <a:ext uri="{FF2B5EF4-FFF2-40B4-BE49-F238E27FC236}">
                <a16:creationId xmlns:a16="http://schemas.microsoft.com/office/drawing/2014/main" id="{965DA8F8-C34A-C498-490F-EEFF773967BF}"/>
              </a:ext>
            </a:extLst>
          </p:cNvPr>
          <p:cNvSpPr/>
          <p:nvPr/>
        </p:nvSpPr>
        <p:spPr>
          <a:xfrm>
            <a:off x="-104036" y="-111058"/>
            <a:ext cx="12296036" cy="5185641"/>
          </a:xfrm>
          <a:prstGeom prst="rect">
            <a:avLst/>
          </a:prstGeom>
          <a:solidFill>
            <a:srgbClr val="ECB127"/>
          </a:solidFill>
          <a:ln w="12700">
            <a:miter lim="400000"/>
          </a:ln>
        </p:spPr>
        <p:style>
          <a:lnRef idx="0">
            <a:scrgbClr r="0" g="0" b="0"/>
          </a:lnRef>
          <a:fillRef idx="0">
            <a:scrgbClr r="0" g="0" b="0"/>
          </a:fillRef>
          <a:effectRef idx="0">
            <a:scrgbClr r="0" g="0" b="0"/>
          </a:effectRef>
          <a:fontRef idx="major"/>
        </p:style>
        <p:txBody>
          <a:bodyPr lIns="45719" rIns="45719"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dirty="0"/>
          </a:p>
        </p:txBody>
      </p:sp>
      <p:pic>
        <p:nvPicPr>
          <p:cNvPr id="8" name="Picture 7" descr="A jar of savings&#10;&#10;Description automatically generated">
            <a:extLst>
              <a:ext uri="{FF2B5EF4-FFF2-40B4-BE49-F238E27FC236}">
                <a16:creationId xmlns:a16="http://schemas.microsoft.com/office/drawing/2014/main" id="{2D7020A3-6523-9896-2508-BE4F943C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3936"/>
            <a:ext cx="7772400" cy="4368880"/>
          </a:xfrm>
          <a:prstGeom prst="rect">
            <a:avLst/>
          </a:prstGeom>
        </p:spPr>
      </p:pic>
    </p:spTree>
    <p:extLst>
      <p:ext uri="{BB962C8B-B14F-4D97-AF65-F5344CB8AC3E}">
        <p14:creationId xmlns:p14="http://schemas.microsoft.com/office/powerpoint/2010/main" val="19709900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dirty="0">
                <a:solidFill>
                  <a:srgbClr val="000000"/>
                </a:solidFill>
              </a:rPr>
              <a:t>Share Certificates</a:t>
            </a:r>
            <a:endParaRPr dirty="0">
              <a:solidFill>
                <a:srgbClr val="000000"/>
              </a:solidFill>
            </a:endParaRP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r>
              <a:rPr lang="en-US" dirty="0"/>
              <a:t>Terms</a:t>
            </a:r>
          </a:p>
          <a:p>
            <a:r>
              <a:rPr lang="en-US" dirty="0"/>
              <a:t>Maturity Date</a:t>
            </a:r>
          </a:p>
          <a:p>
            <a:r>
              <a:rPr lang="en-US" dirty="0"/>
              <a:t>Guaranteed Returns</a:t>
            </a:r>
          </a:p>
          <a:p>
            <a:pPr marL="0" indent="0">
              <a:buNone/>
            </a:pPr>
            <a:br>
              <a:rPr lang="en-US" dirty="0"/>
            </a:br>
            <a:endParaRPr dirty="0"/>
          </a:p>
        </p:txBody>
      </p:sp>
      <p:grpSp>
        <p:nvGrpSpPr>
          <p:cNvPr id="3" name="Group 2">
            <a:extLst>
              <a:ext uri="{FF2B5EF4-FFF2-40B4-BE49-F238E27FC236}">
                <a16:creationId xmlns:a16="http://schemas.microsoft.com/office/drawing/2014/main" id="{E37A0BE2-E7DB-45ED-088A-88CB8C07D7BB}"/>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8AFD3556-D2E4-E8A4-77C4-0109E70EC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93942445-40CC-FC93-4288-76934F46EA1A}"/>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3E14BA84-DEF5-8FB6-9A57-0D37BD7D724D}"/>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DD7CB6"/>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rgbClr val="000000"/>
                </a:solidFill>
              </a:rPr>
              <a:t>Loans</a:t>
            </a:r>
          </a:p>
        </p:txBody>
      </p:sp>
      <p:sp>
        <p:nvSpPr>
          <p:cNvPr id="2" name="Rectangle">
            <a:extLst>
              <a:ext uri="{FF2B5EF4-FFF2-40B4-BE49-F238E27FC236}">
                <a16:creationId xmlns:a16="http://schemas.microsoft.com/office/drawing/2014/main" id="{970958A3-8675-D1B8-C024-81ADD962A582}"/>
              </a:ext>
            </a:extLst>
          </p:cNvPr>
          <p:cNvSpPr/>
          <p:nvPr/>
        </p:nvSpPr>
        <p:spPr>
          <a:xfrm>
            <a:off x="-11271" y="2170"/>
            <a:ext cx="12214542" cy="5072413"/>
          </a:xfrm>
          <a:prstGeom prst="rect">
            <a:avLst/>
          </a:prstGeom>
          <a:solidFill>
            <a:srgbClr val="E7F8E5"/>
          </a:solidFill>
          <a:ln w="12700">
            <a:miter lim="400000"/>
          </a:ln>
        </p:spPr>
        <p:txBody>
          <a:bodyPr lIns="45719" rIns="45719" anchor="ctr"/>
          <a:lstStyle/>
          <a:p>
            <a:endParaRPr dirty="0"/>
          </a:p>
        </p:txBody>
      </p:sp>
      <p:pic>
        <p:nvPicPr>
          <p:cNvPr id="4" name="Picture 3" descr="A close-up of a loan document&#10;&#10;Description automatically generated">
            <a:extLst>
              <a:ext uri="{FF2B5EF4-FFF2-40B4-BE49-F238E27FC236}">
                <a16:creationId xmlns:a16="http://schemas.microsoft.com/office/drawing/2014/main" id="{BDC51116-A2EF-0D08-F9EA-E740A840E628}"/>
              </a:ext>
            </a:extLst>
          </p:cNvPr>
          <p:cNvPicPr>
            <a:picLocks noChangeAspect="1"/>
          </p:cNvPicPr>
          <p:nvPr/>
        </p:nvPicPr>
        <p:blipFill rotWithShape="1">
          <a:blip r:embed="rId3">
            <a:extLst>
              <a:ext uri="{28A0092B-C50C-407E-A947-70E740481C1C}">
                <a14:useLocalDpi xmlns:a14="http://schemas.microsoft.com/office/drawing/2010/main" val="0"/>
              </a:ext>
            </a:extLst>
          </a:blip>
          <a:srcRect b="25984"/>
          <a:stretch/>
        </p:blipFill>
        <p:spPr>
          <a:xfrm>
            <a:off x="-245660" y="-61862"/>
            <a:ext cx="12534625" cy="5214960"/>
          </a:xfrm>
          <a:prstGeom prst="rect">
            <a:avLst/>
          </a:prstGeom>
        </p:spPr>
      </p:pic>
    </p:spTree>
    <p:extLst>
      <p:ext uri="{BB962C8B-B14F-4D97-AF65-F5344CB8AC3E}">
        <p14:creationId xmlns:p14="http://schemas.microsoft.com/office/powerpoint/2010/main" val="2642737653"/>
      </p:ext>
    </p:extLst>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e Mindful of Your Digital Money Presentation" id="{AC1ABAEF-82EF-EF4D-89F4-6343A1931847}" vid="{DC0DAC32-BA4E-0A4C-997C-254B49B70EC5}"/>
    </a:ext>
  </a:ext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5000</TotalTime>
  <Words>1293</Words>
  <Application>Microsoft Macintosh PowerPoint</Application>
  <PresentationFormat>Widescreen</PresentationFormat>
  <Paragraphs>83</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Heavy</vt:lpstr>
      <vt:lpstr>Avenir Light</vt:lpstr>
      <vt:lpstr>Calibri</vt:lpstr>
      <vt:lpstr>Calibri Light</vt:lpstr>
      <vt:lpstr>Office Theme</vt:lpstr>
      <vt:lpstr>PowerPoint Presentation</vt:lpstr>
      <vt:lpstr>Sponsor Intro</vt:lpstr>
      <vt:lpstr>PowerPoint Presentation</vt:lpstr>
      <vt:lpstr>What we’re going to discuss…</vt:lpstr>
      <vt:lpstr>PowerPoint Presentation</vt:lpstr>
      <vt:lpstr>Checking Accounts</vt:lpstr>
      <vt:lpstr>PowerPoint Presentation</vt:lpstr>
      <vt:lpstr>Share Certificates</vt:lpstr>
      <vt:lpstr>PowerPoint Presentation</vt:lpstr>
      <vt:lpstr>Federal Protections</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Moffat</dc:creator>
  <cp:lastModifiedBy>Sophia Duffin</cp:lastModifiedBy>
  <cp:revision>8</cp:revision>
  <dcterms:created xsi:type="dcterms:W3CDTF">2023-03-09T02:12:42Z</dcterms:created>
  <dcterms:modified xsi:type="dcterms:W3CDTF">2025-09-11T16:58:05Z</dcterms:modified>
</cp:coreProperties>
</file>