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74" r:id="rId4"/>
    <p:sldId id="273" r:id="rId5"/>
    <p:sldId id="258" r:id="rId6"/>
    <p:sldId id="259" r:id="rId7"/>
    <p:sldId id="277" r:id="rId8"/>
    <p:sldId id="261" r:id="rId9"/>
    <p:sldId id="275" r:id="rId10"/>
    <p:sldId id="271" r:id="rId11"/>
    <p:sldId id="278" r:id="rId12"/>
    <p:sldId id="276" r:id="rId13"/>
    <p:sldId id="269" r:id="rId1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82A33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82A33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82A33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82A33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82A33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82A33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82A33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82A33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282A33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E19CE"/>
    <a:srgbClr val="ECB127"/>
    <a:srgbClr val="A57416"/>
    <a:srgbClr val="F1E5F3"/>
    <a:srgbClr val="E2C9E6"/>
    <a:srgbClr val="BFE9E8"/>
    <a:srgbClr val="CFF2CA"/>
    <a:srgbClr val="E7F8E5"/>
    <a:srgbClr val="FCD3CD"/>
    <a:srgbClr val="FFEA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282A33"/>
        </a:fontRef>
        <a:srgbClr val="282A33"/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282A33"/>
        </a:fontRef>
        <a:srgbClr val="282A33"/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rgbClr val="EFEFEF"/>
          </a:solidFill>
        </a:fill>
      </a:tcStyle>
    </a:wholeTbl>
    <a:band2H>
      <a:tcTxStyle/>
      <a:tcStyle>
        <a:tcBdr/>
        <a:fill>
          <a:solidFill>
            <a:srgbClr val="F7F7F7"/>
          </a:solidFill>
        </a:fill>
      </a:tcStyle>
    </a:band2H>
    <a:firstCol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282A33"/>
        </a:fontRef>
        <a:srgbClr val="282A33"/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rgbClr val="CBCBCC"/>
          </a:solidFill>
        </a:fill>
      </a:tcStyle>
    </a:wholeTbl>
    <a:band2H>
      <a:tcTxStyle/>
      <a:tcStyle>
        <a:tcBdr/>
        <a:fill>
          <a:solidFill>
            <a:srgbClr val="E7E7E7"/>
          </a:solidFill>
        </a:fill>
      </a:tcStyle>
    </a:band2H>
    <a:firstCol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Col>
    <a:lastRow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lastRow>
    <a:firstRow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chemeClr val="accent2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282A33"/>
        </a:fontRef>
        <a:srgbClr val="282A3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7E7"/>
          </a:solidFill>
        </a:fill>
      </a:tcStyle>
    </a:wholeTbl>
    <a:band2H>
      <a:tcTxStyle/>
      <a:tcStyle>
        <a:tcBdr/>
        <a:fill>
          <a:solidFill>
            <a:schemeClr val="accent4">
              <a:hueOff val="-7200000"/>
              <a:satOff val="-100001"/>
            </a:schemeClr>
          </a:solidFill>
        </a:fill>
      </a:tcStyle>
    </a:band2H>
    <a:firstCol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282A33"/>
        </a:fontRef>
        <a:srgbClr val="282A3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282A33"/>
              </a:solidFill>
              <a:prstDash val="solid"/>
              <a:round/>
            </a:ln>
          </a:top>
          <a:bottom>
            <a:ln w="25400" cap="flat">
              <a:solidFill>
                <a:srgbClr val="282A3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4">
              <a:hueOff val="-7200000"/>
              <a:satOff val="-100001"/>
            </a:schemeClr>
          </a:solidFill>
        </a:fill>
      </a:tcStyle>
    </a:lastRow>
    <a:firstRow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82A33"/>
              </a:solidFill>
              <a:prstDash val="solid"/>
              <a:round/>
            </a:ln>
          </a:top>
          <a:bottom>
            <a:ln w="25400" cap="flat">
              <a:solidFill>
                <a:srgbClr val="282A3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282A33"/>
        </a:fontRef>
        <a:srgbClr val="282A33"/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rgbClr val="CBCBCC"/>
          </a:solidFill>
        </a:fill>
      </a:tcStyle>
    </a:wholeTbl>
    <a:band2H>
      <a:tcTxStyle/>
      <a:tcStyle>
        <a:tcBdr/>
        <a:fill>
          <a:solidFill>
            <a:srgbClr val="E7E7E7"/>
          </a:solidFill>
        </a:fill>
      </a:tcStyle>
    </a:band2H>
    <a:firstCol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rgbClr val="282A33"/>
          </a:solidFill>
        </a:fill>
      </a:tcStyle>
    </a:firstCol>
    <a:lastRow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381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rgbClr val="282A33"/>
          </a:solidFill>
        </a:fill>
      </a:tcStyle>
    </a:lastRow>
    <a:firstRow>
      <a:tcTxStyle b="on" i="off">
        <a:fontRef idx="major">
          <a:schemeClr val="accent4">
            <a:hueOff val="-7200000"/>
            <a:satOff val="-100001"/>
          </a:schemeClr>
        </a:fontRef>
        <a:schemeClr val="accent4">
          <a:hueOff val="-7200000"/>
          <a:satOff val="-100001"/>
        </a:schemeClr>
      </a:tcTxStyle>
      <a:tcStyle>
        <a:tcBdr>
          <a:lef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left>
          <a:right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right>
          <a:top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top>
          <a:bottom>
            <a:ln w="381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bottom>
          <a:insideH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H>
          <a:insideV>
            <a:ln w="12700" cap="flat">
              <a:solidFill>
                <a:schemeClr val="accent4">
                  <a:hueOff val="-7200000"/>
                  <a:satOff val="-100001"/>
                </a:schemeClr>
              </a:solidFill>
              <a:prstDash val="solid"/>
              <a:round/>
            </a:ln>
          </a:insideV>
        </a:tcBdr>
        <a:fill>
          <a:solidFill>
            <a:srgbClr val="282A33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282A33"/>
        </a:fontRef>
        <a:srgbClr val="282A33"/>
      </a:tcTxStyle>
      <a:tcStyle>
        <a:tcBdr>
          <a:left>
            <a:ln w="12700" cap="flat">
              <a:solidFill>
                <a:srgbClr val="282A33"/>
              </a:solidFill>
              <a:prstDash val="solid"/>
              <a:round/>
            </a:ln>
          </a:left>
          <a:right>
            <a:ln w="12700" cap="flat">
              <a:solidFill>
                <a:srgbClr val="282A33"/>
              </a:solidFill>
              <a:prstDash val="solid"/>
              <a:round/>
            </a:ln>
          </a:right>
          <a:top>
            <a:ln w="12700" cap="flat">
              <a:solidFill>
                <a:srgbClr val="282A33"/>
              </a:solidFill>
              <a:prstDash val="solid"/>
              <a:round/>
            </a:ln>
          </a:top>
          <a:bottom>
            <a:ln w="12700" cap="flat">
              <a:solidFill>
                <a:srgbClr val="282A33"/>
              </a:solidFill>
              <a:prstDash val="solid"/>
              <a:round/>
            </a:ln>
          </a:bottom>
          <a:insideH>
            <a:ln w="12700" cap="flat">
              <a:solidFill>
                <a:srgbClr val="282A33"/>
              </a:solidFill>
              <a:prstDash val="solid"/>
              <a:round/>
            </a:ln>
          </a:insideH>
          <a:insideV>
            <a:ln w="12700" cap="flat">
              <a:solidFill>
                <a:srgbClr val="282A33"/>
              </a:solidFill>
              <a:prstDash val="solid"/>
              <a:round/>
            </a:ln>
          </a:insideV>
        </a:tcBdr>
        <a:fill>
          <a:solidFill>
            <a:srgbClr val="282A33">
              <a:alpha val="20000"/>
            </a:srgbClr>
          </a:solidFill>
        </a:fill>
      </a:tcStyle>
    </a:wholeTbl>
    <a:band2H>
      <a:tcTxStyle/>
      <a:tcStyle>
        <a:tcBdr/>
        <a:fill>
          <a:solidFill>
            <a:schemeClr val="accent4">
              <a:hueOff val="-7200000"/>
              <a:satOff val="-100001"/>
            </a:schemeClr>
          </a:solidFill>
        </a:fill>
      </a:tcStyle>
    </a:band2H>
    <a:firstCol>
      <a:tcTxStyle b="on" i="off">
        <a:fontRef idx="major">
          <a:srgbClr val="282A33"/>
        </a:fontRef>
        <a:srgbClr val="282A33"/>
      </a:tcTxStyle>
      <a:tcStyle>
        <a:tcBdr>
          <a:left>
            <a:ln w="12700" cap="flat">
              <a:solidFill>
                <a:srgbClr val="282A33"/>
              </a:solidFill>
              <a:prstDash val="solid"/>
              <a:round/>
            </a:ln>
          </a:left>
          <a:right>
            <a:ln w="12700" cap="flat">
              <a:solidFill>
                <a:srgbClr val="282A33"/>
              </a:solidFill>
              <a:prstDash val="solid"/>
              <a:round/>
            </a:ln>
          </a:right>
          <a:top>
            <a:ln w="12700" cap="flat">
              <a:solidFill>
                <a:srgbClr val="282A33"/>
              </a:solidFill>
              <a:prstDash val="solid"/>
              <a:round/>
            </a:ln>
          </a:top>
          <a:bottom>
            <a:ln w="12700" cap="flat">
              <a:solidFill>
                <a:srgbClr val="282A33"/>
              </a:solidFill>
              <a:prstDash val="solid"/>
              <a:round/>
            </a:ln>
          </a:bottom>
          <a:insideH>
            <a:ln w="12700" cap="flat">
              <a:solidFill>
                <a:srgbClr val="282A33"/>
              </a:solidFill>
              <a:prstDash val="solid"/>
              <a:round/>
            </a:ln>
          </a:insideH>
          <a:insideV>
            <a:ln w="12700" cap="flat">
              <a:solidFill>
                <a:srgbClr val="282A33"/>
              </a:solidFill>
              <a:prstDash val="solid"/>
              <a:round/>
            </a:ln>
          </a:insideV>
        </a:tcBdr>
        <a:fill>
          <a:solidFill>
            <a:srgbClr val="282A33">
              <a:alpha val="20000"/>
            </a:srgbClr>
          </a:solidFill>
        </a:fill>
      </a:tcStyle>
    </a:firstCol>
    <a:lastRow>
      <a:tcTxStyle b="on" i="off">
        <a:fontRef idx="major">
          <a:srgbClr val="282A33"/>
        </a:fontRef>
        <a:srgbClr val="282A33"/>
      </a:tcTxStyle>
      <a:tcStyle>
        <a:tcBdr>
          <a:left>
            <a:ln w="12700" cap="flat">
              <a:solidFill>
                <a:srgbClr val="282A33"/>
              </a:solidFill>
              <a:prstDash val="solid"/>
              <a:round/>
            </a:ln>
          </a:left>
          <a:right>
            <a:ln w="12700" cap="flat">
              <a:solidFill>
                <a:srgbClr val="282A33"/>
              </a:solidFill>
              <a:prstDash val="solid"/>
              <a:round/>
            </a:ln>
          </a:right>
          <a:top>
            <a:ln w="50800" cap="flat">
              <a:solidFill>
                <a:srgbClr val="282A33"/>
              </a:solidFill>
              <a:prstDash val="solid"/>
              <a:round/>
            </a:ln>
          </a:top>
          <a:bottom>
            <a:ln w="12700" cap="flat">
              <a:solidFill>
                <a:srgbClr val="282A33"/>
              </a:solidFill>
              <a:prstDash val="solid"/>
              <a:round/>
            </a:ln>
          </a:bottom>
          <a:insideH>
            <a:ln w="12700" cap="flat">
              <a:solidFill>
                <a:srgbClr val="282A33"/>
              </a:solidFill>
              <a:prstDash val="solid"/>
              <a:round/>
            </a:ln>
          </a:insideH>
          <a:insideV>
            <a:ln w="12700" cap="flat">
              <a:solidFill>
                <a:srgbClr val="282A33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282A33"/>
        </a:fontRef>
        <a:srgbClr val="282A33"/>
      </a:tcTxStyle>
      <a:tcStyle>
        <a:tcBdr>
          <a:left>
            <a:ln w="12700" cap="flat">
              <a:solidFill>
                <a:srgbClr val="282A33"/>
              </a:solidFill>
              <a:prstDash val="solid"/>
              <a:round/>
            </a:ln>
          </a:left>
          <a:right>
            <a:ln w="12700" cap="flat">
              <a:solidFill>
                <a:srgbClr val="282A33"/>
              </a:solidFill>
              <a:prstDash val="solid"/>
              <a:round/>
            </a:ln>
          </a:right>
          <a:top>
            <a:ln w="12700" cap="flat">
              <a:solidFill>
                <a:srgbClr val="282A33"/>
              </a:solidFill>
              <a:prstDash val="solid"/>
              <a:round/>
            </a:ln>
          </a:top>
          <a:bottom>
            <a:ln w="25400" cap="flat">
              <a:solidFill>
                <a:srgbClr val="282A33"/>
              </a:solidFill>
              <a:prstDash val="solid"/>
              <a:round/>
            </a:ln>
          </a:bottom>
          <a:insideH>
            <a:ln w="12700" cap="flat">
              <a:solidFill>
                <a:srgbClr val="282A33"/>
              </a:solidFill>
              <a:prstDash val="solid"/>
              <a:round/>
            </a:ln>
          </a:insideH>
          <a:insideV>
            <a:ln w="12700" cap="flat">
              <a:solidFill>
                <a:srgbClr val="282A33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986"/>
    <p:restoredTop sz="53471"/>
  </p:normalViewPr>
  <p:slideViewPr>
    <p:cSldViewPr snapToGrid="0" snapToObjects="1">
      <p:cViewPr>
        <p:scale>
          <a:sx n="63" d="100"/>
          <a:sy n="63" d="100"/>
        </p:scale>
        <p:origin x="1816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solidFill>
          <a:srgbClr val="282A33"/>
        </a:solidFill>
        <a:latin typeface="+mj-lt"/>
        <a:ea typeface="+mj-ea"/>
        <a:cs typeface="+mj-cs"/>
        <a:sym typeface="Calibri"/>
      </a:defRPr>
    </a:lvl1pPr>
    <a:lvl2pPr indent="228600" latinLnBrk="0">
      <a:defRPr sz="1200">
        <a:solidFill>
          <a:srgbClr val="282A33"/>
        </a:solidFill>
        <a:latin typeface="+mj-lt"/>
        <a:ea typeface="+mj-ea"/>
        <a:cs typeface="+mj-cs"/>
        <a:sym typeface="Calibri"/>
      </a:defRPr>
    </a:lvl2pPr>
    <a:lvl3pPr indent="457200" latinLnBrk="0">
      <a:defRPr sz="1200">
        <a:solidFill>
          <a:srgbClr val="282A33"/>
        </a:solidFill>
        <a:latin typeface="+mj-lt"/>
        <a:ea typeface="+mj-ea"/>
        <a:cs typeface="+mj-cs"/>
        <a:sym typeface="Calibri"/>
      </a:defRPr>
    </a:lvl3pPr>
    <a:lvl4pPr indent="685800" latinLnBrk="0">
      <a:defRPr sz="1200">
        <a:solidFill>
          <a:srgbClr val="282A33"/>
        </a:solidFill>
        <a:latin typeface="+mj-lt"/>
        <a:ea typeface="+mj-ea"/>
        <a:cs typeface="+mj-cs"/>
        <a:sym typeface="Calibri"/>
      </a:defRPr>
    </a:lvl4pPr>
    <a:lvl5pPr indent="914400" latinLnBrk="0">
      <a:defRPr sz="1200">
        <a:solidFill>
          <a:srgbClr val="282A33"/>
        </a:solidFill>
        <a:latin typeface="+mj-lt"/>
        <a:ea typeface="+mj-ea"/>
        <a:cs typeface="+mj-cs"/>
        <a:sym typeface="Calibri"/>
      </a:defRPr>
    </a:lvl5pPr>
    <a:lvl6pPr indent="1143000" latinLnBrk="0">
      <a:defRPr sz="1200">
        <a:solidFill>
          <a:srgbClr val="282A33"/>
        </a:solidFill>
        <a:latin typeface="+mj-lt"/>
        <a:ea typeface="+mj-ea"/>
        <a:cs typeface="+mj-cs"/>
        <a:sym typeface="Calibri"/>
      </a:defRPr>
    </a:lvl6pPr>
    <a:lvl7pPr indent="1371600" latinLnBrk="0">
      <a:defRPr sz="1200">
        <a:solidFill>
          <a:srgbClr val="282A33"/>
        </a:solidFill>
        <a:latin typeface="+mj-lt"/>
        <a:ea typeface="+mj-ea"/>
        <a:cs typeface="+mj-cs"/>
        <a:sym typeface="Calibri"/>
      </a:defRPr>
    </a:lvl7pPr>
    <a:lvl8pPr indent="1600200" latinLnBrk="0">
      <a:defRPr sz="1200">
        <a:solidFill>
          <a:srgbClr val="282A33"/>
        </a:solidFill>
        <a:latin typeface="+mj-lt"/>
        <a:ea typeface="+mj-ea"/>
        <a:cs typeface="+mj-cs"/>
        <a:sym typeface="Calibri"/>
      </a:defRPr>
    </a:lvl8pPr>
    <a:lvl9pPr indent="1828800" latinLnBrk="0">
      <a:defRPr sz="1200">
        <a:solidFill>
          <a:srgbClr val="282A33"/>
        </a:solidFill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6672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Tanto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si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elige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cuenta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corriente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cuenta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ahorro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o un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certificado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depósito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dinero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está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protegido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por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la Corporación Federal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Seguros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Depósitos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o FDIC. La FDIC es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agencia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del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gobierno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federal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asegura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depósitos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bancos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y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examina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seguridad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para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clientes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</a:p>
          <a:p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 </a:t>
            </a:r>
          </a:p>
          <a:p>
            <a:pPr lvl="0"/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Cada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depositante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un banco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está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asegurado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al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menos</a:t>
            </a:r>
            <a:endParaRPr lang="en-US" sz="1200" dirty="0">
              <a:solidFill>
                <a:srgbClr val="282A33"/>
              </a:solidFill>
              <a:effectLst/>
              <a:latin typeface="+mj-lt"/>
              <a:ea typeface="+mj-ea"/>
              <a:cs typeface="+mj-cs"/>
              <a:sym typeface="Calibri"/>
            </a:endParaRPr>
          </a:p>
          <a:p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250.000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dólares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por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banco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asegurado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9186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Dependiendo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participación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clase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y del debate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durante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presentación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puede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haber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tiempo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extra.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Estos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recursos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son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útiles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para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profundidad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</a:p>
          <a:p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 </a:t>
            </a:r>
          </a:p>
          <a:p>
            <a:pPr lvl="0"/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Si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aún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no lo ha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hecho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utilice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calculadora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interés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simple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frente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interés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compuesto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dentro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del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artículo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Qué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es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interés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para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explorar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diferencia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entre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interés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simple y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compuesto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Muéstrele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las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ventajas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interés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compuesto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trabaje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 favor,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como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cuando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abre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un CD,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lugar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trabajar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contra,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como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con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saldo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tarjeta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crédito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</a:p>
          <a:p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 </a:t>
            </a:r>
          </a:p>
          <a:p>
            <a:pPr lvl="0"/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segundo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lugar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artículo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Abrir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cuenta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describe lo que se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necesita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para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abrir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cuenta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corriente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o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ahorro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por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primera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. Si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procede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comparta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detalles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sobre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cuentas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productos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banco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beneficien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estudiantes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0460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Comprender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cómo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funcionan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bancos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es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parte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importante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educación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financiera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Esto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incluye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saber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cuándo</a:t>
            </a:r>
            <a:endParaRPr lang="en-US" sz="1200" dirty="0">
              <a:solidFill>
                <a:srgbClr val="282A33"/>
              </a:solidFill>
              <a:effectLst/>
              <a:latin typeface="+mj-lt"/>
              <a:ea typeface="+mj-ea"/>
              <a:cs typeface="+mj-cs"/>
              <a:sym typeface="Calibri"/>
            </a:endParaRPr>
          </a:p>
          <a:p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y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qué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productos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financieros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utilizar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para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hacer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crecer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dinero,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pedir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dinero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prestado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simplemente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mantener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dinero a salvo.</a:t>
            </a:r>
          </a:p>
          <a:p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 </a:t>
            </a:r>
          </a:p>
          <a:p>
            <a:pPr lvl="0"/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Pregunte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alumnos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si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tienen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alguna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duda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sobre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la banca, las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cuentas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préstamos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intereses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</a:p>
          <a:p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 </a:t>
            </a:r>
          </a:p>
          <a:p>
            <a:pPr lvl="0"/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Puede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ofrecerles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volver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si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desean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más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información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sobre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un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tema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concreto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522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Preséntese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clase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y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explique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un poco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rol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</a:p>
          <a:p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 </a:t>
            </a:r>
          </a:p>
          <a:p>
            <a:pPr lvl="0"/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Repase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día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típico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algunas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las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cosas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ofrece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institución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financiera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(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productos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servicios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relevantes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para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clase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) 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por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qué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patrocina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Banzai para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clase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</a:p>
          <a:p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 </a:t>
            </a:r>
          </a:p>
          <a:p>
            <a:pPr lvl="0"/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Considere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posibilidad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invitar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clase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hacer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preguntas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sobre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usted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rol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institución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financiera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6649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Las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instituciones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financieras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son un pilar de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sociedad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Los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indicios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existencia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instituciones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financieras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básicas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se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remontan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1800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a.C.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En un principio,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estas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instituciones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prestaban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semillas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suministros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granjeros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En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actualidad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bancos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son un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lugar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seguro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para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almacenar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y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hacer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crecer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dinero.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773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presentación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Estos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son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temas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específicos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tratará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orden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presentará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141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Antes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sumergirnos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tipos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cuentas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y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productos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ofrecen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bancos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es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importante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hablar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del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interés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El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interés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es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cantidad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dinero que se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gana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o se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debe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Si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ahorra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dinero, se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ganan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intereses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Si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debe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dinero, también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deberá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intereses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</a:p>
          <a:p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 </a:t>
            </a:r>
          </a:p>
          <a:p>
            <a:pPr lvl="0"/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Existen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dos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tipos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interés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: simple y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compuesto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Con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interés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simple,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sólo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cantidad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inicial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depositada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prestada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devenga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intereses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Con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interés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compuesto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interés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gana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se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añade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al principal y también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gana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intereses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</a:p>
          <a:p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 </a:t>
            </a:r>
          </a:p>
          <a:p>
            <a:pPr lvl="0"/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interés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compuesto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ganado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se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suele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representar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como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Tasa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Anual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Equivalente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o APY, y es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representación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exacta de lo que se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gana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con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interés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compuesto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lo largo de un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año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</a:p>
          <a:p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 </a:t>
            </a:r>
          </a:p>
          <a:p>
            <a:pPr lvl="0"/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Pregunte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alumnos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si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tienen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alguna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duda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sobre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diferencia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entre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interés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simple y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compuesto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Si hay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tiempo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considere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posibilidad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sacar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calculadora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Interés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simple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frente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interés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compuesto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la que se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hace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referencia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diapositiva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10 para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ilustrar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diferencia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89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Ahora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ya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conoce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intereses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hablemos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tipos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cuentas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más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comunes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y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básicos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:</a:t>
            </a:r>
          </a:p>
          <a:p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Cuenta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corriente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y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cuenta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ahorro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Las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cuentas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corrientes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son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cuentas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transacciones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lo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significa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puede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utilizarlas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para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comprar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cosas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Los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titulares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acceden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directamente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cuenta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mediante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reintegros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o también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pueden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utilizar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tarjeta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débito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o cheques para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pagar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cosas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</a:p>
          <a:p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 </a:t>
            </a:r>
          </a:p>
          <a:p>
            <a:pPr lvl="0"/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pasa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tarjeta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débito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caja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y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dinero se</a:t>
            </a:r>
          </a:p>
          <a:p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retiran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instantáneamente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la . Los cheques van primero a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institución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financiera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del receptor y luego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vuelta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institución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financiera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original,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por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lo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tardan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más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"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compensarse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" o pasar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por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cuenta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</a:p>
          <a:p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 </a:t>
            </a:r>
          </a:p>
          <a:p>
            <a:pPr lvl="0"/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Si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intenta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gastar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dinero que no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tiene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pueden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ocurrir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dos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cosas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En primer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lugar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transacción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podría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ser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rechazada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por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lo que no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podrá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gastar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dinero. O,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si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tiene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protección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contra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sobregiros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transacción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se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realizará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pero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le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cobrará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comisión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adicional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</a:p>
          <a:p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 </a:t>
            </a:r>
          </a:p>
          <a:p>
            <a:pPr lvl="0"/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Si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intenta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utilizar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un cheque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pero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no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tiene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dinero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cuenta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cheque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rebotará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y se le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cobrará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fuerte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comisión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por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fondos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insuficientes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o NSF.</a:t>
            </a:r>
          </a:p>
          <a:p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 </a:t>
            </a:r>
          </a:p>
          <a:p>
            <a:pPr lvl="0"/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Las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cuentas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corrientes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no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suelen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devengar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intereses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aunque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algunas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pueden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devengar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pequeña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cantidad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4504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Dado que las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cuentas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ahorro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están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diseñadas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para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ayudarle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ahorrar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dinero y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ganar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intereses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no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puede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realizar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compras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directamente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desde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ellas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y no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recibe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tarjeta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débito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ni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cheques.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Normalmente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tendrá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retirar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dinero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para .</a:t>
            </a:r>
          </a:p>
          <a:p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 </a:t>
            </a:r>
          </a:p>
          <a:p>
            <a:pPr lvl="0"/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No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puede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realizar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compras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directamente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desde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cuenta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ahorro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y no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recibe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tarjeta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débito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ni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cheques.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Normalmente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tendrá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retirar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dinero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banco para .</a:t>
            </a:r>
          </a:p>
          <a:p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 </a:t>
            </a:r>
          </a:p>
          <a:p>
            <a:pPr lvl="0"/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 APY de las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cuentas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ahorro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varía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pero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algo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como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0,1% 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0,5% no es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infrecuente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Las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cuentas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ahorro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alto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rendimiento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pueden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obtener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tipos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interés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del 3-4%, 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incluso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superiores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Pero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estas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cuentas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suelen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tener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importes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mínimos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depósito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Tenga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cuenta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tipo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interés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las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cuentas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ahorro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es variable, lo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significa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puede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cambiar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282A33"/>
              </a:solidFill>
              <a:effectLst/>
              <a:latin typeface="+mj-lt"/>
              <a:ea typeface="+mj-ea"/>
              <a:cs typeface="+mj-cs"/>
              <a:sym typeface="Calibri"/>
            </a:endParaRPr>
          </a:p>
          <a:p>
            <a:endParaRPr lang="en-US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Existen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diferentes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tipos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ahorro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incluidas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las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cuentas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dirigidas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ahorradores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jóvenes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ahorran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por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primera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vez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y las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cuentas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ahorro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alto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rendimiento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ofrecen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un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tipo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interés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más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alto. Si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procede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incluya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información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sobre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las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cuentas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ahorro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ofrece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institución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financiera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Pregunte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alumnos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si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tienen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alguna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duda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sobre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funcionamiento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las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cuentas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ahorro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4123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certificado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depósito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(CD) es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opción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ahorro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requiere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titulares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cuenta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dejen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dinero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institución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financiera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durante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un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periodo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tiempo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determinado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llamado</a:t>
            </a:r>
            <a:endParaRPr lang="en-US" sz="1200" dirty="0">
              <a:solidFill>
                <a:srgbClr val="282A33"/>
              </a:solidFill>
              <a:effectLst/>
              <a:latin typeface="+mj-lt"/>
              <a:ea typeface="+mj-ea"/>
              <a:cs typeface="+mj-cs"/>
              <a:sym typeface="Calibri"/>
            </a:endParaRPr>
          </a:p>
          <a:p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plazo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entre 3 meses y 5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años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El final de un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plazo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se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denomina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fecha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vencimiento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y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después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esa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titulares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cuenta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pueden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retirar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dinero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más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extra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ganado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intereses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Si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retira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dinero antes de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fecha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vencimiento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existen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penalizaciones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</a:p>
          <a:p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 </a:t>
            </a:r>
          </a:p>
          <a:p>
            <a:pPr lvl="0"/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 CD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tienen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un APY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fijo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por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lo que se le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garantiza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cantidad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específica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intereses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</a:p>
          <a:p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Son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forma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segura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hacer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crecer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dinero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más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rápidamente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cuenta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corriente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pero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tienen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menos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flexibilidad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Pregunte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alumnos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si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comprenden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las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ventajas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y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riesgos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utilizar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un CD.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352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prestado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forma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préstamo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deberá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pagar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intereses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simples 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compuestos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Los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préstamos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para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automóviles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las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hipotecas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y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préstamos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para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estudiantes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suelen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utilizar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interés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simple. Las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tarjetas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crédito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las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cuentas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ahorro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y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certificados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depósito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suelen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utilizar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interés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compuesto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</a:p>
          <a:p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 </a:t>
            </a:r>
          </a:p>
          <a:p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Las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instituciones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financieras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no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conceden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préstamos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automáticamente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cualquiera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desee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Se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fijan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factores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como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puntuación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crediticia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Su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puntuación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crediticia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es un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número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entre 300 y 850 que se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elabora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teniendo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cuenta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historial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préstamos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y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representa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solvencia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ante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posibles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prestamistas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  <a:r>
              <a:rPr lang="en-US" dirty="0">
                <a:effectLst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>
              <a:solidFill>
                <a:srgbClr val="282A33"/>
              </a:solidFill>
              <a:effectLst/>
              <a:latin typeface="+mj-lt"/>
              <a:ea typeface="+mj-ea"/>
              <a:cs typeface="+mj-cs"/>
              <a:sym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puntuación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crediticia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alta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probablemente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tendrá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derecho a un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tipo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interés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mejor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su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préstamo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y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pagará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menos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intereses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general. Con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una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puntuación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crediticia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baja,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probablemente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tendrá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que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pagar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un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tipo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interés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más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alto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porque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se le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considera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un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prestatario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más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arriesgado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Pregunte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estudiantes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si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tienen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alguna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duda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sobre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préstamos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o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sobre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cómo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influye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la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puntuación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crediticia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en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los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tipos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 de </a:t>
            </a:r>
            <a:r>
              <a:rPr lang="en-US" sz="1200" dirty="0" err="1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interés</a:t>
            </a:r>
            <a:r>
              <a:rPr lang="en-US" sz="1200" dirty="0">
                <a:solidFill>
                  <a:srgbClr val="282A33"/>
                </a:solidFill>
                <a:effectLst/>
                <a:latin typeface="+mj-lt"/>
                <a:ea typeface="+mj-ea"/>
                <a:cs typeface="+mj-cs"/>
                <a:sym typeface="Calibri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665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B8B8D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B8B8D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B8B8D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B8B8D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B8B8D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lvl="0" indent="0">
              <a:buSzTx/>
              <a:buFontTx/>
              <a:buNone/>
              <a:defRPr sz="2400" b="1"/>
            </a:pPr>
            <a:r>
              <a:rPr lang="en-US"/>
              <a:t>Click to edit Master text styles</a:t>
            </a:r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lvl="0" indent="0">
              <a:buSzTx/>
              <a:buFontTx/>
              <a:buNone/>
              <a:defRPr sz="1600"/>
            </a:pPr>
            <a:r>
              <a:rPr lang="en-US"/>
              <a:t>Click to edit Master text styles</a:t>
            </a:r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hueOff val="-7200000"/>
            <a:satOff val="-100001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Nivel corporal uno</a:t>
            </a:r>
          </a:p>
          <a:p>
            <a:pPr lvl="1"/>
            <a:r>
              <a:t>Nivel corporal dos</a:t>
            </a:r>
          </a:p>
          <a:p>
            <a:pPr lvl="2"/>
            <a:r>
              <a:t>Nivel corporal tres</a:t>
            </a:r>
          </a:p>
          <a:p>
            <a:pPr lvl="3"/>
            <a:r>
              <a:t>Nivel corporal cuatro</a:t>
            </a:r>
          </a:p>
          <a:p>
            <a:pPr lvl="4"/>
            <a:r>
              <a:t>Nivel corporal cinco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B8B8D"/>
                </a:solidFill>
              </a:defRPr>
            </a:lvl1pPr>
          </a:lstStyle>
          <a:p>
            <a:fld id="{86CB4B4D-7CA3-9044-876B-883B54F8677D}" type="slidenum">
              <a:rPr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82A33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82A33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82A33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82A33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82A33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82A33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82A33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82A33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eaLnBrk="1" latinLnBrk="0" hangingPunct="1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282A33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82A33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82A33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82A33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82A33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82A33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82A33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82A33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82A33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282A33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Lorem Ipsum Subtitle"/>
          <p:cNvSpPr txBox="1">
            <a:spLocks noGrp="1"/>
          </p:cNvSpPr>
          <p:nvPr>
            <p:ph type="subTitle" sz="quarter" idx="1"/>
          </p:nvPr>
        </p:nvSpPr>
        <p:spPr>
          <a:xfrm>
            <a:off x="564977" y="6030119"/>
            <a:ext cx="9144001" cy="1655762"/>
          </a:xfrm>
          <a:prstGeom prst="rect">
            <a:avLst/>
          </a:prstGeom>
        </p:spPr>
        <p:txBody>
          <a:bodyPr/>
          <a:lstStyle>
            <a:lvl1pPr algn="l">
              <a:defRPr sz="3600">
                <a:solidFill>
                  <a:schemeClr val="accent1"/>
                </a:solidFill>
                <a:latin typeface="Avenir Light"/>
                <a:ea typeface="Avenir Light"/>
                <a:cs typeface="Avenir Light"/>
                <a:sym typeface="Avenir Light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Grados 6-12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96" name="Title 1"/>
          <p:cNvSpPr txBox="1"/>
          <p:nvPr/>
        </p:nvSpPr>
        <p:spPr>
          <a:xfrm>
            <a:off x="560172" y="5307493"/>
            <a:ext cx="8211111" cy="742730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:a16="http://schemas.microsoft.com/office/drawing/2014/main" xmlns="" val="1"/>
            </a:ext>
          </a:extLst>
        </p:spPr>
        <p:txBody>
          <a:bodyPr lIns="45719" rIns="45719" anchor="b">
            <a:normAutofit/>
          </a:bodyPr>
          <a:lstStyle>
            <a:lvl1pPr>
              <a:lnSpc>
                <a:spcPct val="90000"/>
              </a:lnSpc>
              <a:defRPr sz="6000">
                <a:solidFill>
                  <a:schemeClr val="accent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lang="en-US" sz="4000" dirty="0">
                <a:solidFill>
                  <a:schemeClr val="tx1"/>
                </a:solidFill>
              </a:rPr>
              <a:t>Instituciones financieras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09B576-79E7-F52E-C26B-3582B2D479BD}"/>
              </a:ext>
            </a:extLst>
          </p:cNvPr>
          <p:cNvSpPr/>
          <p:nvPr/>
        </p:nvSpPr>
        <p:spPr>
          <a:xfrm>
            <a:off x="0" y="0"/>
            <a:ext cx="12192000" cy="5113477"/>
          </a:xfrm>
          <a:prstGeom prst="rect">
            <a:avLst/>
          </a:prstGeom>
          <a:solidFill>
            <a:srgbClr val="FFEAD9"/>
          </a:solidFill>
          <a:ln w="12700" cap="flat">
            <a:solidFill>
              <a:srgbClr val="FFEAD9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282A33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3" name="Picture 2" descr="A cartoon of a building&#10;&#10;Description automatically generated">
            <a:extLst>
              <a:ext uri="{FF2B5EF4-FFF2-40B4-BE49-F238E27FC236}">
                <a16:creationId xmlns:a16="http://schemas.microsoft.com/office/drawing/2014/main" id="{DA3DF80C-792D-02FA-D9DF-C11ADB4159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1181"/>
          <a:stretch/>
        </p:blipFill>
        <p:spPr>
          <a:xfrm>
            <a:off x="-232702" y="-537883"/>
            <a:ext cx="12657403" cy="5758936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6B0E26C-B6B1-68A9-B13D-158875D21001}"/>
              </a:ext>
            </a:extLst>
          </p:cNvPr>
          <p:cNvGrpSpPr/>
          <p:nvPr/>
        </p:nvGrpSpPr>
        <p:grpSpPr>
          <a:xfrm>
            <a:off x="8934428" y="6030157"/>
            <a:ext cx="2805751" cy="369330"/>
            <a:chOff x="8934428" y="6030157"/>
            <a:chExt cx="2805751" cy="369330"/>
          </a:xfrm>
        </p:grpSpPr>
        <p:pic>
          <p:nvPicPr>
            <p:cNvPr id="5" name="Picture 4" descr="A black and white logo&#10;&#10;Description automatically generated">
              <a:extLst>
                <a:ext uri="{FF2B5EF4-FFF2-40B4-BE49-F238E27FC236}">
                  <a16:creationId xmlns:a16="http://schemas.microsoft.com/office/drawing/2014/main" id="{EE0E5DA1-ABB5-EFD9-039E-C467F8F331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5190" y="6068859"/>
              <a:ext cx="1074989" cy="291926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1B88BB3-1C13-F238-F3B6-A981A3B17E27}"/>
                </a:ext>
              </a:extLst>
            </p:cNvPr>
            <p:cNvSpPr txBox="1"/>
            <p:nvPr/>
          </p:nvSpPr>
          <p:spPr>
            <a:xfrm>
              <a:off x="8934428" y="6030157"/>
              <a:ext cx="1549101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Your Logo Here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434AB5E-8CB3-AA63-5B58-283269743D4F}"/>
                </a:ext>
              </a:extLst>
            </p:cNvPr>
            <p:cNvCxnSpPr>
              <a:cxnSpLocks/>
            </p:cNvCxnSpPr>
            <p:nvPr/>
          </p:nvCxnSpPr>
          <p:spPr>
            <a:xfrm>
              <a:off x="10543424" y="6087519"/>
              <a:ext cx="0" cy="29192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le 1"/>
          <p:cNvSpPr txBox="1">
            <a:spLocks noGrp="1"/>
          </p:cNvSpPr>
          <p:nvPr>
            <p:ph type="ctrTitle"/>
          </p:nvPr>
        </p:nvSpPr>
        <p:spPr>
          <a:xfrm>
            <a:off x="560172" y="102329"/>
            <a:ext cx="10968681" cy="1418848"/>
          </a:xfrm>
          <a:prstGeom prst="rect">
            <a:avLst/>
          </a:prstGeom>
        </p:spPr>
        <p:txBody>
          <a:bodyPr/>
          <a:lstStyle>
            <a:lvl1pPr algn="l">
              <a:defRPr sz="5400">
                <a:solidFill>
                  <a:schemeClr val="accent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Protecciones federales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45" name="Lorem Ipsum Subtitle"/>
          <p:cNvSpPr txBox="1">
            <a:spLocks noGrp="1"/>
          </p:cNvSpPr>
          <p:nvPr>
            <p:ph type="subTitle" idx="1"/>
          </p:nvPr>
        </p:nvSpPr>
        <p:spPr>
          <a:xfrm>
            <a:off x="663146" y="1817098"/>
            <a:ext cx="10762733" cy="462558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71500" indent="-571500" algn="l">
              <a:lnSpc>
                <a:spcPct val="100000"/>
              </a:lnSpc>
              <a:buSzPct val="100000"/>
              <a:buFont typeface="Arial"/>
              <a:buChar char="•"/>
              <a:defRPr sz="36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3300" dirty="0"/>
              <a:t>Seguro de la FDIC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1F43E0C-2678-2710-2548-7B5B677A1061}"/>
              </a:ext>
            </a:extLst>
          </p:cNvPr>
          <p:cNvGrpSpPr/>
          <p:nvPr/>
        </p:nvGrpSpPr>
        <p:grpSpPr>
          <a:xfrm>
            <a:off x="8934428" y="6030157"/>
            <a:ext cx="2805751" cy="369330"/>
            <a:chOff x="8934428" y="6030157"/>
            <a:chExt cx="2805751" cy="369330"/>
          </a:xfrm>
        </p:grpSpPr>
        <p:pic>
          <p:nvPicPr>
            <p:cNvPr id="4" name="Picture 3" descr="A black and white logo&#10;&#10;Description automatically generated">
              <a:extLst>
                <a:ext uri="{FF2B5EF4-FFF2-40B4-BE49-F238E27FC236}">
                  <a16:creationId xmlns:a16="http://schemas.microsoft.com/office/drawing/2014/main" id="{86ADB5B6-9DB5-A79C-9ED9-239346ED31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5190" y="6068859"/>
              <a:ext cx="1074989" cy="2919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85A1A07-CF2B-CAC5-B6A2-A178B4C01659}"/>
                </a:ext>
              </a:extLst>
            </p:cNvPr>
            <p:cNvSpPr txBox="1"/>
            <p:nvPr/>
          </p:nvSpPr>
          <p:spPr>
            <a:xfrm>
              <a:off x="8934428" y="6030157"/>
              <a:ext cx="1549101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Your Logo Here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C619805-BF3E-493B-2511-918FB8921417}"/>
                </a:ext>
              </a:extLst>
            </p:cNvPr>
            <p:cNvCxnSpPr>
              <a:cxnSpLocks/>
            </p:cNvCxnSpPr>
            <p:nvPr/>
          </p:nvCxnSpPr>
          <p:spPr>
            <a:xfrm>
              <a:off x="10543424" y="6087519"/>
              <a:ext cx="0" cy="29192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8473265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le 1"/>
          <p:cNvSpPr txBox="1">
            <a:spLocks noGrp="1"/>
          </p:cNvSpPr>
          <p:nvPr>
            <p:ph type="ctrTitle"/>
          </p:nvPr>
        </p:nvSpPr>
        <p:spPr>
          <a:xfrm>
            <a:off x="560172" y="102329"/>
            <a:ext cx="10968681" cy="1418848"/>
          </a:xfrm>
          <a:prstGeom prst="rect">
            <a:avLst/>
          </a:prstGeom>
        </p:spPr>
        <p:txBody>
          <a:bodyPr/>
          <a:lstStyle>
            <a:lvl1pPr algn="l">
              <a:defRPr sz="5400">
                <a:solidFill>
                  <a:schemeClr val="accent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Recursos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45" name="Lorem Ipsum Subtitle"/>
          <p:cNvSpPr txBox="1">
            <a:spLocks noGrp="1"/>
          </p:cNvSpPr>
          <p:nvPr>
            <p:ph type="subTitle" idx="1"/>
          </p:nvPr>
        </p:nvSpPr>
        <p:spPr>
          <a:xfrm>
            <a:off x="663146" y="1817098"/>
            <a:ext cx="10762733" cy="462558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71500" indent="-571500" algn="l">
              <a:lnSpc>
                <a:spcPct val="100000"/>
              </a:lnSpc>
              <a:buSzPct val="100000"/>
              <a:buFont typeface="Arial"/>
              <a:buChar char="•"/>
              <a:defRPr sz="36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3300" dirty="0"/>
              <a:t>Calculadora de interés simple frente a interés compuesto</a:t>
            </a:r>
          </a:p>
          <a:p>
            <a:pPr marL="571500" indent="-571500" algn="l">
              <a:lnSpc>
                <a:spcPct val="100000"/>
              </a:lnSpc>
              <a:buSzPct val="100000"/>
              <a:buFont typeface="Arial"/>
              <a:buChar char="•"/>
              <a:defRPr sz="36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3300" dirty="0"/>
              <a:t>Abrir una cuenta Artículo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4B38B0A-15A2-B1D0-3FE8-CB38232FA364}"/>
              </a:ext>
            </a:extLst>
          </p:cNvPr>
          <p:cNvGrpSpPr/>
          <p:nvPr/>
        </p:nvGrpSpPr>
        <p:grpSpPr>
          <a:xfrm>
            <a:off x="8934428" y="6030157"/>
            <a:ext cx="2805751" cy="369330"/>
            <a:chOff x="8934428" y="6030157"/>
            <a:chExt cx="2805751" cy="369330"/>
          </a:xfrm>
        </p:grpSpPr>
        <p:pic>
          <p:nvPicPr>
            <p:cNvPr id="4" name="Picture 3" descr="A black and white logo&#10;&#10;Description automatically generated">
              <a:extLst>
                <a:ext uri="{FF2B5EF4-FFF2-40B4-BE49-F238E27FC236}">
                  <a16:creationId xmlns:a16="http://schemas.microsoft.com/office/drawing/2014/main" id="{3A453918-C733-E100-294C-86BAD5E33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5190" y="6068859"/>
              <a:ext cx="1074989" cy="2919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141061D-CB9D-78B3-B0DA-B2B4970482ED}"/>
                </a:ext>
              </a:extLst>
            </p:cNvPr>
            <p:cNvSpPr txBox="1"/>
            <p:nvPr/>
          </p:nvSpPr>
          <p:spPr>
            <a:xfrm>
              <a:off x="8934428" y="6030157"/>
              <a:ext cx="1549101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Your Logo Here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1E47CA6-8545-6CE6-9A9A-3FAB33AE00A5}"/>
                </a:ext>
              </a:extLst>
            </p:cNvPr>
            <p:cNvCxnSpPr>
              <a:cxnSpLocks/>
            </p:cNvCxnSpPr>
            <p:nvPr/>
          </p:nvCxnSpPr>
          <p:spPr>
            <a:xfrm>
              <a:off x="10543424" y="6087519"/>
              <a:ext cx="0" cy="29192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457391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"/>
          <p:cNvSpPr/>
          <p:nvPr/>
        </p:nvSpPr>
        <p:spPr>
          <a:xfrm>
            <a:off x="-11271" y="2172"/>
            <a:ext cx="12214542" cy="5072413"/>
          </a:xfrm>
          <a:prstGeom prst="rect">
            <a:avLst/>
          </a:prstGeom>
          <a:solidFill>
            <a:srgbClr val="5E19CE"/>
          </a:solidFill>
          <a:ln w="12700"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104" name="Title 1"/>
          <p:cNvSpPr txBox="1"/>
          <p:nvPr/>
        </p:nvSpPr>
        <p:spPr>
          <a:xfrm>
            <a:off x="611659" y="5459061"/>
            <a:ext cx="10968682" cy="1140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:p14="http://schemas.microsoft.com/office/powerpoint/2010/main" xmlns:a16="http://schemas.microsoft.com/office/drawing/2014/main" xmlns="" val="1"/>
            </a:ext>
          </a:extLst>
        </p:spPr>
        <p:txBody>
          <a:bodyPr lIns="45719" rIns="45719" anchor="ctr">
            <a:normAutofit/>
          </a:bodyPr>
          <a:lstStyle>
            <a:lvl1pPr algn="ctr" defTabSz="822959">
              <a:lnSpc>
                <a:spcPct val="90000"/>
              </a:lnSpc>
              <a:defRPr sz="6119">
                <a:solidFill>
                  <a:schemeClr val="accent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 algn="l"/>
            <a:r>
              <a:rPr lang="en-US" b="1" dirty="0">
                <a:solidFill>
                  <a:schemeClr val="tx1"/>
                </a:solidFill>
              </a:rPr>
              <a:t>Conclusión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3" name="Picture 2" descr="A credit card and credit card with a certificate&#10;&#10;Description automatically generated">
            <a:extLst>
              <a:ext uri="{FF2B5EF4-FFF2-40B4-BE49-F238E27FC236}">
                <a16:creationId xmlns:a16="http://schemas.microsoft.com/office/drawing/2014/main" id="{840DD342-E382-F9E0-4322-C82D625B3D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53938"/>
            <a:ext cx="7772400" cy="43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9372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le 1"/>
          <p:cNvSpPr txBox="1"/>
          <p:nvPr/>
        </p:nvSpPr>
        <p:spPr>
          <a:xfrm>
            <a:off x="560172" y="4008362"/>
            <a:ext cx="10968681" cy="238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:a16="http://schemas.microsoft.com/office/drawing/2014/main" xmlns="" val="1"/>
            </a:ext>
          </a:extLst>
        </p:spPr>
        <p:txBody>
          <a:bodyPr lIns="45719" rIns="45719" anchor="b">
            <a:normAutofit/>
          </a:bodyPr>
          <a:lstStyle>
            <a:lvl1pPr>
              <a:lnSpc>
                <a:spcPct val="90000"/>
              </a:lnSpc>
              <a:defRPr sz="6000">
                <a:solidFill>
                  <a:schemeClr val="accent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b="1" dirty="0">
                <a:solidFill>
                  <a:schemeClr val="tx1"/>
                </a:solidFill>
              </a:rPr>
              <a:t>¡Gracias!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147DCC6-662B-6D59-5D1C-84138E33FA8D}"/>
              </a:ext>
            </a:extLst>
          </p:cNvPr>
          <p:cNvSpPr/>
          <p:nvPr/>
        </p:nvSpPr>
        <p:spPr>
          <a:xfrm>
            <a:off x="0" y="0"/>
            <a:ext cx="12192000" cy="4840941"/>
          </a:xfrm>
          <a:prstGeom prst="rect">
            <a:avLst/>
          </a:prstGeom>
          <a:solidFill>
            <a:srgbClr val="BFE9E8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282A33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3" name="Picture 2" descr="Cartoon of people carrying a large check&#10;&#10;Description automatically generated">
            <a:extLst>
              <a:ext uri="{FF2B5EF4-FFF2-40B4-BE49-F238E27FC236}">
                <a16:creationId xmlns:a16="http://schemas.microsoft.com/office/drawing/2014/main" id="{A29F5714-7DEB-D3D8-C330-E34221A1741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7" t="1" r="167" b="24984"/>
          <a:stretch/>
        </p:blipFill>
        <p:spPr>
          <a:xfrm>
            <a:off x="-20320" y="0"/>
            <a:ext cx="12192000" cy="514096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A377026C-019D-FFEC-864B-412F87028E3E}"/>
              </a:ext>
            </a:extLst>
          </p:cNvPr>
          <p:cNvGrpSpPr/>
          <p:nvPr/>
        </p:nvGrpSpPr>
        <p:grpSpPr>
          <a:xfrm>
            <a:off x="8934428" y="6030157"/>
            <a:ext cx="2805751" cy="369330"/>
            <a:chOff x="8934428" y="6030157"/>
            <a:chExt cx="2805751" cy="369330"/>
          </a:xfrm>
        </p:grpSpPr>
        <p:pic>
          <p:nvPicPr>
            <p:cNvPr id="4" name="Picture 3" descr="A black and white logo&#10;&#10;Description automatically generated">
              <a:extLst>
                <a:ext uri="{FF2B5EF4-FFF2-40B4-BE49-F238E27FC236}">
                  <a16:creationId xmlns:a16="http://schemas.microsoft.com/office/drawing/2014/main" id="{4B4B03E6-F15A-C36B-D066-E1DD776246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5190" y="6068859"/>
              <a:ext cx="1074989" cy="2919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6664395-7958-1108-FAD1-628E8CD99E8C}"/>
                </a:ext>
              </a:extLst>
            </p:cNvPr>
            <p:cNvSpPr txBox="1"/>
            <p:nvPr/>
          </p:nvSpPr>
          <p:spPr>
            <a:xfrm>
              <a:off x="8934428" y="6030157"/>
              <a:ext cx="1549101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Your Logo Here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166360C-9C74-4FB1-86E0-4F1DBCC19974}"/>
                </a:ext>
              </a:extLst>
            </p:cNvPr>
            <p:cNvCxnSpPr>
              <a:cxnSpLocks/>
            </p:cNvCxnSpPr>
            <p:nvPr/>
          </p:nvCxnSpPr>
          <p:spPr>
            <a:xfrm>
              <a:off x="10543424" y="6087519"/>
              <a:ext cx="0" cy="29192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itle 1"/>
          <p:cNvSpPr txBox="1">
            <a:spLocks noGrp="1"/>
          </p:cNvSpPr>
          <p:nvPr>
            <p:ph type="ctrTitle"/>
          </p:nvPr>
        </p:nvSpPr>
        <p:spPr>
          <a:xfrm>
            <a:off x="560172" y="765997"/>
            <a:ext cx="10968681" cy="1140413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822959">
              <a:defRPr sz="6119">
                <a:solidFill>
                  <a:schemeClr val="accent5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dirty="0">
                <a:solidFill>
                  <a:schemeClr val="tx1"/>
                </a:solidFill>
              </a:rPr>
              <a:t>Introducción del patrocinador</a:t>
            </a:r>
          </a:p>
        </p:txBody>
      </p:sp>
      <p:sp>
        <p:nvSpPr>
          <p:cNvPr id="101" name="Lorem Ipsum Subtitle"/>
          <p:cNvSpPr txBox="1">
            <a:spLocks noGrp="1"/>
          </p:cNvSpPr>
          <p:nvPr>
            <p:ph type="subTitle" idx="1"/>
          </p:nvPr>
        </p:nvSpPr>
        <p:spPr>
          <a:xfrm>
            <a:off x="561547" y="2290630"/>
            <a:ext cx="10965931" cy="3086911"/>
          </a:xfrm>
          <a:prstGeom prst="rect">
            <a:avLst/>
          </a:prstGeom>
        </p:spPr>
        <p:txBody>
          <a:bodyPr/>
          <a:lstStyle/>
          <a:p>
            <a:pPr algn="l">
              <a:lnSpc>
                <a:spcPct val="150000"/>
              </a:lnSpc>
              <a:defRPr sz="36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dirty="0"/>
              <a:t>Hola, me llamo </a:t>
            </a:r>
            <a:r>
              <a:rPr dirty="0">
                <a:latin typeface="Avenir Heavy"/>
                <a:ea typeface="Avenir Heavy"/>
                <a:cs typeface="Avenir Heavy"/>
                <a:sym typeface="Avenir Heavy"/>
              </a:rPr>
              <a:t>[SU NOMBRE]</a:t>
            </a:r>
            <a:r>
              <a:rPr dirty="0"/>
              <a:t>.</a:t>
            </a:r>
          </a:p>
          <a:p>
            <a:pPr algn="l">
              <a:lnSpc>
                <a:spcPct val="120000"/>
              </a:lnSpc>
              <a:defRPr sz="36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dirty="0"/>
              <a:t>Trabajo como </a:t>
            </a:r>
            <a:r>
              <a:rPr dirty="0">
                <a:latin typeface="Avenir Heavy"/>
                <a:ea typeface="Avenir Heavy"/>
                <a:cs typeface="Avenir Heavy"/>
                <a:sym typeface="Avenir Heavy"/>
              </a:rPr>
              <a:t>[TÍTULO DEL EMPLEO] </a:t>
            </a:r>
            <a:r>
              <a:rPr dirty="0"/>
              <a:t>en </a:t>
            </a:r>
            <a:r>
              <a:rPr dirty="0">
                <a:latin typeface="Avenir Heavy"/>
                <a:ea typeface="Avenir Heavy"/>
                <a:cs typeface="Avenir Heavy"/>
                <a:sym typeface="Avenir Heavy"/>
              </a:rPr>
              <a:t>[INSTITUCIÓN FINANCIERA]</a:t>
            </a:r>
            <a:r>
              <a:rPr dirty="0"/>
              <a:t>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8735AEA-5243-DCAD-30BE-934DD31ED13E}"/>
              </a:ext>
            </a:extLst>
          </p:cNvPr>
          <p:cNvGrpSpPr/>
          <p:nvPr/>
        </p:nvGrpSpPr>
        <p:grpSpPr>
          <a:xfrm>
            <a:off x="8934428" y="6030157"/>
            <a:ext cx="2805751" cy="369330"/>
            <a:chOff x="8934428" y="6030157"/>
            <a:chExt cx="2805751" cy="369330"/>
          </a:xfrm>
        </p:grpSpPr>
        <p:pic>
          <p:nvPicPr>
            <p:cNvPr id="4" name="Picture 3" descr="A black and white logo&#10;&#10;Description automatically generated">
              <a:extLst>
                <a:ext uri="{FF2B5EF4-FFF2-40B4-BE49-F238E27FC236}">
                  <a16:creationId xmlns:a16="http://schemas.microsoft.com/office/drawing/2014/main" id="{4848B12B-AB85-576C-DF22-DCC5E838BB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5190" y="6068859"/>
              <a:ext cx="1074989" cy="2919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ACD03288-D2C2-2E8A-02DB-C00A28925444}"/>
                </a:ext>
              </a:extLst>
            </p:cNvPr>
            <p:cNvSpPr txBox="1"/>
            <p:nvPr/>
          </p:nvSpPr>
          <p:spPr>
            <a:xfrm>
              <a:off x="8934428" y="6030157"/>
              <a:ext cx="1549101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Your Logo Here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54B6456-DC1A-95A1-0D4A-EA817FAA4A50}"/>
                </a:ext>
              </a:extLst>
            </p:cNvPr>
            <p:cNvCxnSpPr>
              <a:cxnSpLocks/>
            </p:cNvCxnSpPr>
            <p:nvPr/>
          </p:nvCxnSpPr>
          <p:spPr>
            <a:xfrm>
              <a:off x="10543424" y="6087519"/>
              <a:ext cx="0" cy="29192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"/>
          <p:cNvSpPr/>
          <p:nvPr/>
        </p:nvSpPr>
        <p:spPr>
          <a:xfrm>
            <a:off x="-11271" y="0"/>
            <a:ext cx="12214542" cy="5072413"/>
          </a:xfrm>
          <a:prstGeom prst="rect">
            <a:avLst/>
          </a:prstGeom>
          <a:solidFill>
            <a:srgbClr val="A57416"/>
          </a:solidFill>
          <a:ln w="12700"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104" name="Title 1"/>
          <p:cNvSpPr txBox="1"/>
          <p:nvPr/>
        </p:nvSpPr>
        <p:spPr>
          <a:xfrm>
            <a:off x="611659" y="5459061"/>
            <a:ext cx="10968682" cy="1140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:p14="http://schemas.microsoft.com/office/powerpoint/2010/main" xmlns:a16="http://schemas.microsoft.com/office/drawing/2014/main" xmlns="" val="1"/>
            </a:ext>
          </a:extLst>
        </p:spPr>
        <p:txBody>
          <a:bodyPr lIns="45719" rIns="45719" anchor="ctr">
            <a:normAutofit/>
          </a:bodyPr>
          <a:lstStyle>
            <a:lvl1pPr algn="ctr" defTabSz="822959">
              <a:lnSpc>
                <a:spcPct val="90000"/>
              </a:lnSpc>
              <a:defRPr sz="6119">
                <a:solidFill>
                  <a:schemeClr val="accent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 algn="l"/>
            <a:r>
              <a:rPr lang="en-US" dirty="0">
                <a:solidFill>
                  <a:srgbClr val="2F8ABE"/>
                </a:solidFill>
              </a:rPr>
              <a:t>Instituciones financieras</a:t>
            </a:r>
          </a:p>
        </p:txBody>
      </p:sp>
      <p:pic>
        <p:nvPicPr>
          <p:cNvPr id="3" name="Picture 2" descr="A cartoon of a person in a blue and yellow building&#10;&#10;Description automatically generated">
            <a:extLst>
              <a:ext uri="{FF2B5EF4-FFF2-40B4-BE49-F238E27FC236}">
                <a16:creationId xmlns:a16="http://schemas.microsoft.com/office/drawing/2014/main" id="{03DC57D7-7B38-6A2B-B873-5E9B3E953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51766"/>
            <a:ext cx="7772400" cy="43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29178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1"/>
          <p:cNvSpPr txBox="1">
            <a:spLocks noGrp="1"/>
          </p:cNvSpPr>
          <p:nvPr>
            <p:ph type="ctrTitle"/>
          </p:nvPr>
        </p:nvSpPr>
        <p:spPr>
          <a:xfrm>
            <a:off x="560172" y="102329"/>
            <a:ext cx="10968681" cy="141884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5400">
                <a:solidFill>
                  <a:schemeClr val="accent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Lo que vamos a discutir...</a:t>
            </a:r>
          </a:p>
        </p:txBody>
      </p:sp>
      <p:sp>
        <p:nvSpPr>
          <p:cNvPr id="118" name="Lorem Ipsum Subtitle"/>
          <p:cNvSpPr txBox="1">
            <a:spLocks noGrp="1"/>
          </p:cNvSpPr>
          <p:nvPr>
            <p:ph type="subTitle" sz="quarter" idx="1"/>
          </p:nvPr>
        </p:nvSpPr>
        <p:spPr>
          <a:xfrm>
            <a:off x="663146" y="1817098"/>
            <a:ext cx="10762733" cy="4389889"/>
          </a:xfrm>
          <a:prstGeom prst="rect">
            <a:avLst/>
          </a:prstGeom>
        </p:spPr>
        <p:txBody>
          <a:bodyPr>
            <a:normAutofit/>
          </a:bodyPr>
          <a:lstStyle>
            <a:lvl1pPr marL="571500" indent="-571500" algn="l">
              <a:lnSpc>
                <a:spcPct val="100000"/>
              </a:lnSpc>
              <a:buSzPct val="100000"/>
              <a:buFont typeface="Arial"/>
              <a:buChar char="•"/>
              <a:defRPr sz="36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lvl1pPr>
          </a:lstStyle>
          <a:p>
            <a:pPr fontAlgn="base"/>
            <a:r>
              <a:rPr lang="en-US" sz="3300" dirty="0"/>
              <a:t>Interés</a:t>
            </a:r>
          </a:p>
          <a:p>
            <a:pPr fontAlgn="base"/>
            <a:r>
              <a:rPr lang="en-US" sz="3300" dirty="0"/>
              <a:t>Cuentas corrientes</a:t>
            </a:r>
          </a:p>
          <a:p>
            <a:pPr fontAlgn="base"/>
            <a:r>
              <a:rPr lang="en-US" sz="3300" dirty="0"/>
              <a:t>Cuentas de ahorro</a:t>
            </a:r>
          </a:p>
          <a:p>
            <a:pPr fontAlgn="base"/>
            <a:r>
              <a:rPr lang="en-US" sz="3300" dirty="0"/>
              <a:t>Certificados de depósito</a:t>
            </a:r>
          </a:p>
          <a:p>
            <a:pPr fontAlgn="base"/>
            <a:r>
              <a:rPr lang="en-US" sz="3300" dirty="0"/>
              <a:t>Préstamos</a:t>
            </a:r>
          </a:p>
          <a:p>
            <a:pPr fontAlgn="base"/>
            <a:r>
              <a:rPr lang="en-US" sz="3300" dirty="0"/>
              <a:t>Protecciones federales</a:t>
            </a:r>
            <a:br>
              <a:rPr lang="en-US" dirty="0"/>
            </a:b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7EF90B4-8455-888A-2A35-46EF62ABDD02}"/>
              </a:ext>
            </a:extLst>
          </p:cNvPr>
          <p:cNvGrpSpPr/>
          <p:nvPr/>
        </p:nvGrpSpPr>
        <p:grpSpPr>
          <a:xfrm>
            <a:off x="8934428" y="6030157"/>
            <a:ext cx="2805751" cy="369330"/>
            <a:chOff x="8934428" y="6030157"/>
            <a:chExt cx="2805751" cy="369330"/>
          </a:xfrm>
        </p:grpSpPr>
        <p:pic>
          <p:nvPicPr>
            <p:cNvPr id="4" name="Picture 3" descr="A black and white logo&#10;&#10;Description automatically generated">
              <a:extLst>
                <a:ext uri="{FF2B5EF4-FFF2-40B4-BE49-F238E27FC236}">
                  <a16:creationId xmlns:a16="http://schemas.microsoft.com/office/drawing/2014/main" id="{1D866F94-2C3B-71D3-1F2C-3DA704273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5190" y="6068859"/>
              <a:ext cx="1074989" cy="2919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66C3492-948D-AC05-A5C8-AB396B793A61}"/>
                </a:ext>
              </a:extLst>
            </p:cNvPr>
            <p:cNvSpPr txBox="1"/>
            <p:nvPr/>
          </p:nvSpPr>
          <p:spPr>
            <a:xfrm>
              <a:off x="8934428" y="6030157"/>
              <a:ext cx="1549101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Your Logo Here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F7143F8-EE05-5490-86B7-5C820ECF45CA}"/>
                </a:ext>
              </a:extLst>
            </p:cNvPr>
            <p:cNvCxnSpPr>
              <a:cxnSpLocks/>
            </p:cNvCxnSpPr>
            <p:nvPr/>
          </p:nvCxnSpPr>
          <p:spPr>
            <a:xfrm>
              <a:off x="10543424" y="6087519"/>
              <a:ext cx="0" cy="29192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29428547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"/>
          <p:cNvSpPr/>
          <p:nvPr/>
        </p:nvSpPr>
        <p:spPr>
          <a:xfrm>
            <a:off x="-11271" y="2172"/>
            <a:ext cx="12214542" cy="5072413"/>
          </a:xfrm>
          <a:prstGeom prst="rect">
            <a:avLst/>
          </a:prstGeom>
          <a:solidFill>
            <a:srgbClr val="ECB127"/>
          </a:solidFill>
          <a:ln w="12700">
            <a:solidFill>
              <a:srgbClr val="FFEAD9"/>
            </a:solidFill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104" name="Title 1"/>
          <p:cNvSpPr txBox="1"/>
          <p:nvPr/>
        </p:nvSpPr>
        <p:spPr>
          <a:xfrm>
            <a:off x="611659" y="5459061"/>
            <a:ext cx="10968682" cy="1140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:a16="http://schemas.microsoft.com/office/drawing/2014/main" xmlns="" val="1"/>
            </a:ext>
          </a:extLst>
        </p:spPr>
        <p:txBody>
          <a:bodyPr lIns="45719" rIns="45719" anchor="ctr">
            <a:normAutofit/>
          </a:bodyPr>
          <a:lstStyle>
            <a:lvl1pPr algn="ctr" defTabSz="822959">
              <a:lnSpc>
                <a:spcPct val="90000"/>
              </a:lnSpc>
              <a:defRPr sz="6119">
                <a:solidFill>
                  <a:schemeClr val="accent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 algn="l"/>
            <a:r>
              <a:rPr lang="en-US" dirty="0">
                <a:solidFill>
                  <a:schemeClr val="tx1"/>
                </a:solidFill>
              </a:rPr>
              <a:t>Interés</a:t>
            </a:r>
          </a:p>
        </p:txBody>
      </p:sp>
      <p:pic>
        <p:nvPicPr>
          <p:cNvPr id="5" name="Picture 4" descr="A cartoon of a signpost with different signs&#10;&#10;Description automatically generated">
            <a:extLst>
              <a:ext uri="{FF2B5EF4-FFF2-40B4-BE49-F238E27FC236}">
                <a16:creationId xmlns:a16="http://schemas.microsoft.com/office/drawing/2014/main" id="{AE1E1D94-71FA-180C-1A03-77F2C6848B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107575"/>
            <a:ext cx="12203270" cy="5302648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1"/>
          <p:cNvSpPr txBox="1">
            <a:spLocks noGrp="1"/>
          </p:cNvSpPr>
          <p:nvPr>
            <p:ph type="ctrTitle"/>
          </p:nvPr>
        </p:nvSpPr>
        <p:spPr>
          <a:xfrm>
            <a:off x="560172" y="102329"/>
            <a:ext cx="10968681" cy="1418848"/>
          </a:xfrm>
          <a:prstGeom prst="rect">
            <a:avLst/>
          </a:prstGeom>
        </p:spPr>
        <p:txBody>
          <a:bodyPr/>
          <a:lstStyle>
            <a:lvl1pPr algn="l">
              <a:defRPr sz="5400">
                <a:solidFill>
                  <a:schemeClr val="accent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Cuentas corrientes</a:t>
            </a:r>
          </a:p>
        </p:txBody>
      </p:sp>
      <p:sp>
        <p:nvSpPr>
          <p:cNvPr id="108" name="Lorem Ipsum Subtitle"/>
          <p:cNvSpPr txBox="1">
            <a:spLocks noGrp="1"/>
          </p:cNvSpPr>
          <p:nvPr>
            <p:ph type="subTitle" sz="half" idx="1"/>
          </p:nvPr>
        </p:nvSpPr>
        <p:spPr>
          <a:xfrm>
            <a:off x="663146" y="1817098"/>
            <a:ext cx="9067834" cy="462558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71500" indent="-571500" algn="l">
              <a:lnSpc>
                <a:spcPct val="100000"/>
              </a:lnSpc>
              <a:buSzPct val="100000"/>
              <a:buFont typeface="Arial"/>
              <a:buChar char="•"/>
              <a:defRPr sz="36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3300" dirty="0">
                <a:solidFill>
                  <a:schemeClr val="accent2"/>
                </a:solidFill>
                <a:latin typeface="Avenir Light"/>
              </a:rPr>
              <a:t>Cuentas de transacciones</a:t>
            </a:r>
          </a:p>
          <a:p>
            <a:pPr marL="571500" indent="-571500" algn="l">
              <a:lnSpc>
                <a:spcPct val="100000"/>
              </a:lnSpc>
              <a:buSzPct val="100000"/>
              <a:buFont typeface="Arial"/>
              <a:buChar char="•"/>
              <a:defRPr sz="36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3300" dirty="0">
                <a:solidFill>
                  <a:schemeClr val="accent2"/>
                </a:solidFill>
                <a:latin typeface="Avenir Light"/>
              </a:rPr>
              <a:t>Tarjetas de débito y cheques</a:t>
            </a:r>
          </a:p>
          <a:p>
            <a:pPr marL="571500" indent="-571500" algn="l">
              <a:lnSpc>
                <a:spcPct val="100000"/>
              </a:lnSpc>
              <a:buSzPct val="100000"/>
              <a:buFont typeface="Arial"/>
              <a:buChar char="•"/>
              <a:defRPr sz="36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pPr>
            <a:r>
              <a:rPr lang="en-US" sz="3300" dirty="0">
                <a:solidFill>
                  <a:schemeClr val="accent2"/>
                </a:solidFill>
                <a:latin typeface="Avenir Light"/>
              </a:rPr>
              <a:t>No devengan intereses</a:t>
            </a:r>
            <a:br>
              <a:rPr lang="en-US" dirty="0"/>
            </a:b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C5E50C6-9853-C3CB-801A-AB619693AEE1}"/>
              </a:ext>
            </a:extLst>
          </p:cNvPr>
          <p:cNvGrpSpPr/>
          <p:nvPr/>
        </p:nvGrpSpPr>
        <p:grpSpPr>
          <a:xfrm>
            <a:off x="8934428" y="6030157"/>
            <a:ext cx="2805751" cy="369330"/>
            <a:chOff x="8934428" y="6030157"/>
            <a:chExt cx="2805751" cy="369330"/>
          </a:xfrm>
        </p:grpSpPr>
        <p:pic>
          <p:nvPicPr>
            <p:cNvPr id="4" name="Picture 3" descr="A black and white logo&#10;&#10;Description automatically generated">
              <a:extLst>
                <a:ext uri="{FF2B5EF4-FFF2-40B4-BE49-F238E27FC236}">
                  <a16:creationId xmlns:a16="http://schemas.microsoft.com/office/drawing/2014/main" id="{E656285A-355F-7905-39E9-06481EE30FB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5190" y="6068859"/>
              <a:ext cx="1074989" cy="2919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949247A-3BF2-49F4-FC15-7AE70CFB8888}"/>
                </a:ext>
              </a:extLst>
            </p:cNvPr>
            <p:cNvSpPr txBox="1"/>
            <p:nvPr/>
          </p:nvSpPr>
          <p:spPr>
            <a:xfrm>
              <a:off x="8934428" y="6030157"/>
              <a:ext cx="1549101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Your Logo Here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E3E6508-B25F-DDBB-F6E2-B024A6B81720}"/>
                </a:ext>
              </a:extLst>
            </p:cNvPr>
            <p:cNvCxnSpPr>
              <a:cxnSpLocks/>
            </p:cNvCxnSpPr>
            <p:nvPr/>
          </p:nvCxnSpPr>
          <p:spPr>
            <a:xfrm>
              <a:off x="10543424" y="6087519"/>
              <a:ext cx="0" cy="29192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"/>
          <p:cNvSpPr/>
          <p:nvPr/>
        </p:nvSpPr>
        <p:spPr>
          <a:xfrm>
            <a:off x="-11271" y="2172"/>
            <a:ext cx="12214542" cy="5072413"/>
          </a:xfrm>
          <a:prstGeom prst="rect">
            <a:avLst/>
          </a:prstGeom>
          <a:solidFill>
            <a:srgbClr val="DD7CB6"/>
          </a:solidFill>
          <a:ln w="12700"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104" name="Title 1"/>
          <p:cNvSpPr txBox="1"/>
          <p:nvPr/>
        </p:nvSpPr>
        <p:spPr>
          <a:xfrm>
            <a:off x="611659" y="5459061"/>
            <a:ext cx="10968682" cy="1140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:p14="http://schemas.microsoft.com/office/powerpoint/2010/main" xmlns:a16="http://schemas.microsoft.com/office/drawing/2014/main" xmlns="" val="1"/>
            </a:ext>
          </a:extLst>
        </p:spPr>
        <p:txBody>
          <a:bodyPr lIns="45719" rIns="45719" anchor="ctr">
            <a:normAutofit/>
          </a:bodyPr>
          <a:lstStyle>
            <a:lvl1pPr algn="ctr" defTabSz="822959">
              <a:lnSpc>
                <a:spcPct val="90000"/>
              </a:lnSpc>
              <a:defRPr sz="6119">
                <a:solidFill>
                  <a:schemeClr val="accent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 algn="l"/>
            <a:r>
              <a:rPr lang="en-US" dirty="0">
                <a:solidFill>
                  <a:schemeClr val="tx1"/>
                </a:solidFill>
              </a:rPr>
              <a:t>Cuentas de ahorro</a:t>
            </a:r>
          </a:p>
        </p:txBody>
      </p:sp>
      <p:sp>
        <p:nvSpPr>
          <p:cNvPr id="2" name="Rectangle">
            <a:extLst>
              <a:ext uri="{FF2B5EF4-FFF2-40B4-BE49-F238E27FC236}">
                <a16:creationId xmlns:a16="http://schemas.microsoft.com/office/drawing/2014/main" id="{970958A3-8675-D1B8-C024-81ADD962A582}"/>
              </a:ext>
            </a:extLst>
          </p:cNvPr>
          <p:cNvSpPr/>
          <p:nvPr/>
        </p:nvSpPr>
        <p:spPr>
          <a:xfrm>
            <a:off x="-11271" y="2170"/>
            <a:ext cx="12214542" cy="5072413"/>
          </a:xfrm>
          <a:prstGeom prst="rect">
            <a:avLst/>
          </a:prstGeom>
          <a:solidFill>
            <a:srgbClr val="ECB127"/>
          </a:solidFill>
          <a:ln w="12700"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pic>
        <p:nvPicPr>
          <p:cNvPr id="4" name="Picture 3" descr="A jar of savings&#10;&#10;Description automatically generated">
            <a:extLst>
              <a:ext uri="{FF2B5EF4-FFF2-40B4-BE49-F238E27FC236}">
                <a16:creationId xmlns:a16="http://schemas.microsoft.com/office/drawing/2014/main" id="{29B33753-8D93-D2F7-83D6-F0DD942F72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353936"/>
            <a:ext cx="7772400" cy="43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99003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1"/>
          <p:cNvSpPr txBox="1">
            <a:spLocks noGrp="1"/>
          </p:cNvSpPr>
          <p:nvPr>
            <p:ph type="ctrTitle"/>
          </p:nvPr>
        </p:nvSpPr>
        <p:spPr>
          <a:xfrm>
            <a:off x="560172" y="102329"/>
            <a:ext cx="10968681" cy="1418848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5400">
                <a:solidFill>
                  <a:schemeClr val="accent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Certificados de depósito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18" name="Lorem Ipsum Subtitle"/>
          <p:cNvSpPr txBox="1">
            <a:spLocks noGrp="1"/>
          </p:cNvSpPr>
          <p:nvPr>
            <p:ph type="subTitle" sz="quarter" idx="1"/>
          </p:nvPr>
        </p:nvSpPr>
        <p:spPr>
          <a:xfrm>
            <a:off x="663146" y="1817098"/>
            <a:ext cx="10762733" cy="4389889"/>
          </a:xfrm>
          <a:prstGeom prst="rect">
            <a:avLst/>
          </a:prstGeom>
        </p:spPr>
        <p:txBody>
          <a:bodyPr/>
          <a:lstStyle>
            <a:lvl1pPr marL="571500" indent="-571500" algn="l">
              <a:lnSpc>
                <a:spcPct val="100000"/>
              </a:lnSpc>
              <a:buSzPct val="100000"/>
              <a:buFont typeface="Arial"/>
              <a:buChar char="•"/>
              <a:defRPr sz="3600">
                <a:solidFill>
                  <a:schemeClr val="accent2"/>
                </a:solidFill>
                <a:latin typeface="Avenir Light"/>
                <a:ea typeface="Avenir Light"/>
                <a:cs typeface="Avenir Light"/>
                <a:sym typeface="Avenir Light"/>
              </a:defRPr>
            </a:lvl1pPr>
          </a:lstStyle>
          <a:p>
            <a:r>
              <a:rPr lang="en-US" sz="3300" dirty="0"/>
              <a:t>Términos</a:t>
            </a:r>
          </a:p>
          <a:p>
            <a:r>
              <a:rPr lang="en-US" sz="3300" dirty="0"/>
              <a:t>Fecha de vencimiento</a:t>
            </a:r>
          </a:p>
          <a:p>
            <a:r>
              <a:rPr lang="en-US" sz="3300" dirty="0"/>
              <a:t>Devoluciones garantizadas</a:t>
            </a:r>
          </a:p>
          <a:p>
            <a:pPr marL="0" indent="0">
              <a:buNone/>
            </a:pPr>
            <a:br>
              <a:rPr lang="en-US" dirty="0"/>
            </a:b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F64FD0E-AA13-1868-8D5D-7F082C220D8B}"/>
              </a:ext>
            </a:extLst>
          </p:cNvPr>
          <p:cNvGrpSpPr/>
          <p:nvPr/>
        </p:nvGrpSpPr>
        <p:grpSpPr>
          <a:xfrm>
            <a:off x="8934428" y="6030157"/>
            <a:ext cx="2805751" cy="369330"/>
            <a:chOff x="8934428" y="6030157"/>
            <a:chExt cx="2805751" cy="369330"/>
          </a:xfrm>
        </p:grpSpPr>
        <p:pic>
          <p:nvPicPr>
            <p:cNvPr id="4" name="Picture 3" descr="A black and white logo&#10;&#10;Description automatically generated">
              <a:extLst>
                <a:ext uri="{FF2B5EF4-FFF2-40B4-BE49-F238E27FC236}">
                  <a16:creationId xmlns:a16="http://schemas.microsoft.com/office/drawing/2014/main" id="{DD4F8E72-6CE9-F7A7-764B-4C5CA6161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65190" y="6068859"/>
              <a:ext cx="1074989" cy="291926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B22FD02-BF82-4A21-F6C7-4283CAC4A41F}"/>
                </a:ext>
              </a:extLst>
            </p:cNvPr>
            <p:cNvSpPr txBox="1"/>
            <p:nvPr/>
          </p:nvSpPr>
          <p:spPr>
            <a:xfrm>
              <a:off x="8934428" y="6030157"/>
              <a:ext cx="1549101" cy="3693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spc="0" normalizeH="0" baseline="0" dirty="0">
                  <a:ln>
                    <a:noFill/>
                  </a:ln>
                  <a:solidFill>
                    <a:srgbClr val="C00000"/>
                  </a:solidFill>
                  <a:effectLst/>
                  <a:uFillTx/>
                  <a:latin typeface="+mj-lt"/>
                  <a:ea typeface="+mj-ea"/>
                  <a:cs typeface="+mj-cs"/>
                  <a:sym typeface="Calibri"/>
                </a:rPr>
                <a:t>Your Logo Here</a:t>
              </a: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DACC4828-5857-9F6F-242B-DC8D927B8EF4}"/>
                </a:ext>
              </a:extLst>
            </p:cNvPr>
            <p:cNvCxnSpPr>
              <a:cxnSpLocks/>
            </p:cNvCxnSpPr>
            <p:nvPr/>
          </p:nvCxnSpPr>
          <p:spPr>
            <a:xfrm>
              <a:off x="10543424" y="6087519"/>
              <a:ext cx="0" cy="291926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1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"/>
          <p:cNvSpPr/>
          <p:nvPr/>
        </p:nvSpPr>
        <p:spPr>
          <a:xfrm>
            <a:off x="-11271" y="2172"/>
            <a:ext cx="12214542" cy="5072413"/>
          </a:xfrm>
          <a:prstGeom prst="rect">
            <a:avLst/>
          </a:prstGeom>
          <a:solidFill>
            <a:srgbClr val="DD7CB6"/>
          </a:solidFill>
          <a:ln w="12700"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sp>
        <p:nvSpPr>
          <p:cNvPr id="104" name="Title 1"/>
          <p:cNvSpPr txBox="1"/>
          <p:nvPr/>
        </p:nvSpPr>
        <p:spPr>
          <a:xfrm>
            <a:off x="611659" y="5459061"/>
            <a:ext cx="10968682" cy="11404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:p14="http://schemas.microsoft.com/office/powerpoint/2010/main" xmlns:a16="http://schemas.microsoft.com/office/drawing/2014/main" xmlns="" val="1"/>
            </a:ext>
          </a:extLst>
        </p:spPr>
        <p:txBody>
          <a:bodyPr lIns="45719" rIns="45719" anchor="ctr">
            <a:normAutofit/>
          </a:bodyPr>
          <a:lstStyle>
            <a:lvl1pPr algn="ctr" defTabSz="822959">
              <a:lnSpc>
                <a:spcPct val="90000"/>
              </a:lnSpc>
              <a:defRPr sz="6119">
                <a:solidFill>
                  <a:schemeClr val="accent1"/>
                </a:solidFill>
                <a:latin typeface="Avenir Black"/>
                <a:ea typeface="Avenir Black"/>
                <a:cs typeface="Avenir Black"/>
                <a:sym typeface="Avenir Black"/>
              </a:defRPr>
            </a:lvl1pPr>
          </a:lstStyle>
          <a:p>
            <a:pPr algn="l"/>
            <a:r>
              <a:rPr lang="en-US" dirty="0">
                <a:solidFill>
                  <a:schemeClr val="tx1"/>
                </a:solidFill>
              </a:rPr>
              <a:t>Préstamos</a:t>
            </a:r>
          </a:p>
        </p:txBody>
      </p:sp>
      <p:sp>
        <p:nvSpPr>
          <p:cNvPr id="2" name="Rectangle">
            <a:extLst>
              <a:ext uri="{FF2B5EF4-FFF2-40B4-BE49-F238E27FC236}">
                <a16:creationId xmlns:a16="http://schemas.microsoft.com/office/drawing/2014/main" id="{970958A3-8675-D1B8-C024-81ADD962A582}"/>
              </a:ext>
            </a:extLst>
          </p:cNvPr>
          <p:cNvSpPr/>
          <p:nvPr/>
        </p:nvSpPr>
        <p:spPr>
          <a:xfrm>
            <a:off x="-11271" y="2170"/>
            <a:ext cx="12214542" cy="5072413"/>
          </a:xfrm>
          <a:prstGeom prst="rect">
            <a:avLst/>
          </a:prstGeom>
          <a:solidFill>
            <a:srgbClr val="E7F8E5"/>
          </a:solidFill>
          <a:ln w="12700">
            <a:miter lim="400000"/>
          </a:ln>
        </p:spPr>
        <p:txBody>
          <a:bodyPr lIns="45719" rIns="45719" anchor="ctr"/>
          <a:lstStyle/>
          <a:p>
            <a:endParaRPr dirty="0"/>
          </a:p>
        </p:txBody>
      </p:sp>
      <p:pic>
        <p:nvPicPr>
          <p:cNvPr id="7" name="Picture 6" descr="A close-up of a loan document&#10;&#10;Description automatically generated">
            <a:extLst>
              <a:ext uri="{FF2B5EF4-FFF2-40B4-BE49-F238E27FC236}">
                <a16:creationId xmlns:a16="http://schemas.microsoft.com/office/drawing/2014/main" id="{E93F5534-387E-A9E7-3499-C3C703A6456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984"/>
          <a:stretch/>
        </p:blipFill>
        <p:spPr>
          <a:xfrm>
            <a:off x="0" y="-1"/>
            <a:ext cx="12192000" cy="5072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73765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282A33"/>
      </a:dk1>
      <a:lt1>
        <a:srgbClr val="FFFFFF"/>
      </a:lt1>
      <a:dk2>
        <a:srgbClr val="A7A7A7"/>
      </a:dk2>
      <a:lt2>
        <a:srgbClr val="535353"/>
      </a:lt2>
      <a:accent1>
        <a:srgbClr val="02A1FF"/>
      </a:accent1>
      <a:accent2>
        <a:srgbClr val="282932"/>
      </a:accent2>
      <a:accent3>
        <a:srgbClr val="D4D5D3"/>
      </a:accent3>
      <a:accent4>
        <a:srgbClr val="FEFFFE"/>
      </a:accent4>
      <a:accent5>
        <a:srgbClr val="06A0FF"/>
      </a:accent5>
      <a:accent6>
        <a:srgbClr val="16171C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>
            <a:hueOff val="-7200000"/>
            <a:satOff val="-100001"/>
          </a:schemeClr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82A33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82A33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Be Mindful of Your Digital Money Presentation" id="{AC1ABAEF-82EF-EF4D-89F4-6343A1931847}" vid="{DC0DAC32-BA4E-0A4C-997C-254B49B70EC5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282A33"/>
      </a:dk1>
      <a:lt1>
        <a:srgbClr val="332C0B"/>
      </a:lt1>
      <a:dk2>
        <a:srgbClr val="A7A7A7"/>
      </a:dk2>
      <a:lt2>
        <a:srgbClr val="535353"/>
      </a:lt2>
      <a:accent1>
        <a:srgbClr val="02A1FF"/>
      </a:accent1>
      <a:accent2>
        <a:srgbClr val="282932"/>
      </a:accent2>
      <a:accent3>
        <a:srgbClr val="D4D5D3"/>
      </a:accent3>
      <a:accent4>
        <a:srgbClr val="FEFFFE"/>
      </a:accent4>
      <a:accent5>
        <a:srgbClr val="06A0FF"/>
      </a:accent5>
      <a:accent6>
        <a:srgbClr val="16171C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>
            <a:hueOff val="-7200000"/>
            <a:satOff val="-100001"/>
          </a:schemeClr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82A33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282A33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4806</TotalTime>
  <Words>1516</Words>
  <Application>Microsoft Macintosh PowerPoint</Application>
  <PresentationFormat>Widescreen</PresentationFormat>
  <Paragraphs>99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Avenir Heavy</vt:lpstr>
      <vt:lpstr>Avenir Light</vt:lpstr>
      <vt:lpstr>Calibri</vt:lpstr>
      <vt:lpstr>Calibri Light</vt:lpstr>
      <vt:lpstr>Office Theme</vt:lpstr>
      <vt:lpstr>PowerPoint Presentation</vt:lpstr>
      <vt:lpstr>Introducción del patrocinador</vt:lpstr>
      <vt:lpstr>PowerPoint Presentation</vt:lpstr>
      <vt:lpstr>Lo que vamos a discutir...</vt:lpstr>
      <vt:lpstr>PowerPoint Presentation</vt:lpstr>
      <vt:lpstr>Cuentas corrientes</vt:lpstr>
      <vt:lpstr>PowerPoint Presentation</vt:lpstr>
      <vt:lpstr>Certificados de depósito</vt:lpstr>
      <vt:lpstr>PowerPoint Presentation</vt:lpstr>
      <vt:lpstr>Protecciones federales</vt:lpstr>
      <vt:lpstr>Recursos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Moffat</dc:creator>
  <cp:keywords>, docId:5C3100D025EE1720F7C53A97069AC9AA</cp:keywords>
  <cp:lastModifiedBy>Sophia Duffin</cp:lastModifiedBy>
  <cp:revision>8</cp:revision>
  <dcterms:created xsi:type="dcterms:W3CDTF">2023-03-09T02:12:42Z</dcterms:created>
  <dcterms:modified xsi:type="dcterms:W3CDTF">2025-09-11T17:56:32Z</dcterms:modified>
</cp:coreProperties>
</file>