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4" r:id="rId4"/>
    <p:sldId id="273" r:id="rId5"/>
    <p:sldId id="258" r:id="rId6"/>
    <p:sldId id="259" r:id="rId7"/>
    <p:sldId id="277" r:id="rId8"/>
    <p:sldId id="261" r:id="rId9"/>
    <p:sldId id="275" r:id="rId10"/>
    <p:sldId id="271" r:id="rId11"/>
    <p:sldId id="278" r:id="rId12"/>
    <p:sldId id="276" r:id="rId13"/>
    <p:sldId id="269"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9CE"/>
    <a:srgbClr val="ECB127"/>
    <a:srgbClr val="A57416"/>
    <a:srgbClr val="F1E5F3"/>
    <a:srgbClr val="E2C9E6"/>
    <a:srgbClr val="BFE9E8"/>
    <a:srgbClr val="CFF2CA"/>
    <a:srgbClr val="E7F8E5"/>
    <a:srgbClr val="FCD3CD"/>
    <a:srgbClr val="FFE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55874"/>
  </p:normalViewPr>
  <p:slideViewPr>
    <p:cSldViewPr snapToGrid="0" snapToObjects="1">
      <p:cViewPr>
        <p:scale>
          <a:sx n="19" d="100"/>
          <a:sy n="19" d="100"/>
        </p:scale>
        <p:origin x="3168" y="1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Whether you choose a checking account, savings account, or CD, your money is protected by the Federal Deposit Insurance Corporation or FDIC. The FDIC is a federal government agency that insures deposits in banks and examines their safety for customers.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Each depositor at a bank is insured at least $250,000 per insured bank. </a:t>
            </a:r>
          </a:p>
          <a:p>
            <a:endParaRPr lang="en-US" dirty="0"/>
          </a:p>
        </p:txBody>
      </p:sp>
    </p:spTree>
    <p:extLst>
      <p:ext uri="{BB962C8B-B14F-4D97-AF65-F5344CB8AC3E}">
        <p14:creationId xmlns:p14="http://schemas.microsoft.com/office/powerpoint/2010/main" val="163037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Depending on class participation and discussion during the presentation, there may be extra time. These resources are helpful for in-depth discussions.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If you haven’t yet, use the Simple vs. Compound Interest Calculator inside the What is Interest article to explore the difference between simple and compound interest. Show the benefits of having compound interest work for you, like when you open a CD, instead of working against you, like with a credit card balance.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Second, the Opening an Account article outlines what is needed to open a checking or savings account for the first time. If appropriate, share details on accounts or products at your bank that benefit students. </a:t>
            </a:r>
          </a:p>
          <a:p>
            <a:endParaRPr lang="en-US" dirty="0"/>
          </a:p>
        </p:txBody>
      </p:sp>
    </p:spTree>
    <p:extLst>
      <p:ext uri="{BB962C8B-B14F-4D97-AF65-F5344CB8AC3E}">
        <p14:creationId xmlns:p14="http://schemas.microsoft.com/office/powerpoint/2010/main" val="191493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Understanding how banks work is an important part of financial literacy. This includes knowing when and what financial products to use to grow money, borrow money, or simply keep money safe. </a:t>
            </a:r>
          </a:p>
          <a:p>
            <a:br>
              <a:rPr lang="en-US" sz="1200" dirty="0">
                <a:solidFill>
                  <a:srgbClr val="282A33"/>
                </a:solidFill>
                <a:effectLst/>
                <a:latin typeface="+mj-lt"/>
                <a:ea typeface="+mj-ea"/>
                <a:cs typeface="+mj-cs"/>
                <a:sym typeface="Calibri"/>
              </a:rPr>
            </a:br>
            <a:r>
              <a:rPr lang="en-US" sz="1200" b="1" dirty="0">
                <a:solidFill>
                  <a:srgbClr val="282A33"/>
                </a:solidFill>
                <a:effectLst/>
                <a:latin typeface="+mj-lt"/>
                <a:ea typeface="+mj-ea"/>
                <a:cs typeface="+mj-cs"/>
                <a:sym typeface="Calibri"/>
              </a:rPr>
              <a:t>Ask the students if they have any questions about banking, accounts, loans, or interest.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You may want to offer to return if they want more information about a specific topic. </a:t>
            </a:r>
          </a:p>
          <a:p>
            <a:endParaRPr lang="en-US" dirty="0"/>
          </a:p>
        </p:txBody>
      </p:sp>
    </p:spTree>
    <p:extLst>
      <p:ext uri="{BB962C8B-B14F-4D97-AF65-F5344CB8AC3E}">
        <p14:creationId xmlns:p14="http://schemas.microsoft.com/office/powerpoint/2010/main" val="42165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Introduce yourself to the class and explain a little bit about your role. </a:t>
            </a:r>
          </a:p>
          <a:p>
            <a:endParaRPr lang="en-US" dirty="0"/>
          </a:p>
          <a:p>
            <a:r>
              <a:rPr lang="en-US" sz="1200" dirty="0">
                <a:solidFill>
                  <a:srgbClr val="282A33"/>
                </a:solidFill>
                <a:effectLst/>
                <a:latin typeface="+mj-lt"/>
                <a:ea typeface="+mj-ea"/>
                <a:cs typeface="+mj-cs"/>
                <a:sym typeface="Calibri"/>
              </a:rPr>
              <a:t>Go over your typical day, some of the things your financial institution offers (products or services relevant to the class), or why you sponsor Banzai for their class. </a:t>
            </a:r>
          </a:p>
          <a:p>
            <a:endParaRPr lang="en-US" sz="1200" dirty="0">
              <a:solidFill>
                <a:srgbClr val="282A33"/>
              </a:solidFill>
              <a:effectLst/>
              <a:latin typeface="+mj-lt"/>
              <a:ea typeface="+mj-ea"/>
              <a:cs typeface="+mj-cs"/>
              <a:sym typeface="Calibri"/>
            </a:endParaRPr>
          </a:p>
          <a:p>
            <a:r>
              <a:rPr lang="en-US" sz="1200" b="1" dirty="0">
                <a:solidFill>
                  <a:srgbClr val="282A33"/>
                </a:solidFill>
                <a:effectLst/>
                <a:latin typeface="+mj-lt"/>
                <a:ea typeface="+mj-ea"/>
                <a:cs typeface="+mj-cs"/>
                <a:sym typeface="Calibri"/>
              </a:rPr>
              <a:t>Consider inviting the class to ask questions about you, your role, your financial institution, etc. </a:t>
            </a:r>
          </a:p>
          <a:p>
            <a:endParaRPr lang="en-US" dirty="0"/>
          </a:p>
        </p:txBody>
      </p:sp>
    </p:spTree>
    <p:extLst>
      <p:ext uri="{BB962C8B-B14F-4D97-AF65-F5344CB8AC3E}">
        <p14:creationId xmlns:p14="http://schemas.microsoft.com/office/powerpoint/2010/main" val="396676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Financial institutions are a pillar of society. Evidence of basic financial institutions date back as early as 1800 BC. These institutions originally loaned out seeds or supplies to farmers. Now, banks are a safe place to store and grow money. </a:t>
            </a:r>
          </a:p>
          <a:p>
            <a:endParaRPr lang="en-US" dirty="0"/>
          </a:p>
        </p:txBody>
      </p:sp>
    </p:spTree>
    <p:extLst>
      <p:ext uri="{BB962C8B-B14F-4D97-AF65-F5344CB8AC3E}">
        <p14:creationId xmlns:p14="http://schemas.microsoft.com/office/powerpoint/2010/main" val="144477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This slide serves as a table of contents that introduces the presentation. These are the specific topics you’ll cover in the order you’ll present them in. </a:t>
            </a:r>
          </a:p>
          <a:p>
            <a:endParaRPr lang="en-US" dirty="0"/>
          </a:p>
        </p:txBody>
      </p:sp>
    </p:spTree>
    <p:extLst>
      <p:ext uri="{BB962C8B-B14F-4D97-AF65-F5344CB8AC3E}">
        <p14:creationId xmlns:p14="http://schemas.microsoft.com/office/powerpoint/2010/main" val="291143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282B32"/>
                </a:solidFill>
                <a:effectLst/>
                <a:latin typeface="Helvetica" pitchFamily="2" charset="0"/>
              </a:rPr>
              <a:t>Before we dive into the types of accounts and products offered by banks, it’s important to talk about interest. Interest is an amount of money that is either earned or owed. If you’re saving money, interest is earned. If you owe money, you’ll owe interest, too. </a:t>
            </a:r>
          </a:p>
          <a:p>
            <a:endParaRPr lang="en-US" dirty="0"/>
          </a:p>
          <a:p>
            <a:r>
              <a:rPr lang="en-US" sz="1200" dirty="0">
                <a:solidFill>
                  <a:srgbClr val="282A33"/>
                </a:solidFill>
                <a:effectLst/>
                <a:latin typeface="+mj-lt"/>
                <a:ea typeface="+mj-ea"/>
                <a:cs typeface="+mj-cs"/>
                <a:sym typeface="Calibri"/>
              </a:rPr>
              <a:t>There are two kinds of interest: simple and compound. With simple interest, only the initial amount deposited or borrowed earns interest. With compound interest, the interest you earn is added to the principal and also earns interest. </a:t>
            </a:r>
          </a:p>
          <a:p>
            <a:br>
              <a:rPr lang="en-US" sz="1200" dirty="0">
                <a:solidFill>
                  <a:srgbClr val="282A33"/>
                </a:solidFill>
                <a:effectLst/>
                <a:latin typeface="+mj-lt"/>
                <a:ea typeface="+mj-ea"/>
                <a:cs typeface="+mj-cs"/>
                <a:sym typeface="Calibri"/>
              </a:rPr>
            </a:b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Compound interest earned is typically represented as an Annual Percentage Yield, or APY, and it’s an accurate representation of what you earn with compound interest over a year. </a:t>
            </a:r>
          </a:p>
          <a:p>
            <a:endParaRPr lang="en-US" sz="1200" dirty="0">
              <a:solidFill>
                <a:srgbClr val="282A33"/>
              </a:solidFill>
              <a:effectLst/>
              <a:latin typeface="+mj-lt"/>
              <a:ea typeface="+mj-ea"/>
              <a:cs typeface="+mj-cs"/>
              <a:sym typeface="Calibri"/>
            </a:endParaRPr>
          </a:p>
          <a:p>
            <a:r>
              <a:rPr lang="en-US" b="1" dirty="0"/>
              <a:t>Ask </a:t>
            </a:r>
            <a:r>
              <a:rPr lang="en-US" sz="1200" b="1" dirty="0">
                <a:solidFill>
                  <a:srgbClr val="282A33"/>
                </a:solidFill>
                <a:effectLst/>
                <a:latin typeface="+mj-lt"/>
                <a:ea typeface="+mj-ea"/>
                <a:cs typeface="+mj-cs"/>
                <a:sym typeface="Calibri"/>
              </a:rPr>
              <a:t>the students if they have any questions about the difference between simple and compound interest. If there is time, consider pulling up the Simple vs. Compound Interest calculator referenced on slide 10 to illustrate the difference. </a:t>
            </a:r>
          </a:p>
          <a:p>
            <a:endParaRPr lang="en-US" dirty="0"/>
          </a:p>
        </p:txBody>
      </p:sp>
    </p:spTree>
    <p:extLst>
      <p:ext uri="{BB962C8B-B14F-4D97-AF65-F5344CB8AC3E}">
        <p14:creationId xmlns:p14="http://schemas.microsoft.com/office/powerpoint/2010/main" val="2177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Now that you know about interest, let’s talk about the most common and basic types of accounts: Checking and Savings. Checking accounts are transaction accounts, meaning you can use them to buy things. Account holders access the account directly through withdrawals, or can also use a debit card or checks to pay for things.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A debit card is swiped at checkout and money is instantly taken from the account. Checks go first to the receiver’s financial institution and then back to the original financial institution, so they take longer to “clear” or go through an account.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If you try to spend money that you do not have, there are two things that could happen. First, the transaction could be declined, so you cannot spend the money. Or, if you have overdraft protection, the transaction will go through but you’ll be charged an additional fee by your bank.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If you try to use a check but don’t have the money in your account, the check will bounce and you’ll be charged a hefty non-sufficient funds, or NSF, fee.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Checking accounts usually do not earn interest, although some may earn a small amount. </a:t>
            </a:r>
          </a:p>
          <a:p>
            <a:endParaRPr lang="en-US" sz="1200" dirty="0">
              <a:solidFill>
                <a:srgbClr val="282A33"/>
              </a:solidFill>
              <a:effectLst/>
              <a:latin typeface="+mj-lt"/>
              <a:ea typeface="+mj-ea"/>
              <a:cs typeface="+mj-cs"/>
              <a:sym typeface="Calibri"/>
            </a:endParaRPr>
          </a:p>
          <a:p>
            <a:endParaRPr lang="en-US" sz="1200" dirty="0">
              <a:solidFill>
                <a:srgbClr val="282A33"/>
              </a:solidFill>
              <a:effectLst/>
              <a:latin typeface="+mj-lt"/>
              <a:ea typeface="+mj-ea"/>
              <a:cs typeface="+mj-cs"/>
              <a:sym typeface="Calibri"/>
            </a:endParaRPr>
          </a:p>
          <a:p>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170254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sz="1200" dirty="0">
                <a:solidFill>
                  <a:srgbClr val="282A33"/>
                </a:solidFill>
                <a:effectLst/>
                <a:latin typeface="+mj-lt"/>
                <a:ea typeface="+mj-ea"/>
                <a:cs typeface="+mj-cs"/>
                <a:sym typeface="Calibri"/>
              </a:rPr>
            </a:b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Because savings accounts are designed to help you save money and earn interest, you can’t make purchases directly from them, and don’t receive a debit card or checks. Typically, you’ll need to withdraw the money from your bank to use it.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You can’t make purchases directly from a savings account, and don’t receive a debit card or checks. Typically, you’ll need to withdraw the money from your bank to use it.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The APY on savings accounts varies, but something like 0.1% or 0.5% isn’t uncommon. High-yield savings accounts can get interest rates of 3-4%,  or even higher. But these accounts often have minimum deposit amounts. Keep in mind that the interest rate for savings accounts is variable—this means it can change. </a:t>
            </a:r>
          </a:p>
          <a:p>
            <a:br>
              <a:rPr lang="en-US" sz="1200" dirty="0">
                <a:solidFill>
                  <a:srgbClr val="282A33"/>
                </a:solidFill>
                <a:effectLst/>
                <a:latin typeface="+mj-lt"/>
                <a:ea typeface="+mj-ea"/>
                <a:cs typeface="+mj-cs"/>
                <a:sym typeface="Calibri"/>
              </a:rPr>
            </a:b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There are different types of savings accounts, including accounts geared for first-time younger savers and high-yield savings accounts that offer a higher interest rate. </a:t>
            </a:r>
            <a:r>
              <a:rPr lang="en-US" sz="1200" b="1" dirty="0">
                <a:solidFill>
                  <a:srgbClr val="282A33"/>
                </a:solidFill>
                <a:effectLst/>
                <a:latin typeface="+mj-lt"/>
                <a:ea typeface="+mj-ea"/>
                <a:cs typeface="+mj-cs"/>
                <a:sym typeface="Calibri"/>
              </a:rPr>
              <a:t>If appropriate, include information about savings accounts that your financial institution offers. Ask the students if they </a:t>
            </a:r>
            <a:br>
              <a:rPr lang="en-US" sz="1200" b="1" dirty="0">
                <a:solidFill>
                  <a:srgbClr val="282A33"/>
                </a:solidFill>
                <a:effectLst/>
                <a:latin typeface="+mj-lt"/>
                <a:ea typeface="+mj-ea"/>
                <a:cs typeface="+mj-cs"/>
                <a:sym typeface="Calibri"/>
              </a:rPr>
            </a:br>
            <a:r>
              <a:rPr lang="en-US" sz="1200" b="1" dirty="0">
                <a:solidFill>
                  <a:srgbClr val="282A33"/>
                </a:solidFill>
                <a:effectLst/>
                <a:latin typeface="+mj-lt"/>
                <a:ea typeface="+mj-ea"/>
                <a:cs typeface="+mj-cs"/>
                <a:sym typeface="Calibri"/>
              </a:rPr>
              <a:t>have any questions about how savings accounts work.</a:t>
            </a:r>
          </a:p>
          <a:p>
            <a:r>
              <a:rPr lang="en-US" sz="1200" dirty="0">
                <a:solidFill>
                  <a:srgbClr val="282A33"/>
                </a:solidFill>
                <a:effectLst/>
                <a:latin typeface="+mj-lt"/>
                <a:ea typeface="+mj-ea"/>
                <a:cs typeface="+mj-cs"/>
                <a:sym typeface="Calibri"/>
              </a:rPr>
              <a:t> </a:t>
            </a:r>
          </a:p>
          <a:p>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268441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A certificate of deposit (CD) is a savings option that requires account holders to leave money in a financial institution for a set amount of time, called a term, anywhere from 3 months to 5 years. The end of a term is called the maturity date, and after that date, account holders can withdraw their money plus the extra earned in interest. If you withdraw money before the maturity date, there are penalties.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CDs have a set APY, so you are guaranteed a specific amount of interest. They are a safe way to grow money faster than a checking account, but have less flexibility</a:t>
            </a:r>
            <a:r>
              <a:rPr lang="en-US" sz="1200" b="1" dirty="0">
                <a:solidFill>
                  <a:srgbClr val="282A33"/>
                </a:solidFill>
                <a:effectLst/>
                <a:latin typeface="+mj-lt"/>
                <a:ea typeface="+mj-ea"/>
                <a:cs typeface="+mj-cs"/>
                <a:sym typeface="Calibri"/>
              </a:rPr>
              <a:t>. Ask the students if they understand the benefits and risks of using a CD. </a:t>
            </a:r>
          </a:p>
          <a:p>
            <a:endParaRPr lang="en-US" dirty="0"/>
          </a:p>
        </p:txBody>
      </p:sp>
    </p:spTree>
    <p:extLst>
      <p:ext uri="{BB962C8B-B14F-4D97-AF65-F5344CB8AC3E}">
        <p14:creationId xmlns:p14="http://schemas.microsoft.com/office/powerpoint/2010/main" val="46701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As mentioned earlier, when you borrow money in the form of a loan, you’ll owe either simple or compound interest. Car loans, mortgages, and student loans typically use simple interest. Credit cards, savings accounts, and certificates of deposit usually use compound interest.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Financial institutions don’t automatically give loans to anyone who wants them. They look at factors like your credit score. Your credit score is a number between 300 and 850 that’s compiled by considering your borrowing history and represents your credit worthiness to potential lenders. </a:t>
            </a:r>
          </a:p>
          <a:p>
            <a:br>
              <a:rPr lang="en-US" sz="1200" dirty="0">
                <a:solidFill>
                  <a:srgbClr val="282A33"/>
                </a:solidFill>
                <a:effectLst/>
                <a:latin typeface="+mj-lt"/>
                <a:ea typeface="+mj-ea"/>
                <a:cs typeface="+mj-cs"/>
                <a:sym typeface="Calibri"/>
              </a:rPr>
            </a:br>
            <a:r>
              <a:rPr lang="en-US" sz="1200" dirty="0">
                <a:solidFill>
                  <a:srgbClr val="282A33"/>
                </a:solidFill>
                <a:effectLst/>
                <a:latin typeface="+mj-lt"/>
                <a:ea typeface="+mj-ea"/>
                <a:cs typeface="+mj-cs"/>
                <a:sym typeface="Calibri"/>
              </a:rPr>
              <a:t>With a high credit score, you’ll likely qualify for a better rate on your loan and pay less interest overall. With a low credit score, you’ll probably have to pay a higher interest rate because you are considered a riskier borrower. </a:t>
            </a:r>
            <a:r>
              <a:rPr lang="en-US" sz="1200" b="1" dirty="0">
                <a:solidFill>
                  <a:srgbClr val="282A33"/>
                </a:solidFill>
                <a:effectLst/>
                <a:latin typeface="+mj-lt"/>
                <a:ea typeface="+mj-ea"/>
                <a:cs typeface="+mj-cs"/>
                <a:sym typeface="Calibri"/>
              </a:rPr>
              <a:t>Ask students if they have any questions about loans or how credit scores impact interest rates. </a:t>
            </a:r>
          </a:p>
          <a:p>
            <a:endParaRPr lang="en-US" dirty="0"/>
          </a:p>
        </p:txBody>
      </p:sp>
    </p:spTree>
    <p:extLst>
      <p:ext uri="{BB962C8B-B14F-4D97-AF65-F5344CB8AC3E}">
        <p14:creationId xmlns:p14="http://schemas.microsoft.com/office/powerpoint/2010/main" val="257566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rPr lang="en-US"/>
              <a:t>Click to edit Master title style</a:t>
            </a:r>
            <a:endParaRP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lvl="0" indent="0">
              <a:buSzTx/>
              <a:buFontTx/>
              <a:buNone/>
              <a:defRPr sz="2400" b="1"/>
            </a:pPr>
            <a:r>
              <a:rPr lang="en-US"/>
              <a:t>Click to edit Master text styles</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lvl="0" indent="0">
              <a:buSzTx/>
              <a:buFontTx/>
              <a:buNone/>
              <a:defRPr sz="1600"/>
            </a:pPr>
            <a:r>
              <a:rPr lang="en-US"/>
              <a:t>Click to edit Master text styles</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rPr lang="en-US"/>
              <a:t>Click to edit Master title style</a:t>
            </a:r>
            <a:endParaRP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r>
              <a:rPr lang="en-US" dirty="0"/>
              <a:t>Click icon to add picture</a:t>
            </a:r>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5980651"/>
            <a:ext cx="9144001" cy="1655762"/>
          </a:xfrm>
          <a:prstGeom prst="rect">
            <a:avLst/>
          </a:prstGeom>
        </p:spPr>
        <p:txBody>
          <a:bodyPr/>
          <a:lstStyle>
            <a:lvl1pPr algn="l">
              <a:defRPr sz="3600">
                <a:solidFill>
                  <a:schemeClr val="accent1"/>
                </a:solidFill>
                <a:latin typeface="Avenir Light"/>
                <a:ea typeface="Avenir Light"/>
                <a:cs typeface="Avenir Light"/>
                <a:sym typeface="Avenir Light"/>
              </a:defRPr>
            </a:lvl1pPr>
          </a:lstStyle>
          <a:p>
            <a:r>
              <a:rPr lang="en-US" dirty="0">
                <a:solidFill>
                  <a:schemeClr val="tx1"/>
                </a:solidFill>
              </a:rPr>
              <a:t>Grades</a:t>
            </a:r>
            <a:r>
              <a:rPr dirty="0">
                <a:solidFill>
                  <a:schemeClr val="tx1"/>
                </a:solidFill>
              </a:rPr>
              <a:t> </a:t>
            </a:r>
            <a:r>
              <a:rPr lang="en-US" dirty="0">
                <a:solidFill>
                  <a:schemeClr val="tx1"/>
                </a:solidFill>
              </a:rPr>
              <a:t>6-12</a:t>
            </a:r>
            <a:endParaRPr dirty="0">
              <a:solidFill>
                <a:schemeClr val="tx1"/>
              </a:solidFill>
            </a:endParaRPr>
          </a:p>
        </p:txBody>
      </p:sp>
      <p:sp>
        <p:nvSpPr>
          <p:cNvPr id="96" name="Title 1"/>
          <p:cNvSpPr txBox="1"/>
          <p:nvPr/>
        </p:nvSpPr>
        <p:spPr>
          <a:xfrm>
            <a:off x="560172" y="5307493"/>
            <a:ext cx="8211111" cy="74273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lang="en-US" sz="4000" dirty="0">
                <a:solidFill>
                  <a:schemeClr val="tx1"/>
                </a:solidFill>
              </a:rPr>
              <a:t>Financial Institutions</a:t>
            </a:r>
          </a:p>
        </p:txBody>
      </p:sp>
      <p:sp>
        <p:nvSpPr>
          <p:cNvPr id="4" name="Rectangle 3">
            <a:extLst>
              <a:ext uri="{FF2B5EF4-FFF2-40B4-BE49-F238E27FC236}">
                <a16:creationId xmlns:a16="http://schemas.microsoft.com/office/drawing/2014/main" id="{5709B576-79E7-F52E-C26B-3582B2D479BD}"/>
              </a:ext>
            </a:extLst>
          </p:cNvPr>
          <p:cNvSpPr/>
          <p:nvPr/>
        </p:nvSpPr>
        <p:spPr>
          <a:xfrm>
            <a:off x="0" y="0"/>
            <a:ext cx="12192000" cy="5113477"/>
          </a:xfrm>
          <a:prstGeom prst="rect">
            <a:avLst/>
          </a:prstGeom>
          <a:solidFill>
            <a:srgbClr val="FFEAD9"/>
          </a:solidFill>
          <a:ln w="12700" cap="flat">
            <a:solidFill>
              <a:srgbClr val="FFEAD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A cartoon of a building&#10;&#10;Description automatically generated">
            <a:extLst>
              <a:ext uri="{FF2B5EF4-FFF2-40B4-BE49-F238E27FC236}">
                <a16:creationId xmlns:a16="http://schemas.microsoft.com/office/drawing/2014/main" id="{DA3DF80C-792D-02FA-D9DF-C11ADB4159BC}"/>
              </a:ext>
            </a:extLst>
          </p:cNvPr>
          <p:cNvPicPr>
            <a:picLocks noChangeAspect="1"/>
          </p:cNvPicPr>
          <p:nvPr/>
        </p:nvPicPr>
        <p:blipFill rotWithShape="1">
          <a:blip r:embed="rId3">
            <a:extLst>
              <a:ext uri="{28A0092B-C50C-407E-A947-70E740481C1C}">
                <a14:useLocalDpi xmlns:a14="http://schemas.microsoft.com/office/drawing/2010/main" val="0"/>
              </a:ext>
            </a:extLst>
          </a:blip>
          <a:srcRect t="1" b="-1181"/>
          <a:stretch/>
        </p:blipFill>
        <p:spPr>
          <a:xfrm>
            <a:off x="-232702" y="-537883"/>
            <a:ext cx="12657403" cy="5758936"/>
          </a:xfrm>
          <a:prstGeom prst="rect">
            <a:avLst/>
          </a:prstGeom>
        </p:spPr>
      </p:pic>
      <p:grpSp>
        <p:nvGrpSpPr>
          <p:cNvPr id="2" name="Group 1">
            <a:extLst>
              <a:ext uri="{FF2B5EF4-FFF2-40B4-BE49-F238E27FC236}">
                <a16:creationId xmlns:a16="http://schemas.microsoft.com/office/drawing/2014/main" id="{98037535-7BB2-267B-1970-F60873DBEC6B}"/>
              </a:ext>
            </a:extLst>
          </p:cNvPr>
          <p:cNvGrpSpPr/>
          <p:nvPr/>
        </p:nvGrpSpPr>
        <p:grpSpPr>
          <a:xfrm>
            <a:off x="8934428" y="6030157"/>
            <a:ext cx="2805751" cy="369330"/>
            <a:chOff x="8934428" y="6030157"/>
            <a:chExt cx="2805751" cy="369330"/>
          </a:xfrm>
        </p:grpSpPr>
        <p:pic>
          <p:nvPicPr>
            <p:cNvPr id="5" name="Picture 4" descr="A black and white logo&#10;&#10;Description automatically generated">
              <a:extLst>
                <a:ext uri="{FF2B5EF4-FFF2-40B4-BE49-F238E27FC236}">
                  <a16:creationId xmlns:a16="http://schemas.microsoft.com/office/drawing/2014/main" id="{DE2EACF6-CF4F-D759-343E-B519BC9F8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894B9A3A-CD15-F29A-CBD5-70FEBA5A89D1}"/>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EE8041C4-F1A6-EDF6-7637-A2DCC22DB80B}"/>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Federal Protections</a:t>
            </a:r>
            <a:endParaRPr dirty="0">
              <a:solidFill>
                <a:schemeClr val="tx1"/>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FDIC Insurance</a:t>
            </a:r>
          </a:p>
        </p:txBody>
      </p:sp>
      <p:grpSp>
        <p:nvGrpSpPr>
          <p:cNvPr id="2" name="Group 1">
            <a:extLst>
              <a:ext uri="{FF2B5EF4-FFF2-40B4-BE49-F238E27FC236}">
                <a16:creationId xmlns:a16="http://schemas.microsoft.com/office/drawing/2014/main" id="{375B1E00-5CE7-AE64-528A-5CE29F78A090}"/>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915BBC97-0935-C62F-0297-6202BABD6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B0B7DB50-F989-8213-5B0B-15F628971A1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34ADECD0-7E63-70C2-9494-ABBFB98D2DC7}"/>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847326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Resources</a:t>
            </a:r>
            <a:endParaRPr dirty="0">
              <a:solidFill>
                <a:schemeClr val="tx1"/>
              </a:solidFill>
            </a:endParaRPr>
          </a:p>
        </p:txBody>
      </p:sp>
      <p:sp>
        <p:nvSpPr>
          <p:cNvPr id="145" name="Lorem Ipsum Subtitle"/>
          <p:cNvSpPr txBox="1">
            <a:spLocks noGrp="1"/>
          </p:cNvSpPr>
          <p:nvPr>
            <p:ph type="subTitle" idx="1"/>
          </p:nvPr>
        </p:nvSpPr>
        <p:spPr>
          <a:xfrm>
            <a:off x="663146" y="1817098"/>
            <a:ext cx="10762733"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Simple vs. Compound Interest Calculator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t>Opening an Account Article</a:t>
            </a:r>
          </a:p>
        </p:txBody>
      </p:sp>
      <p:grpSp>
        <p:nvGrpSpPr>
          <p:cNvPr id="2" name="Group 1">
            <a:extLst>
              <a:ext uri="{FF2B5EF4-FFF2-40B4-BE49-F238E27FC236}">
                <a16:creationId xmlns:a16="http://schemas.microsoft.com/office/drawing/2014/main" id="{B4616355-0981-F6A5-4D7D-C36F76040B21}"/>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D5AB35C2-ADDC-2A6E-F825-F11989F8A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A0413078-7CC7-E8A1-FEFC-DC8A50A01C2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21D5B15E-59C8-0A63-C691-A1972DE71CD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845739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5E19CE"/>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chemeClr val="tx1"/>
                </a:solidFill>
              </a:rPr>
              <a:t>Conclusion </a:t>
            </a:r>
          </a:p>
        </p:txBody>
      </p:sp>
      <p:pic>
        <p:nvPicPr>
          <p:cNvPr id="3" name="Picture 2" descr="A credit card and credit card with a certificate&#10;&#10;Description automatically generated">
            <a:extLst>
              <a:ext uri="{FF2B5EF4-FFF2-40B4-BE49-F238E27FC236}">
                <a16:creationId xmlns:a16="http://schemas.microsoft.com/office/drawing/2014/main" id="{840DD342-E382-F9E0-4322-C82D625B3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3938"/>
            <a:ext cx="7772400" cy="4368880"/>
          </a:xfrm>
          <a:prstGeom prst="rect">
            <a:avLst/>
          </a:prstGeom>
        </p:spPr>
      </p:pic>
    </p:spTree>
    <p:extLst>
      <p:ext uri="{BB962C8B-B14F-4D97-AF65-F5344CB8AC3E}">
        <p14:creationId xmlns:p14="http://schemas.microsoft.com/office/powerpoint/2010/main" val="1997937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p:nvPr/>
        </p:nvSpPr>
        <p:spPr>
          <a:xfrm>
            <a:off x="560172" y="4008362"/>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tx1"/>
                </a:solidFill>
              </a:rPr>
              <a:t>Thank you!</a:t>
            </a:r>
          </a:p>
        </p:txBody>
      </p:sp>
      <p:sp>
        <p:nvSpPr>
          <p:cNvPr id="7" name="Rectangle 6">
            <a:extLst>
              <a:ext uri="{FF2B5EF4-FFF2-40B4-BE49-F238E27FC236}">
                <a16:creationId xmlns:a16="http://schemas.microsoft.com/office/drawing/2014/main" id="{4147DCC6-662B-6D59-5D1C-84138E33FA8D}"/>
              </a:ext>
            </a:extLst>
          </p:cNvPr>
          <p:cNvSpPr/>
          <p:nvPr/>
        </p:nvSpPr>
        <p:spPr>
          <a:xfrm>
            <a:off x="0" y="0"/>
            <a:ext cx="12192000" cy="4840941"/>
          </a:xfrm>
          <a:prstGeom prst="rect">
            <a:avLst/>
          </a:prstGeom>
          <a:solidFill>
            <a:srgbClr val="BFE9E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282A33"/>
              </a:solidFill>
              <a:effectLst/>
              <a:uFillTx/>
              <a:latin typeface="+mj-lt"/>
              <a:ea typeface="+mj-ea"/>
              <a:cs typeface="+mj-cs"/>
              <a:sym typeface="Calibri"/>
            </a:endParaRPr>
          </a:p>
        </p:txBody>
      </p:sp>
      <p:pic>
        <p:nvPicPr>
          <p:cNvPr id="3" name="Picture 2" descr="Cartoon of people carrying a large check&#10;&#10;Description automatically generated">
            <a:extLst>
              <a:ext uri="{FF2B5EF4-FFF2-40B4-BE49-F238E27FC236}">
                <a16:creationId xmlns:a16="http://schemas.microsoft.com/office/drawing/2014/main" id="{A29F5714-7DEB-D3D8-C330-E34221A17416}"/>
              </a:ext>
            </a:extLst>
          </p:cNvPr>
          <p:cNvPicPr>
            <a:picLocks noChangeAspect="1"/>
          </p:cNvPicPr>
          <p:nvPr/>
        </p:nvPicPr>
        <p:blipFill rotWithShape="1">
          <a:blip r:embed="rId2">
            <a:extLst>
              <a:ext uri="{28A0092B-C50C-407E-A947-70E740481C1C}">
                <a14:useLocalDpi xmlns:a14="http://schemas.microsoft.com/office/drawing/2010/main" val="0"/>
              </a:ext>
            </a:extLst>
          </a:blip>
          <a:srcRect l="-167" t="1" r="167" b="24984"/>
          <a:stretch/>
        </p:blipFill>
        <p:spPr>
          <a:xfrm>
            <a:off x="-20320" y="0"/>
            <a:ext cx="12192000" cy="5140960"/>
          </a:xfrm>
          <a:prstGeom prst="rect">
            <a:avLst/>
          </a:prstGeom>
        </p:spPr>
      </p:pic>
      <p:grpSp>
        <p:nvGrpSpPr>
          <p:cNvPr id="2" name="Group 1">
            <a:extLst>
              <a:ext uri="{FF2B5EF4-FFF2-40B4-BE49-F238E27FC236}">
                <a16:creationId xmlns:a16="http://schemas.microsoft.com/office/drawing/2014/main" id="{D71BCDD2-988F-45D0-64D0-B1FB5598BC4E}"/>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612EA5B4-AEDE-8D86-1AFC-9518BCA5F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0E3FF2F8-6E47-EF34-5875-2B3A372962D6}"/>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8" name="Straight Connector 7">
              <a:extLst>
                <a:ext uri="{FF2B5EF4-FFF2-40B4-BE49-F238E27FC236}">
                  <a16:creationId xmlns:a16="http://schemas.microsoft.com/office/drawing/2014/main" id="{F5013D9D-0F22-2DF4-2325-82172DF370EA}"/>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lstStyle>
            <a:lvl1pPr algn="l" defTabSz="822959">
              <a:defRPr sz="6119">
                <a:solidFill>
                  <a:schemeClr val="accent5"/>
                </a:solidFill>
                <a:latin typeface="Avenir Black"/>
                <a:ea typeface="Avenir Black"/>
                <a:cs typeface="Avenir Black"/>
                <a:sym typeface="Avenir Black"/>
              </a:defRPr>
            </a:lvl1pPr>
          </a:lstStyle>
          <a:p>
            <a:r>
              <a:rPr dirty="0">
                <a:solidFill>
                  <a:schemeClr val="tx1"/>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2" name="Group 1">
            <a:extLst>
              <a:ext uri="{FF2B5EF4-FFF2-40B4-BE49-F238E27FC236}">
                <a16:creationId xmlns:a16="http://schemas.microsoft.com/office/drawing/2014/main" id="{1CA59768-796C-8135-5F07-BE509DCC22BB}"/>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E3482874-955B-22BE-0486-5C384621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045C973E-6B7B-4180-4D95-10B31BC7383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76AF9710-3C7A-7948-A69A-84FF72313A9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0"/>
            <a:ext cx="12214542" cy="5072413"/>
          </a:xfrm>
          <a:prstGeom prst="rect">
            <a:avLst/>
          </a:prstGeom>
          <a:solidFill>
            <a:srgbClr val="A5741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chemeClr val="tx1"/>
                </a:solidFill>
              </a:rPr>
              <a:t>Financial Institutions</a:t>
            </a:r>
          </a:p>
        </p:txBody>
      </p:sp>
      <p:pic>
        <p:nvPicPr>
          <p:cNvPr id="3" name="Picture 2" descr="A cartoon of a person in a blue and yellow building&#10;&#10;Description automatically generated">
            <a:extLst>
              <a:ext uri="{FF2B5EF4-FFF2-40B4-BE49-F238E27FC236}">
                <a16:creationId xmlns:a16="http://schemas.microsoft.com/office/drawing/2014/main" id="{03DC57D7-7B38-6A2B-B873-5E9B3E953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1766"/>
            <a:ext cx="7772400" cy="4368880"/>
          </a:xfrm>
          <a:prstGeom prst="rect">
            <a:avLst/>
          </a:prstGeom>
        </p:spPr>
      </p:pic>
    </p:spTree>
    <p:extLst>
      <p:ext uri="{BB962C8B-B14F-4D97-AF65-F5344CB8AC3E}">
        <p14:creationId xmlns:p14="http://schemas.microsoft.com/office/powerpoint/2010/main" val="41032917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What we’re going to discuss…</a:t>
            </a: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normAutofit/>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pPr fontAlgn="base"/>
            <a:r>
              <a:rPr lang="en-US" sz="3300" dirty="0"/>
              <a:t>Interest</a:t>
            </a:r>
          </a:p>
          <a:p>
            <a:pPr fontAlgn="base"/>
            <a:r>
              <a:rPr lang="en-US" sz="3300" dirty="0"/>
              <a:t>Checking Accounts</a:t>
            </a:r>
          </a:p>
          <a:p>
            <a:pPr fontAlgn="base"/>
            <a:r>
              <a:rPr lang="en-US" sz="3300" dirty="0"/>
              <a:t>Saving Accounts</a:t>
            </a:r>
          </a:p>
          <a:p>
            <a:pPr fontAlgn="base"/>
            <a:r>
              <a:rPr lang="en-US" sz="3300" dirty="0"/>
              <a:t>Certificates of Deposit</a:t>
            </a:r>
          </a:p>
          <a:p>
            <a:pPr fontAlgn="base"/>
            <a:r>
              <a:rPr lang="en-US" sz="3300" dirty="0"/>
              <a:t>Loans</a:t>
            </a:r>
          </a:p>
          <a:p>
            <a:pPr fontAlgn="base"/>
            <a:r>
              <a:rPr lang="en-US" sz="3300" dirty="0"/>
              <a:t>Federal Protections</a:t>
            </a:r>
            <a:br>
              <a:rPr lang="en-US" dirty="0"/>
            </a:br>
            <a:endParaRPr dirty="0"/>
          </a:p>
        </p:txBody>
      </p:sp>
      <p:grpSp>
        <p:nvGrpSpPr>
          <p:cNvPr id="2" name="Group 1">
            <a:extLst>
              <a:ext uri="{FF2B5EF4-FFF2-40B4-BE49-F238E27FC236}">
                <a16:creationId xmlns:a16="http://schemas.microsoft.com/office/drawing/2014/main" id="{A0461340-97A4-1238-B6C2-54169AFA178F}"/>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183E923B-90C9-61F5-CCD8-B120EA758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2C533F78-AB56-B1F6-5A6E-3BD2DE6A847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3E4AD031-3342-492B-B80D-A91EE66B10DB}"/>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9294285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ECB127"/>
          </a:solidFill>
          <a:ln w="12700">
            <a:solidFill>
              <a:srgbClr val="FFEAD9"/>
            </a:solidFill>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chemeClr val="tx1"/>
                </a:solidFill>
              </a:rPr>
              <a:t>Interest</a:t>
            </a:r>
          </a:p>
        </p:txBody>
      </p:sp>
      <p:pic>
        <p:nvPicPr>
          <p:cNvPr id="5" name="Picture 4" descr="A cartoon of a signpost with different signs&#10;&#10;Description automatically generated">
            <a:extLst>
              <a:ext uri="{FF2B5EF4-FFF2-40B4-BE49-F238E27FC236}">
                <a16:creationId xmlns:a16="http://schemas.microsoft.com/office/drawing/2014/main" id="{AE1E1D94-71FA-180C-1A03-77F2C6848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575"/>
            <a:ext cx="12203270" cy="530264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Checking Accounts</a:t>
            </a:r>
          </a:p>
        </p:txBody>
      </p:sp>
      <p:sp>
        <p:nvSpPr>
          <p:cNvPr id="108" name="Lorem Ipsum Subtitle"/>
          <p:cNvSpPr txBox="1">
            <a:spLocks noGrp="1"/>
          </p:cNvSpPr>
          <p:nvPr>
            <p:ph type="subTitle" sz="half" idx="1"/>
          </p:nvPr>
        </p:nvSpPr>
        <p:spPr>
          <a:xfrm>
            <a:off x="663146" y="1817098"/>
            <a:ext cx="9067834"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tx1"/>
                </a:solidFill>
                <a:latin typeface="Avenir Light"/>
              </a:rPr>
              <a:t>Transaction Accounts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tx1"/>
                </a:solidFill>
                <a:latin typeface="Avenir Light"/>
              </a:rPr>
              <a:t>Debit Cards &amp; Checks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lang="en-US" sz="3300" dirty="0">
                <a:solidFill>
                  <a:schemeClr val="tx1"/>
                </a:solidFill>
                <a:latin typeface="Avenir Light"/>
              </a:rPr>
              <a:t>Don’t Earn Interest</a:t>
            </a:r>
            <a:br>
              <a:rPr lang="en-US" dirty="0"/>
            </a:br>
            <a:endParaRPr lang="en-US" dirty="0"/>
          </a:p>
        </p:txBody>
      </p:sp>
      <p:grpSp>
        <p:nvGrpSpPr>
          <p:cNvPr id="2" name="Group 1">
            <a:extLst>
              <a:ext uri="{FF2B5EF4-FFF2-40B4-BE49-F238E27FC236}">
                <a16:creationId xmlns:a16="http://schemas.microsoft.com/office/drawing/2014/main" id="{C3B2D744-FE33-D2DA-3852-A00F3278B866}"/>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B791C863-65F6-E28D-223C-B876386A8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52575304-8287-DDE0-A1D0-7B7A6EB238C9}"/>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1DC4D3CC-CD70-192E-77BA-C06F0D866A79}"/>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chemeClr val="tx1"/>
                </a:solidFill>
              </a:rPr>
              <a:t>Savings Accounts</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ECB127"/>
          </a:solidFill>
          <a:ln w="12700">
            <a:miter lim="400000"/>
          </a:ln>
        </p:spPr>
        <p:txBody>
          <a:bodyPr lIns="45719" rIns="45719" anchor="ctr"/>
          <a:lstStyle/>
          <a:p>
            <a:endParaRPr dirty="0"/>
          </a:p>
        </p:txBody>
      </p:sp>
      <p:pic>
        <p:nvPicPr>
          <p:cNvPr id="4" name="Picture 3" descr="A jar of savings&#10;&#10;Description automatically generated">
            <a:extLst>
              <a:ext uri="{FF2B5EF4-FFF2-40B4-BE49-F238E27FC236}">
                <a16:creationId xmlns:a16="http://schemas.microsoft.com/office/drawing/2014/main" id="{29B33753-8D93-D2F7-83D6-F0DD942F7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3936"/>
            <a:ext cx="7772400" cy="4368880"/>
          </a:xfrm>
          <a:prstGeom prst="rect">
            <a:avLst/>
          </a:prstGeom>
        </p:spPr>
      </p:pic>
    </p:spTree>
    <p:extLst>
      <p:ext uri="{BB962C8B-B14F-4D97-AF65-F5344CB8AC3E}">
        <p14:creationId xmlns:p14="http://schemas.microsoft.com/office/powerpoint/2010/main" val="1970990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560172" y="102329"/>
            <a:ext cx="10968681" cy="1418848"/>
          </a:xfrm>
          <a:prstGeom prst="rect">
            <a:avLst/>
          </a:prstGeom>
        </p:spPr>
        <p:txBody>
          <a:bodyPr>
            <a:normAutofit/>
          </a:bodyPr>
          <a:lstStyle>
            <a:lvl1pPr algn="l">
              <a:defRPr sz="5400">
                <a:solidFill>
                  <a:schemeClr val="accent1"/>
                </a:solidFill>
                <a:latin typeface="Avenir Black"/>
                <a:ea typeface="Avenir Black"/>
                <a:cs typeface="Avenir Black"/>
                <a:sym typeface="Avenir Black"/>
              </a:defRPr>
            </a:lvl1pPr>
          </a:lstStyle>
          <a:p>
            <a:r>
              <a:rPr lang="en-US" dirty="0">
                <a:solidFill>
                  <a:schemeClr val="tx1"/>
                </a:solidFill>
              </a:rPr>
              <a:t>Certificates of Deposit</a:t>
            </a:r>
            <a:endParaRPr dirty="0">
              <a:solidFill>
                <a:schemeClr val="tx1"/>
              </a:solidFill>
            </a:endParaRPr>
          </a:p>
        </p:txBody>
      </p:sp>
      <p:sp>
        <p:nvSpPr>
          <p:cNvPr id="118" name="Lorem Ipsum Subtitle"/>
          <p:cNvSpPr txBox="1">
            <a:spLocks noGrp="1"/>
          </p:cNvSpPr>
          <p:nvPr>
            <p:ph type="subTitle" sz="quarter" idx="1"/>
          </p:nvPr>
        </p:nvSpPr>
        <p:spPr>
          <a:xfrm>
            <a:off x="663146" y="1817098"/>
            <a:ext cx="10762733" cy="4389889"/>
          </a:xfrm>
          <a:prstGeom prst="rect">
            <a:avLst/>
          </a:prstGeom>
        </p:spPr>
        <p:txBody>
          <a:bodyPr/>
          <a:lstStyle>
            <a:lvl1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lvl1pPr>
          </a:lstStyle>
          <a:p>
            <a:r>
              <a:rPr lang="en-US" sz="3300" dirty="0">
                <a:solidFill>
                  <a:schemeClr val="tx1"/>
                </a:solidFill>
              </a:rPr>
              <a:t>Terms</a:t>
            </a:r>
          </a:p>
          <a:p>
            <a:r>
              <a:rPr lang="en-US" sz="3300" dirty="0">
                <a:solidFill>
                  <a:schemeClr val="tx1"/>
                </a:solidFill>
              </a:rPr>
              <a:t>Maturity Date</a:t>
            </a:r>
          </a:p>
          <a:p>
            <a:r>
              <a:rPr lang="en-US" sz="3300" dirty="0">
                <a:solidFill>
                  <a:schemeClr val="tx1"/>
                </a:solidFill>
              </a:rPr>
              <a:t>Guaranteed Returns</a:t>
            </a:r>
          </a:p>
          <a:p>
            <a:pPr marL="0" indent="0">
              <a:buNone/>
            </a:pPr>
            <a:br>
              <a:rPr lang="en-US" dirty="0"/>
            </a:br>
            <a:endParaRPr dirty="0"/>
          </a:p>
        </p:txBody>
      </p:sp>
      <p:grpSp>
        <p:nvGrpSpPr>
          <p:cNvPr id="2" name="Group 1">
            <a:extLst>
              <a:ext uri="{FF2B5EF4-FFF2-40B4-BE49-F238E27FC236}">
                <a16:creationId xmlns:a16="http://schemas.microsoft.com/office/drawing/2014/main" id="{B11AF57B-95D0-2AFF-7549-73FB0C7C292F}"/>
              </a:ext>
            </a:extLst>
          </p:cNvPr>
          <p:cNvGrpSpPr/>
          <p:nvPr/>
        </p:nvGrpSpPr>
        <p:grpSpPr>
          <a:xfrm>
            <a:off x="8934428" y="6030157"/>
            <a:ext cx="2805751" cy="369330"/>
            <a:chOff x="8934428" y="6030157"/>
            <a:chExt cx="2805751" cy="369330"/>
          </a:xfrm>
        </p:grpSpPr>
        <p:pic>
          <p:nvPicPr>
            <p:cNvPr id="4" name="Picture 3" descr="A black and white logo&#10;&#10;Description automatically generated">
              <a:extLst>
                <a:ext uri="{FF2B5EF4-FFF2-40B4-BE49-F238E27FC236}">
                  <a16:creationId xmlns:a16="http://schemas.microsoft.com/office/drawing/2014/main" id="{DBC31717-F4A4-45B6-8D71-DF9AB9BEA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5" name="TextBox 4">
              <a:extLst>
                <a:ext uri="{FF2B5EF4-FFF2-40B4-BE49-F238E27FC236}">
                  <a16:creationId xmlns:a16="http://schemas.microsoft.com/office/drawing/2014/main" id="{6B6F9EAE-9D96-1A94-FB2D-9ACE052522DA}"/>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6" name="Straight Connector 5">
              <a:extLst>
                <a:ext uri="{FF2B5EF4-FFF2-40B4-BE49-F238E27FC236}">
                  <a16:creationId xmlns:a16="http://schemas.microsoft.com/office/drawing/2014/main" id="{74AB57E2-AD2F-36B1-A301-6BD19F39F363}"/>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11271" y="2172"/>
            <a:ext cx="12214542" cy="5072413"/>
          </a:xfrm>
          <a:prstGeom prst="rect">
            <a:avLst/>
          </a:prstGeom>
          <a:solidFill>
            <a:srgbClr val="DD7CB6"/>
          </a:solidFill>
          <a:ln w="12700">
            <a:miter lim="400000"/>
          </a:ln>
        </p:spPr>
        <p:txBody>
          <a:bodyPr lIns="45719" rIns="45719" anchor="ctr"/>
          <a:lstStyle/>
          <a:p>
            <a:endParaRPr dirty="0"/>
          </a:p>
        </p:txBody>
      </p:sp>
      <p:sp>
        <p:nvSpPr>
          <p:cNvPr id="104" name="Title 1"/>
          <p:cNvSpPr txBox="1"/>
          <p:nvPr/>
        </p:nvSpPr>
        <p:spPr>
          <a:xfrm>
            <a:off x="611659" y="5459061"/>
            <a:ext cx="10968682" cy="114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22959">
              <a:lnSpc>
                <a:spcPct val="90000"/>
              </a:lnSpc>
              <a:defRPr sz="6119">
                <a:solidFill>
                  <a:schemeClr val="accent1"/>
                </a:solidFill>
                <a:latin typeface="Avenir Black"/>
                <a:ea typeface="Avenir Black"/>
                <a:cs typeface="Avenir Black"/>
                <a:sym typeface="Avenir Black"/>
              </a:defRPr>
            </a:lvl1pPr>
          </a:lstStyle>
          <a:p>
            <a:pPr algn="l"/>
            <a:r>
              <a:rPr lang="en-US" dirty="0">
                <a:solidFill>
                  <a:schemeClr val="tx1"/>
                </a:solidFill>
              </a:rPr>
              <a:t>Loans</a:t>
            </a:r>
          </a:p>
        </p:txBody>
      </p:sp>
      <p:sp>
        <p:nvSpPr>
          <p:cNvPr id="2" name="Rectangle">
            <a:extLst>
              <a:ext uri="{FF2B5EF4-FFF2-40B4-BE49-F238E27FC236}">
                <a16:creationId xmlns:a16="http://schemas.microsoft.com/office/drawing/2014/main" id="{970958A3-8675-D1B8-C024-81ADD962A582}"/>
              </a:ext>
            </a:extLst>
          </p:cNvPr>
          <p:cNvSpPr/>
          <p:nvPr/>
        </p:nvSpPr>
        <p:spPr>
          <a:xfrm>
            <a:off x="-11271" y="2170"/>
            <a:ext cx="12214542" cy="5072413"/>
          </a:xfrm>
          <a:prstGeom prst="rect">
            <a:avLst/>
          </a:prstGeom>
          <a:solidFill>
            <a:srgbClr val="E7F8E5"/>
          </a:solidFill>
          <a:ln w="12700">
            <a:miter lim="400000"/>
          </a:ln>
        </p:spPr>
        <p:txBody>
          <a:bodyPr lIns="45719" rIns="45719" anchor="ctr"/>
          <a:lstStyle/>
          <a:p>
            <a:endParaRPr dirty="0"/>
          </a:p>
        </p:txBody>
      </p:sp>
      <p:pic>
        <p:nvPicPr>
          <p:cNvPr id="7" name="Picture 6" descr="A close-up of a loan document&#10;&#10;Description automatically generated">
            <a:extLst>
              <a:ext uri="{FF2B5EF4-FFF2-40B4-BE49-F238E27FC236}">
                <a16:creationId xmlns:a16="http://schemas.microsoft.com/office/drawing/2014/main" id="{E93F5534-387E-A9E7-3499-C3C703A64560}"/>
              </a:ext>
            </a:extLst>
          </p:cNvPr>
          <p:cNvPicPr>
            <a:picLocks noChangeAspect="1"/>
          </p:cNvPicPr>
          <p:nvPr/>
        </p:nvPicPr>
        <p:blipFill rotWithShape="1">
          <a:blip r:embed="rId3">
            <a:extLst>
              <a:ext uri="{28A0092B-C50C-407E-A947-70E740481C1C}">
                <a14:useLocalDpi xmlns:a14="http://schemas.microsoft.com/office/drawing/2010/main" val="0"/>
              </a:ext>
            </a:extLst>
          </a:blip>
          <a:srcRect b="25984"/>
          <a:stretch/>
        </p:blipFill>
        <p:spPr>
          <a:xfrm>
            <a:off x="0" y="-1"/>
            <a:ext cx="12192000" cy="5072413"/>
          </a:xfrm>
          <a:prstGeom prst="rect">
            <a:avLst/>
          </a:prstGeom>
        </p:spPr>
      </p:pic>
    </p:spTree>
    <p:extLst>
      <p:ext uri="{BB962C8B-B14F-4D97-AF65-F5344CB8AC3E}">
        <p14:creationId xmlns:p14="http://schemas.microsoft.com/office/powerpoint/2010/main" val="2642737653"/>
      </p:ext>
    </p:extLst>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e Mindful of Your Digital Money Presentation" id="{AC1ABAEF-82EF-EF4D-89F4-6343A1931847}" vid="{DC0DAC32-BA4E-0A4C-997C-254B49B70EC5}"/>
    </a:ext>
  </a:ext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4864</TotalTime>
  <Words>1394</Words>
  <Application>Microsoft Macintosh PowerPoint</Application>
  <PresentationFormat>Widescreen</PresentationFormat>
  <Paragraphs>85</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Heavy</vt:lpstr>
      <vt:lpstr>Avenir Light</vt:lpstr>
      <vt:lpstr>Calibri</vt:lpstr>
      <vt:lpstr>Calibri Light</vt:lpstr>
      <vt:lpstr>Helvetica</vt:lpstr>
      <vt:lpstr>Office Theme</vt:lpstr>
      <vt:lpstr>PowerPoint Presentation</vt:lpstr>
      <vt:lpstr>Sponsor Intro</vt:lpstr>
      <vt:lpstr>PowerPoint Presentation</vt:lpstr>
      <vt:lpstr>What we’re going to discuss…</vt:lpstr>
      <vt:lpstr>PowerPoint Presentation</vt:lpstr>
      <vt:lpstr>Checking Accounts</vt:lpstr>
      <vt:lpstr>PowerPoint Presentation</vt:lpstr>
      <vt:lpstr>Certificates of Deposit</vt:lpstr>
      <vt:lpstr>PowerPoint Presentation</vt:lpstr>
      <vt:lpstr>Federal Protections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Moffat</dc:creator>
  <cp:lastModifiedBy>Sophia Duffin</cp:lastModifiedBy>
  <cp:revision>8</cp:revision>
  <dcterms:created xsi:type="dcterms:W3CDTF">2023-03-09T02:12:42Z</dcterms:created>
  <dcterms:modified xsi:type="dcterms:W3CDTF">2025-09-11T17:48:40Z</dcterms:modified>
</cp:coreProperties>
</file>