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hueOff val="-7200000"/>
              <a:satOff val="-100001"/>
            </a:schemeClr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/>
    <p:restoredTop sz="74917"/>
  </p:normalViewPr>
  <p:slideViewPr>
    <p:cSldViewPr snapToGrid="0">
      <p:cViewPr varScale="1">
        <p:scale>
          <a:sx n="118" d="100"/>
          <a:sy n="118" d="100"/>
        </p:scale>
        <p:origin x="2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Preséntese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poco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repasar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día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típico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servicios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relevantes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patrocina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Banzai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educación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posibilidad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invitar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usted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rol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IF, etc.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9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En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caso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disponer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limitados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¿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cuál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debería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prioridad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deudas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un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deudas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impedirle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alcanzar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mantener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buen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momentos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Por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razón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prioridad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Entre 500 y 1.000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antes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abordar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agresivamente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deuda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40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Dependiendo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participación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debate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lo largo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disponga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extra.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recursos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formas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útiles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explorar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;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dedique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recursos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sentido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 primer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recurso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Calculadora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Fondo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estima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llevar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constituir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sólido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basándose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demostrar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cómo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funcionar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salario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mensual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modesto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1.500 $) o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mensual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adulto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realista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(4.000 $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).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participe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aportando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cifra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Seleccione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desea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3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ó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6 meses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pulse "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siguiente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".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Introduzca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actual,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introducir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0$ hasta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Pulse "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siguiente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". Por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último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introduzca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realista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información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 y pulse "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terminar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".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recurso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sesión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entrenamiento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mucho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larga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detallada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Puede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inventarse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respuestas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opinión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aportaciones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proporcionadas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¿Tiene personas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cargo?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No.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Hipoteca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/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Alquiler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$2000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Elija: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Tengo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añadir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Servicios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públicos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300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dólares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Elija: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Tengo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añadir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Comestibles: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500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Elija: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terminado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sigamos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adelante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 total,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mensuales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esenciales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vivir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ascienden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2.800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Parece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correcto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39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última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oportunidad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explicar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repasar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cualquier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detalle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final.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Puede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guiar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planteando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relacionadas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cualquier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cuestión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relativa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finanzas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personales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5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brevemente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tema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reservado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cubrir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imprevistos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cubrir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regulares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cambian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repentinamente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pierde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se pone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enfermo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etc.).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diapositiva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sirve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índice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introducir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orden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esenciales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bienestar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tan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cruciales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¿La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respuesta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ocurren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situación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terrible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bien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preparado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hecho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principales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razones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que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sobregira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endeuda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de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jubilación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antes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jubilada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dinero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aparta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SOLO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cubrir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imprevistos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esenciales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pierde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regulares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). Crear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forma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eficaz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ayudarle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evitar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deudas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onerosas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impactos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negativos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Dicho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modo, sin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altibajos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impedirle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alcanzar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Sabemos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un 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dinero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reserva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ayudar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¿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constituye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surja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estén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tentados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.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¿Es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consideración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muestran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reacios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responder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necesitan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ayuda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previstos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planificarse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matriculación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coche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se produce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prudente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planificar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antelación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Pida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previstos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¿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hay de 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imprevistos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¿Es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urgente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encuentre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inmediato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ese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cubrir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echar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mano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Pida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urgentes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reparación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coche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dispone de un medio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transporte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reserva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autobús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bicicleta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coche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compartido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). Puede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pedirles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urgentes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frigorífico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rompe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pierde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sanitarios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imprevistos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operación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urgente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tratamiento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dental).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¿Es inevitable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forma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pensar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necesario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no. ¿Hay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forma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eludir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Sin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endeudarse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¿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encontrar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forma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evitar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Si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así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deje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Pida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dé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circunstancias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tendrían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;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trataría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cualquier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urgente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necesario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ordinarios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pierde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forma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neumático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nuevo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después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reventón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coche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única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forma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desplazarse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etc.).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9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imposible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predecir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cuantía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depender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reglas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empíricas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empezar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500 $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suficiente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cubrir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mayoría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reparaciones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coche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mella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mayor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3 y 6 meses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regulares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mínimo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esenciales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durante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3 a 6 meses.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ser.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explicar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considerable del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sino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colchón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pérdida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reducción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92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Diga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primer paso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elaborar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Enumere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mensuales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mensuales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luego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divida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categorías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asigne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categoría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demostrar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cómo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calculadora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Banzai (https://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teachbanzai.com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/wellness/resources/ budget-calculator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hipervínculo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diapositiva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).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Después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saber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dispone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Puede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añadir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categoría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designada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sea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alcanzarlos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dividiendo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varias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categorías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combinarse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dinero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reserva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*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únicamente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*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También hay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formas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marcha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les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ocurren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formas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alcanzar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rápidamente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plazo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vender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Internet (¡es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increíble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rápido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sumar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!).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forma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conseguir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rápidamente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aceptar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medio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autónomo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conseguir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economía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gig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extra.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49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un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fácilmente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accesible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respuesta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sencilla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Nunca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sabe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enfrentará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urgente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acceder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inmediato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Esto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significa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*Esta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buena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oportunidad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hablar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cómo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funcionar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buen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guardar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así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respuesta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fácilmente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accesible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vez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proporciona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¿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inconveniente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estándar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argumentar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demasiado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accesible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significa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tentador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echar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mano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se 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CD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un CD.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muy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no lo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sepan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un CD es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muchas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proporciona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mayor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cambio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dejar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intacto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durante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periodo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predeterminado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palabras,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CD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mucho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mayor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estándar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crecerá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rápido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disponer del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transcurrido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determinado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cuáles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pros y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contras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CD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capaces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no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acceder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fácilmente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un CD,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un gran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inconveniente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elevado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ayudará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constituir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rápidamente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5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Aunque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CD no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fácilmente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accesibles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elevados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resultan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atractivos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Una forma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CD para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emplear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técnica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denominada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"laddering"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escalonamiento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). Esto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significa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dividir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varios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CD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venzan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momentos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distintos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de modo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sea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accesible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momento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les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parece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buena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idea.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consideraciones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son tan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fácilmente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accesibles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situaciones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así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acceder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ningún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momento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mantener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emergencia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estándar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acceder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fácilmente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mientras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escalona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resto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mayores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8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B8B8D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B8B8D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B8B8D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B8B8D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B8B8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corporal uno</a:t>
            </a:r>
          </a:p>
          <a:p>
            <a:pPr lvl="1"/>
            <a:r>
              <a:t>Nivel corporal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Nivel corporal cinco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s://teachbanzai.com/wellness/resources/emergency-fund-coach" TargetMode="External"/><Relationship Id="rId4" Type="http://schemas.openxmlformats.org/officeDocument/2006/relationships/hyperlink" Target="https://teachbanzai.com/wellness/resources/emergency-fund-calculato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achbanzai.com/wellness/resources/budget-calculat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561547" y="5897033"/>
            <a:ext cx="9144001" cy="16557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sz="2400" dirty="0">
                <a:solidFill>
                  <a:schemeClr val="accent6"/>
                </a:solidFill>
              </a:rPr>
              <a:t>Evite un </a:t>
            </a:r>
            <a:r>
              <a:rPr sz="2400" dirty="0" err="1">
                <a:solidFill>
                  <a:schemeClr val="accent6"/>
                </a:solidFill>
              </a:rPr>
              <a:t>desastre</a:t>
            </a:r>
            <a:r>
              <a:rPr sz="2400" dirty="0">
                <a:solidFill>
                  <a:schemeClr val="accent6"/>
                </a:solidFill>
              </a:rPr>
              <a:t> </a:t>
            </a:r>
            <a:r>
              <a:rPr sz="2400" dirty="0" err="1">
                <a:solidFill>
                  <a:schemeClr val="accent6"/>
                </a:solidFill>
              </a:rPr>
              <a:t>financiero</a:t>
            </a:r>
            <a:r>
              <a:rPr sz="2400" dirty="0">
                <a:solidFill>
                  <a:schemeClr val="accent6"/>
                </a:solidFill>
              </a:rPr>
              <a:t> a gran </a:t>
            </a:r>
            <a:r>
              <a:rPr sz="2400" dirty="0" err="1">
                <a:solidFill>
                  <a:schemeClr val="accent6"/>
                </a:solidFill>
              </a:rPr>
              <a:t>escala</a:t>
            </a:r>
            <a:r>
              <a:rPr sz="24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96" name="Title 1"/>
          <p:cNvSpPr txBox="1"/>
          <p:nvPr/>
        </p:nvSpPr>
        <p:spPr>
          <a:xfrm>
            <a:off x="560172" y="3674533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600" dirty="0" err="1">
                <a:solidFill>
                  <a:schemeClr val="accent6"/>
                </a:solidFill>
              </a:rPr>
              <a:t>Fondos</a:t>
            </a:r>
            <a:r>
              <a:rPr sz="5600" dirty="0">
                <a:solidFill>
                  <a:schemeClr val="accent6"/>
                </a:solidFill>
              </a:rPr>
              <a:t> de </a:t>
            </a:r>
            <a:r>
              <a:rPr sz="5600" dirty="0" err="1">
                <a:solidFill>
                  <a:schemeClr val="accent6"/>
                </a:solidFill>
              </a:rPr>
              <a:t>emergencia</a:t>
            </a:r>
            <a:endParaRPr sz="5600" dirty="0">
              <a:solidFill>
                <a:schemeClr val="accent6"/>
              </a:solidFill>
            </a:endParaRPr>
          </a:p>
        </p:txBody>
      </p:sp>
      <p:pic>
        <p:nvPicPr>
          <p:cNvPr id="97" name="coach-emergency-funds-hero-image copy.jpg" descr="coach-emergency-funds-hero-image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53" y="-36129"/>
            <a:ext cx="12398506" cy="48758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6B294F7-2C5D-13D5-2AEC-5D2853022EA3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5" name="Picture 4" descr="A black and white logo&#10;&#10;Description automatically generated">
              <a:extLst>
                <a:ext uri="{FF2B5EF4-FFF2-40B4-BE49-F238E27FC236}">
                  <a16:creationId xmlns:a16="http://schemas.microsoft.com/office/drawing/2014/main" id="{481821A4-1EFE-EBE9-3A48-8DABB8784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225137-0148-0FCA-BB08-FCC4A1F22BBF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66F59E-D454-0245-4CDC-2B7A465D4FB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ctrTitle"/>
          </p:nvPr>
        </p:nvSpPr>
        <p:spPr>
          <a:xfrm>
            <a:off x="560172" y="71496"/>
            <a:ext cx="6517882" cy="26367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04087">
              <a:defRPr sz="5236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000" dirty="0">
                <a:solidFill>
                  <a:schemeClr val="accent6"/>
                </a:solidFill>
              </a:rPr>
              <a:t>¿Puede </a:t>
            </a:r>
            <a:r>
              <a:rPr sz="5000" dirty="0" err="1">
                <a:solidFill>
                  <a:schemeClr val="accent6"/>
                </a:solidFill>
              </a:rPr>
              <a:t>utilizar</a:t>
            </a:r>
            <a:r>
              <a:rPr sz="5000" dirty="0">
                <a:solidFill>
                  <a:schemeClr val="accent6"/>
                </a:solidFill>
              </a:rPr>
              <a:t> </a:t>
            </a:r>
            <a:r>
              <a:rPr sz="5000" dirty="0" err="1">
                <a:solidFill>
                  <a:schemeClr val="accent6"/>
                </a:solidFill>
              </a:rPr>
              <a:t>los</a:t>
            </a:r>
            <a:r>
              <a:rPr sz="5000" dirty="0">
                <a:solidFill>
                  <a:schemeClr val="accent6"/>
                </a:solidFill>
              </a:rPr>
              <a:t> CD para un </a:t>
            </a:r>
            <a:r>
              <a:rPr sz="5000" dirty="0" err="1">
                <a:solidFill>
                  <a:schemeClr val="accent6"/>
                </a:solidFill>
              </a:rPr>
              <a:t>fondo</a:t>
            </a:r>
            <a:r>
              <a:rPr sz="5000" dirty="0">
                <a:solidFill>
                  <a:schemeClr val="accent6"/>
                </a:solidFill>
              </a:rPr>
              <a:t> de </a:t>
            </a:r>
            <a:r>
              <a:rPr sz="5000" dirty="0" err="1">
                <a:solidFill>
                  <a:schemeClr val="accent6"/>
                </a:solidFill>
              </a:rPr>
              <a:t>emergencia</a:t>
            </a:r>
            <a:r>
              <a:rPr sz="5000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31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561547" y="2889145"/>
            <a:ext cx="107627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Tal vez... con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escalera</a:t>
            </a:r>
            <a:r>
              <a:t>.</a:t>
            </a:r>
          </a:p>
        </p:txBody>
      </p:sp>
      <p:pic>
        <p:nvPicPr>
          <p:cNvPr id="132" name="coach-emergency-funds-confetti-popper copy.png" descr="coach-emergency-funds-confetti-popper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360" y="1540518"/>
            <a:ext cx="9323803" cy="5246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561547" y="5581041"/>
            <a:ext cx="10762731" cy="8760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sz="2400" dirty="0"/>
              <a:t>¿Fondo de </a:t>
            </a:r>
            <a:r>
              <a:rPr sz="2400" dirty="0" err="1"/>
              <a:t>emergencia</a:t>
            </a:r>
            <a:r>
              <a:rPr sz="2400" dirty="0"/>
              <a:t> o </a:t>
            </a:r>
            <a:r>
              <a:rPr sz="2400" dirty="0" err="1"/>
              <a:t>pago</a:t>
            </a:r>
            <a:r>
              <a:rPr sz="2400" dirty="0"/>
              <a:t> de </a:t>
            </a:r>
            <a:r>
              <a:rPr sz="2400" dirty="0" err="1"/>
              <a:t>deudas</a:t>
            </a:r>
            <a:r>
              <a:rPr sz="2400" dirty="0"/>
              <a:t>?</a:t>
            </a:r>
          </a:p>
        </p:txBody>
      </p:sp>
      <p:sp>
        <p:nvSpPr>
          <p:cNvPr id="135" name="Title 1"/>
          <p:cNvSpPr txBox="1"/>
          <p:nvPr/>
        </p:nvSpPr>
        <p:spPr>
          <a:xfrm>
            <a:off x="560172" y="4226965"/>
            <a:ext cx="10050559" cy="160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accent6"/>
                </a:solidFill>
              </a:rPr>
              <a:t>Establezca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prioridades</a:t>
            </a:r>
            <a:r>
              <a:rPr dirty="0">
                <a:solidFill>
                  <a:schemeClr val="accent6"/>
                </a:solidFill>
              </a:rPr>
              <a:t>:</a:t>
            </a:r>
          </a:p>
        </p:txBody>
      </p:sp>
      <p:pic>
        <p:nvPicPr>
          <p:cNvPr id="136" name="emergency-funds-hero copy.jpg" descr="emergency-funds-hero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6" y="-233314"/>
            <a:ext cx="12202092" cy="4798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anzai_Logo_Blue copy.png" descr="Banzai_Logo_Blue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019" y="5761760"/>
            <a:ext cx="2265568" cy="97306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orem Ipsum Subtitle">
            <a:hlinkClick r:id="rId4"/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309185" y="2164763"/>
            <a:ext cx="6586540" cy="641955"/>
          </a:xfrm>
          <a:prstGeom prst="rect">
            <a:avLst/>
          </a:prstGeom>
        </p:spPr>
        <p:txBody>
          <a:bodyPr>
            <a:normAutofit/>
          </a:bodyPr>
          <a:lstStyle>
            <a:lvl1pPr marL="560070" indent="-560070" algn="l" defTabSz="896111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4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sz="2400" dirty="0"/>
              <a:t>Fondo de </a:t>
            </a:r>
            <a:r>
              <a:rPr sz="2400" dirty="0" err="1"/>
              <a:t>emergenci</a:t>
            </a:r>
            <a:r>
              <a:rPr lang="en-US" sz="2400" dirty="0" err="1"/>
              <a:t>a</a:t>
            </a:r>
            <a:endParaRPr sz="2400" dirty="0"/>
          </a:p>
        </p:txBody>
      </p:sp>
      <p:sp>
        <p:nvSpPr>
          <p:cNvPr id="141" name="Lorem Ipsum Subtitle">
            <a:hlinkClick r:id="rId5"/>
          </p:cNvPr>
          <p:cNvSpPr txBox="1"/>
          <p:nvPr/>
        </p:nvSpPr>
        <p:spPr>
          <a:xfrm>
            <a:off x="309185" y="2806718"/>
            <a:ext cx="6586540" cy="641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560070" indent="-560070" defTabSz="896111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buChar char="•"/>
              <a:defRPr sz="3234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sz="2400" dirty="0" err="1"/>
              <a:t>Entrenador</a:t>
            </a:r>
            <a:r>
              <a:rPr sz="2400" dirty="0"/>
              <a:t> de </a:t>
            </a:r>
            <a:r>
              <a:rPr sz="2400" dirty="0" err="1"/>
              <a:t>fondos</a:t>
            </a:r>
            <a:r>
              <a:rPr sz="2400" dirty="0"/>
              <a:t> de </a:t>
            </a:r>
            <a:r>
              <a:rPr sz="2400" dirty="0" err="1"/>
              <a:t>emergencia</a:t>
            </a:r>
            <a:endParaRPr sz="2400" dirty="0"/>
          </a:p>
        </p:txBody>
      </p:sp>
      <p:sp>
        <p:nvSpPr>
          <p:cNvPr id="142" name="Title 1"/>
          <p:cNvSpPr txBox="1"/>
          <p:nvPr/>
        </p:nvSpPr>
        <p:spPr>
          <a:xfrm>
            <a:off x="206211" y="305180"/>
            <a:ext cx="10050559" cy="160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accent6"/>
                </a:solidFill>
              </a:rPr>
              <a:t>Recursos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43" name="photo-1521572089244-e5aaacacca6b.jpeg" descr="photo-1521572089244-e5aaacacca6b.jpeg"/>
          <p:cNvPicPr>
            <a:picLocks noChangeAspect="1"/>
          </p:cNvPicPr>
          <p:nvPr/>
        </p:nvPicPr>
        <p:blipFill>
          <a:blip r:embed="rId6"/>
          <a:srcRect l="4891" r="4891"/>
          <a:stretch>
            <a:fillRect/>
          </a:stretch>
        </p:blipFill>
        <p:spPr>
          <a:xfrm>
            <a:off x="6096000" y="-1"/>
            <a:ext cx="6187073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92456"/>
            <a:ext cx="10968682" cy="28062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Utilice el fondo de emergencia cuando los gastos sean urgentes, inesperados e inevitables.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Un fondo de emergencia debe ser accesible.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¿Un objetivo de ahorro sólido? De 3 a 6 meses de ingresos.</a:t>
            </a:r>
          </a:p>
        </p:txBody>
      </p:sp>
      <p:sp>
        <p:nvSpPr>
          <p:cNvPr id="147" name="Lorem Ipsum Subtitle"/>
          <p:cNvSpPr txBox="1"/>
          <p:nvPr/>
        </p:nvSpPr>
        <p:spPr>
          <a:xfrm>
            <a:off x="561547" y="5084762"/>
            <a:ext cx="10762731" cy="73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¿Preguntas?</a:t>
            </a:r>
          </a:p>
        </p:txBody>
      </p:sp>
      <p:sp>
        <p:nvSpPr>
          <p:cNvPr id="148" name="Title 1"/>
          <p:cNvSpPr txBox="1"/>
          <p:nvPr/>
        </p:nvSpPr>
        <p:spPr>
          <a:xfrm>
            <a:off x="560172" y="505624"/>
            <a:ext cx="10968681" cy="1400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¡Por </a:t>
            </a:r>
            <a:r>
              <a:rPr dirty="0" err="1">
                <a:solidFill>
                  <a:schemeClr val="accent6"/>
                </a:solidFill>
              </a:rPr>
              <a:t>última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vez</a:t>
            </a:r>
            <a:r>
              <a:rPr dirty="0">
                <a:solidFill>
                  <a:schemeClr val="accent6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15E7C4-1FE9-F613-B35E-828B309FDC40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67B0FDE3-0E54-CE44-2C61-D659AA597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B1A18A-BCFD-A760-8AF6-C1E9D67C152D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2235C2-133A-56AD-7245-4E59442C60E5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/>
          <p:nvPr/>
        </p:nvSpPr>
        <p:spPr>
          <a:xfrm>
            <a:off x="560172" y="4004733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¡Gracias!</a:t>
            </a:r>
          </a:p>
        </p:txBody>
      </p:sp>
      <p:pic>
        <p:nvPicPr>
          <p:cNvPr id="152" name="coach-emergency-funds-hero-image copy.jpg" descr="coach-emergency-funds-hero-image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53" y="-36129"/>
            <a:ext cx="12398506" cy="48758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3EA47D-49E0-A9CE-7A53-4434259D80EC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7EDF98E6-EA9E-4D46-6F06-50801057B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16B93D-2195-2608-BAEE-33B31BA3161D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716A72-188F-84FE-3CA4-8BB542B3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ctrTitle"/>
          </p:nvPr>
        </p:nvSpPr>
        <p:spPr>
          <a:xfrm>
            <a:off x="560172" y="765997"/>
            <a:ext cx="10968681" cy="11404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6800">
                <a:solidFill>
                  <a:schemeClr val="accent5"/>
                </a:solidFill>
                <a:latin typeface="Raleway Thin ExtraBold"/>
                <a:ea typeface="Raleway Thin ExtraBold"/>
                <a:cs typeface="Raleway Thin ExtraBold"/>
                <a:sym typeface="Raleway Thin ExtraBold"/>
              </a:defRPr>
            </a:lvl1pPr>
          </a:lstStyle>
          <a:p>
            <a:r>
              <a:rPr sz="5400" b="1" dirty="0">
                <a:solidFill>
                  <a:schemeClr val="accent6"/>
                </a:solidFill>
                <a:latin typeface="Avenir Black" panose="02000503020000020003" pitchFamily="2" charset="0"/>
              </a:rPr>
              <a:t>Presentación del </a:t>
            </a:r>
            <a:r>
              <a:rPr sz="5400" b="1" dirty="0" err="1">
                <a:solidFill>
                  <a:schemeClr val="accent6"/>
                </a:solidFill>
                <a:latin typeface="Avenir Black" panose="02000503020000020003" pitchFamily="2" charset="0"/>
              </a:rPr>
              <a:t>patrocinador</a:t>
            </a:r>
            <a:endParaRPr sz="5400" b="1" dirty="0">
              <a:solidFill>
                <a:schemeClr val="accent6"/>
              </a:solidFill>
              <a:latin typeface="Avenir Black" panose="02000503020000020003" pitchFamily="2" charset="0"/>
            </a:endParaRPr>
          </a:p>
        </p:txBody>
      </p:sp>
      <p:sp>
        <p:nvSpPr>
          <p:cNvPr id="101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561547" y="2290630"/>
            <a:ext cx="107627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Hola, me </a:t>
            </a:r>
            <a:r>
              <a:rPr dirty="0" err="1"/>
              <a:t>llamo</a:t>
            </a:r>
            <a:r>
              <a:rPr dirty="0"/>
              <a:t>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[SU NOMBRE]</a:t>
            </a:r>
            <a:r>
              <a:rPr dirty="0"/>
              <a:t>.</a:t>
            </a:r>
          </a:p>
          <a:p>
            <a:pPr algn="l">
              <a:lnSpc>
                <a:spcPct val="12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Trabajo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[TÍTULO DEL EMPLEO] </a:t>
            </a:r>
            <a:r>
              <a:rPr dirty="0" err="1"/>
              <a:t>en</a:t>
            </a:r>
            <a:r>
              <a:rPr dirty="0"/>
              <a:t>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[NOMBRE DE SU INSTITUCIÓN FINANCIERA]</a:t>
            </a:r>
            <a:r>
              <a:rPr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EE8B55-84FD-7D44-CD65-B3A72F393059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780B21BF-7DD3-D4C7-F715-09C9A1F1B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3B4D7-18CF-C048-936D-5ECF345DADB8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03E8CC2-BF73-6438-84B7-0304958371D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/>
          <p:nvPr/>
        </p:nvSpPr>
        <p:spPr>
          <a:xfrm>
            <a:off x="560172" y="4127500"/>
            <a:ext cx="1096868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accent6"/>
                </a:solidFill>
              </a:rPr>
              <a:t>Fondos</a:t>
            </a:r>
            <a:r>
              <a:rPr dirty="0">
                <a:solidFill>
                  <a:schemeClr val="accent6"/>
                </a:solidFill>
              </a:rPr>
              <a:t> de </a:t>
            </a:r>
            <a:r>
              <a:rPr dirty="0" err="1">
                <a:solidFill>
                  <a:schemeClr val="accent6"/>
                </a:solidFill>
              </a:rPr>
              <a:t>emergencia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05" name="article-when-times-get-tough-hero copy.jpg" descr="article-when-times-get-tough-hero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5098" y="-6364"/>
            <a:ext cx="12822196" cy="5042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Artboard 1.jpg" descr="Artboard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51" y="646972"/>
            <a:ext cx="11380093" cy="629629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940056"/>
            <a:ext cx="8571174" cy="4182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3300" dirty="0" err="1"/>
              <a:t>Cuándo</a:t>
            </a:r>
            <a:r>
              <a:rPr sz="3300" dirty="0"/>
              <a:t> </a:t>
            </a:r>
            <a:r>
              <a:rPr sz="3300" dirty="0" err="1"/>
              <a:t>utilizar</a:t>
            </a:r>
            <a:r>
              <a:rPr sz="3300" dirty="0"/>
              <a:t> </a:t>
            </a:r>
            <a:r>
              <a:rPr sz="3300" dirty="0" err="1"/>
              <a:t>su</a:t>
            </a:r>
            <a:r>
              <a:rPr sz="3300" dirty="0"/>
              <a:t> </a:t>
            </a:r>
            <a:r>
              <a:rPr sz="3300" dirty="0" err="1"/>
              <a:t>fondo</a:t>
            </a:r>
            <a:r>
              <a:rPr sz="3300" dirty="0"/>
              <a:t> de </a:t>
            </a:r>
            <a:r>
              <a:rPr sz="3300" dirty="0" err="1"/>
              <a:t>emergencia</a:t>
            </a:r>
            <a:r>
              <a:rPr sz="3300" dirty="0"/>
              <a:t>.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3300" dirty="0" err="1"/>
              <a:t>Cuánto</a:t>
            </a:r>
            <a:r>
              <a:rPr sz="3300" dirty="0"/>
              <a:t> </a:t>
            </a:r>
            <a:r>
              <a:rPr sz="3300" dirty="0" err="1"/>
              <a:t>debe</a:t>
            </a:r>
            <a:r>
              <a:rPr sz="3300" dirty="0"/>
              <a:t> </a:t>
            </a:r>
            <a:r>
              <a:rPr sz="3300" dirty="0" err="1"/>
              <a:t>contener</a:t>
            </a:r>
            <a:r>
              <a:rPr sz="3300" dirty="0"/>
              <a:t>.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3300" dirty="0" err="1"/>
              <a:t>Construir</a:t>
            </a:r>
            <a:r>
              <a:rPr sz="3300" dirty="0"/>
              <a:t> un </a:t>
            </a:r>
            <a:r>
              <a:rPr sz="3300" dirty="0" err="1"/>
              <a:t>fondo</a:t>
            </a:r>
            <a:r>
              <a:rPr sz="3300" dirty="0"/>
              <a:t> de </a:t>
            </a:r>
            <a:r>
              <a:rPr sz="3300" dirty="0" err="1"/>
              <a:t>emergencia</a:t>
            </a:r>
            <a:r>
              <a:rPr sz="3300" dirty="0"/>
              <a:t>.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3300" dirty="0"/>
              <a:t>¿</a:t>
            </a:r>
            <a:r>
              <a:rPr sz="3300" dirty="0" err="1"/>
              <a:t>Dónde</a:t>
            </a:r>
            <a:r>
              <a:rPr sz="3300" dirty="0"/>
              <a:t> lo </a:t>
            </a:r>
            <a:r>
              <a:rPr sz="3300" dirty="0" err="1"/>
              <a:t>guarda</a:t>
            </a:r>
            <a:r>
              <a:rPr sz="3300" dirty="0"/>
              <a:t>?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3300" dirty="0"/>
              <a:t>Escalera a la </a:t>
            </a:r>
            <a:r>
              <a:rPr sz="3300" dirty="0" err="1"/>
              <a:t>seguridad</a:t>
            </a:r>
            <a:endParaRPr sz="3300"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3300" dirty="0" err="1"/>
              <a:t>Recursos</a:t>
            </a:r>
            <a:endParaRPr sz="3300" dirty="0"/>
          </a:p>
        </p:txBody>
      </p:sp>
      <p:sp>
        <p:nvSpPr>
          <p:cNvPr id="109" name="Title 1"/>
          <p:cNvSpPr txBox="1"/>
          <p:nvPr/>
        </p:nvSpPr>
        <p:spPr>
          <a:xfrm>
            <a:off x="560172" y="152781"/>
            <a:ext cx="10050559" cy="160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Vamos a </a:t>
            </a:r>
            <a:r>
              <a:rPr dirty="0" err="1">
                <a:solidFill>
                  <a:schemeClr val="accent6"/>
                </a:solidFill>
              </a:rPr>
              <a:t>discutir</a:t>
            </a:r>
            <a:r>
              <a:rPr dirty="0">
                <a:solidFill>
                  <a:schemeClr val="accent6"/>
                </a:solidFill>
              </a:rPr>
              <a:t>...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article-finding-emergency-funds copy.jpg" descr="article-finding-emergency-funds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7538" y="-5655"/>
            <a:ext cx="17573894" cy="6911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841235"/>
            <a:ext cx="6032622" cy="3429355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Recuerde</a:t>
            </a:r>
            <a:r>
              <a:rPr dirty="0"/>
              <a:t> </a:t>
            </a:r>
            <a:r>
              <a:rPr dirty="0" err="1"/>
              <a:t>l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puntos clave</a:t>
            </a:r>
            <a:r>
              <a:rPr dirty="0"/>
              <a:t>.</a:t>
            </a:r>
          </a:p>
          <a:p>
            <a:pPr marL="1028700" lvl="1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Inesperado</a:t>
            </a:r>
            <a:endParaRPr dirty="0"/>
          </a:p>
          <a:p>
            <a:pPr marL="1028700" lvl="1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Urgente</a:t>
            </a:r>
            <a:endParaRPr dirty="0"/>
          </a:p>
          <a:p>
            <a:pPr marL="1028700" lvl="1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Inevitable</a:t>
            </a:r>
          </a:p>
        </p:txBody>
      </p:sp>
      <p:pic>
        <p:nvPicPr>
          <p:cNvPr id="114" name="coach-emergency-funds-broken-down-car copy.png" descr="coach-emergency-funds-broken-down-car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50" y="2671910"/>
            <a:ext cx="8237644" cy="463523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1"/>
          <p:cNvSpPr txBox="1"/>
          <p:nvPr/>
        </p:nvSpPr>
        <p:spPr>
          <a:xfrm>
            <a:off x="560172" y="584581"/>
            <a:ext cx="11376189" cy="1676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dirty="0">
                <a:solidFill>
                  <a:schemeClr val="accent6"/>
                </a:solidFill>
              </a:rPr>
              <a:t>¿</a:t>
            </a:r>
            <a:r>
              <a:rPr dirty="0" err="1">
                <a:solidFill>
                  <a:schemeClr val="accent6"/>
                </a:solidFill>
              </a:rPr>
              <a:t>Cuándo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puedo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utilizar</a:t>
            </a:r>
            <a:r>
              <a:rPr dirty="0">
                <a:solidFill>
                  <a:schemeClr val="accent6"/>
                </a:solidFill>
              </a:rPr>
              <a:t> mi </a:t>
            </a:r>
            <a:r>
              <a:rPr dirty="0" err="1">
                <a:solidFill>
                  <a:schemeClr val="accent6"/>
                </a:solidFill>
              </a:rPr>
              <a:t>fondo</a:t>
            </a:r>
            <a:r>
              <a:rPr dirty="0">
                <a:solidFill>
                  <a:schemeClr val="accent6"/>
                </a:solidFill>
              </a:rPr>
              <a:t> de </a:t>
            </a:r>
            <a:r>
              <a:rPr dirty="0" err="1">
                <a:solidFill>
                  <a:schemeClr val="accent6"/>
                </a:solidFill>
              </a:rPr>
              <a:t>emergencia</a:t>
            </a:r>
            <a:r>
              <a:rPr dirty="0">
                <a:solidFill>
                  <a:schemeClr val="accent6"/>
                </a:solidFill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67056"/>
            <a:ext cx="10968682" cy="280626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Objetivo a corto plazo: </a:t>
            </a:r>
            <a:r>
              <a:t>500-1.000 dólares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Objetivo a largo plazo: </a:t>
            </a:r>
            <a:r>
              <a:t>3-6 meses</a:t>
            </a:r>
            <a:br/>
            <a:r>
              <a:t> de ingresos netos</a:t>
            </a:r>
          </a:p>
        </p:txBody>
      </p:sp>
      <p:sp>
        <p:nvSpPr>
          <p:cNvPr id="118" name="Title 1"/>
          <p:cNvSpPr txBox="1"/>
          <p:nvPr/>
        </p:nvSpPr>
        <p:spPr>
          <a:xfrm>
            <a:off x="560172" y="305181"/>
            <a:ext cx="10050559" cy="160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¿</a:t>
            </a:r>
            <a:r>
              <a:rPr dirty="0" err="1">
                <a:solidFill>
                  <a:schemeClr val="accent6"/>
                </a:solidFill>
              </a:rPr>
              <a:t>Cuánto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debo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ahorrar</a:t>
            </a:r>
            <a:r>
              <a:rPr dirty="0">
                <a:solidFill>
                  <a:schemeClr val="accent6"/>
                </a:solidFill>
              </a:rPr>
              <a:t>?</a:t>
            </a:r>
          </a:p>
        </p:txBody>
      </p:sp>
      <p:pic>
        <p:nvPicPr>
          <p:cNvPr id="119" name="coach-emergency-funds-phone-6-months copy.png" descr="coach-emergency-funds-phone-6-months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017" y="1906410"/>
            <a:ext cx="9295427" cy="5230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/>
        </p:nvSpPr>
        <p:spPr>
          <a:xfrm>
            <a:off x="560172" y="305181"/>
            <a:ext cx="10050559" cy="160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Crear un </a:t>
            </a:r>
            <a:r>
              <a:rPr dirty="0" err="1">
                <a:solidFill>
                  <a:schemeClr val="accent6"/>
                </a:solidFill>
              </a:rPr>
              <a:t>fondo</a:t>
            </a:r>
            <a:r>
              <a:rPr dirty="0">
                <a:solidFill>
                  <a:schemeClr val="accent6"/>
                </a:solidFill>
              </a:rPr>
              <a:t> de </a:t>
            </a:r>
            <a:r>
              <a:rPr dirty="0" err="1">
                <a:solidFill>
                  <a:schemeClr val="accent6"/>
                </a:solidFill>
              </a:rPr>
              <a:t>emergencia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22" name="coach-emergency-funds-cereal-box copy.png" descr="coach-emergency-funds-cereal-box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800" y="2190831"/>
            <a:ext cx="8219403" cy="462497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Lorem Ipsum Subtitle">
            <a:hlinkClick r:id="rId4"/>
          </p:cNvPr>
          <p:cNvSpPr txBox="1"/>
          <p:nvPr/>
        </p:nvSpPr>
        <p:spPr>
          <a:xfrm>
            <a:off x="663146" y="2062741"/>
            <a:ext cx="10968682" cy="92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571500" indent="-571500">
              <a:spcBef>
                <a:spcPts val="1000"/>
              </a:spcBef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Presupuestos</a:t>
            </a:r>
          </a:p>
        </p:txBody>
      </p:sp>
      <p:sp>
        <p:nvSpPr>
          <p:cNvPr id="124" name="Lorem Ipsum Subtitle"/>
          <p:cNvSpPr txBox="1"/>
          <p:nvPr/>
        </p:nvSpPr>
        <p:spPr>
          <a:xfrm>
            <a:off x="663146" y="2763199"/>
            <a:ext cx="10968682" cy="925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571500" indent="-571500">
              <a:spcBef>
                <a:spcPts val="1000"/>
              </a:spcBef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dirty="0" err="1"/>
              <a:t>Ahorros</a:t>
            </a:r>
            <a:endParaRPr dirty="0"/>
          </a:p>
        </p:txBody>
      </p:sp>
      <p:sp>
        <p:nvSpPr>
          <p:cNvPr id="125" name="Lorem Ipsum Subtitle"/>
          <p:cNvSpPr txBox="1"/>
          <p:nvPr/>
        </p:nvSpPr>
        <p:spPr>
          <a:xfrm>
            <a:off x="663146" y="3470130"/>
            <a:ext cx="10968682" cy="92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571500" indent="-571500">
              <a:spcBef>
                <a:spcPts val="1000"/>
              </a:spcBef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Ponga en marcha su fondo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ctrTitle"/>
          </p:nvPr>
        </p:nvSpPr>
        <p:spPr>
          <a:xfrm>
            <a:off x="560172" y="5592150"/>
            <a:ext cx="10968681" cy="86501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39495">
              <a:defRPr sz="4012">
                <a:solidFill>
                  <a:schemeClr val="accent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Un </a:t>
            </a:r>
            <a:r>
              <a:rPr dirty="0" err="1">
                <a:solidFill>
                  <a:schemeClr val="accent6"/>
                </a:solidFill>
              </a:rPr>
              <a:t>fondo</a:t>
            </a:r>
            <a:r>
              <a:rPr dirty="0">
                <a:solidFill>
                  <a:schemeClr val="accent6"/>
                </a:solidFill>
              </a:rPr>
              <a:t> de </a:t>
            </a:r>
            <a:r>
              <a:rPr dirty="0" err="1">
                <a:solidFill>
                  <a:schemeClr val="accent6"/>
                </a:solidFill>
              </a:rPr>
              <a:t>emergencia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debe</a:t>
            </a:r>
            <a:r>
              <a:rPr dirty="0">
                <a:solidFill>
                  <a:schemeClr val="accent6"/>
                </a:solidFill>
              </a:rPr>
              <a:t> ser de </a:t>
            </a:r>
            <a:r>
              <a:rPr dirty="0" err="1">
                <a:solidFill>
                  <a:schemeClr val="accent6"/>
                </a:solidFill>
              </a:rPr>
              <a:t>fácil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acceso</a:t>
            </a:r>
            <a:r>
              <a:rPr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128" name="article-emergency-funds-in-emergency-spot copy.png" descr="article-emergency-funds-in-emergency-spot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319" y="265366"/>
            <a:ext cx="6797362" cy="5098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FFFFFF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332C0B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2238</Words>
  <Application>Microsoft Macintosh PowerPoint</Application>
  <PresentationFormat>Widescreen</PresentationFormat>
  <Paragraphs>82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Black</vt:lpstr>
      <vt:lpstr>Avenir Heavy</vt:lpstr>
      <vt:lpstr>Calibri</vt:lpstr>
      <vt:lpstr>Calibri Light</vt:lpstr>
      <vt:lpstr>Office Theme</vt:lpstr>
      <vt:lpstr>PowerPoint Presentation</vt:lpstr>
      <vt:lpstr>Presentación del patrocinador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 fondo de emergencia debe ser de fácil acceso.</vt:lpstr>
      <vt:lpstr>¿Puede utilizar los CD para un fondo de emergencia?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keywords>, docId:4BE5DD36BC6D82C1CAD308D7F8DAEFAB</cp:keywords>
  <cp:lastModifiedBy>Sophia Duffin</cp:lastModifiedBy>
  <cp:revision>2</cp:revision>
  <dcterms:modified xsi:type="dcterms:W3CDTF">2025-09-05T16:58:40Z</dcterms:modified>
</cp:coreProperties>
</file>