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4"/>
    <p:restoredTop sz="67957"/>
  </p:normalViewPr>
  <p:slideViewPr>
    <p:cSldViewPr snapToGrid="0">
      <p:cViewPr varScale="1">
        <p:scale>
          <a:sx n="86" d="100"/>
          <a:sy n="86" d="100"/>
        </p:scale>
        <p:origin x="1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Introduce yourself to the class and explain a little bit about your role. You could go over your typical day, some of the things your financial institution offers (products or services relevant to the class), why you sponsor Banzai for their class, or why you think financial literacy is important. </a:t>
            </a:r>
            <a:r>
              <a:rPr lang="en-US" sz="1200" b="1" dirty="0">
                <a:solidFill>
                  <a:srgbClr val="282A33"/>
                </a:solidFill>
                <a:effectLst/>
                <a:latin typeface="+mj-lt"/>
                <a:ea typeface="+mj-ea"/>
                <a:cs typeface="+mj-cs"/>
                <a:sym typeface="Calibri"/>
              </a:rPr>
              <a:t>Consider inviting the class to ask questions about you, your role, your FI, etc.</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124806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solidFill>
                  <a:srgbClr val="282A33"/>
                </a:solidFill>
                <a:effectLst/>
                <a:latin typeface="+mj-lt"/>
                <a:ea typeface="+mj-ea"/>
                <a:cs typeface="+mj-cs"/>
                <a:sym typeface="Calibri"/>
              </a:rPr>
              <a:t>Ask the class: In the case of limited funds, what should be your priority: paying down debt or saving for an emergency fund? </a:t>
            </a:r>
            <a:r>
              <a:rPr lang="en-US" sz="1200" dirty="0">
                <a:solidFill>
                  <a:srgbClr val="282A33"/>
                </a:solidFill>
                <a:effectLst/>
                <a:latin typeface="+mj-lt"/>
                <a:ea typeface="+mj-ea"/>
                <a:cs typeface="+mj-cs"/>
                <a:sym typeface="Calibri"/>
              </a:rPr>
              <a:t>Debt can keep you from reaching financial goals or maintaining good credit, but without an emergency fund, you may need to use credit cards or loans in times of emergency. For that reason, it’s important to prioritize creating an emergency fund of at least $500-$1000 before aggressively tackling debt. </a:t>
            </a:r>
          </a:p>
          <a:p>
            <a:endParaRPr lang="en-US" dirty="0"/>
          </a:p>
        </p:txBody>
      </p:sp>
    </p:spTree>
    <p:extLst>
      <p:ext uri="{BB962C8B-B14F-4D97-AF65-F5344CB8AC3E}">
        <p14:creationId xmlns:p14="http://schemas.microsoft.com/office/powerpoint/2010/main" val="3187412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Depending on class participation and discussion throughout the presentation, you may have extra time. These resources are helpful ways to further explore emergency funds; spend as little or as much time on these resources as makes sense. </a:t>
            </a:r>
          </a:p>
          <a:p>
            <a:r>
              <a:rPr lang="en-US" sz="1200" dirty="0">
                <a:solidFill>
                  <a:srgbClr val="282A33"/>
                </a:solidFill>
                <a:effectLst/>
                <a:latin typeface="+mj-lt"/>
                <a:ea typeface="+mj-ea"/>
                <a:cs typeface="+mj-cs"/>
                <a:sym typeface="Calibri"/>
              </a:rPr>
              <a:t>The first resource, the Emergency Fund Calculator, estimates how long it may take to build a robust emergency fund based on income and a budget. You can demonstrate how this might work with a modest monthly salary (like $1500) or a realistic adult monthly income ($4,000 or so). You can also ask the class to participate by providing a number. Select if you’d like to save for 3- or 6-months worth of income and hit “</a:t>
            </a:r>
            <a:r>
              <a:rPr lang="en-US" sz="1200" b="1" dirty="0">
                <a:solidFill>
                  <a:srgbClr val="282A33"/>
                </a:solidFill>
                <a:effectLst/>
                <a:latin typeface="+mj-lt"/>
                <a:ea typeface="+mj-ea"/>
                <a:cs typeface="+mj-cs"/>
                <a:sym typeface="Calibri"/>
              </a:rPr>
              <a:t>next</a:t>
            </a:r>
            <a:r>
              <a:rPr lang="en-US" sz="1200" dirty="0">
                <a:solidFill>
                  <a:srgbClr val="282A33"/>
                </a:solidFill>
                <a:effectLst/>
                <a:latin typeface="+mj-lt"/>
                <a:ea typeface="+mj-ea"/>
                <a:cs typeface="+mj-cs"/>
                <a:sym typeface="Calibri"/>
              </a:rPr>
              <a:t>.” Enter an amount for current savings, you can enter anything from $0 up to the goal savings amount. Hit “</a:t>
            </a:r>
            <a:r>
              <a:rPr lang="en-US" sz="1200" b="1" dirty="0">
                <a:solidFill>
                  <a:srgbClr val="282A33"/>
                </a:solidFill>
                <a:effectLst/>
                <a:latin typeface="+mj-lt"/>
                <a:ea typeface="+mj-ea"/>
                <a:cs typeface="+mj-cs"/>
                <a:sym typeface="Calibri"/>
              </a:rPr>
              <a:t>next</a:t>
            </a:r>
            <a:r>
              <a:rPr lang="en-US" sz="1200" dirty="0">
                <a:solidFill>
                  <a:srgbClr val="282A33"/>
                </a:solidFill>
                <a:effectLst/>
                <a:latin typeface="+mj-lt"/>
                <a:ea typeface="+mj-ea"/>
                <a:cs typeface="+mj-cs"/>
                <a:sym typeface="Calibri"/>
              </a:rPr>
              <a:t>.” Finally, enter a realistic budget (you can get feedback on specific expenses from the class) and click “</a:t>
            </a:r>
            <a:r>
              <a:rPr lang="en-US" sz="1200" b="1" dirty="0">
                <a:solidFill>
                  <a:srgbClr val="282A33"/>
                </a:solidFill>
                <a:effectLst/>
                <a:latin typeface="+mj-lt"/>
                <a:ea typeface="+mj-ea"/>
                <a:cs typeface="+mj-cs"/>
                <a:sym typeface="Calibri"/>
              </a:rPr>
              <a:t>finish</a:t>
            </a:r>
            <a:r>
              <a:rPr lang="en-US" sz="1200" dirty="0">
                <a:solidFill>
                  <a:srgbClr val="282A33"/>
                </a:solidFill>
                <a:effectLst/>
                <a:latin typeface="+mj-lt"/>
                <a:ea typeface="+mj-ea"/>
                <a:cs typeface="+mj-cs"/>
                <a:sym typeface="Calibri"/>
              </a:rPr>
              <a:t>.”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The second resource is a much longer and detailed Coach session. You can make up answers, ask the class for feedback, or use these provided inputs: </a:t>
            </a:r>
          </a:p>
          <a:p>
            <a:r>
              <a:rPr lang="en-US" sz="1200" dirty="0">
                <a:solidFill>
                  <a:srgbClr val="282A33"/>
                </a:solidFill>
                <a:effectLst/>
                <a:latin typeface="+mj-lt"/>
                <a:ea typeface="+mj-ea"/>
                <a:cs typeface="+mj-cs"/>
                <a:sym typeface="Calibri"/>
              </a:rPr>
              <a:t>Do you have any dependents? </a:t>
            </a:r>
            <a:r>
              <a:rPr lang="en-US" sz="1200" b="1" dirty="0">
                <a:solidFill>
                  <a:srgbClr val="282A33"/>
                </a:solidFill>
                <a:effectLst/>
                <a:latin typeface="+mj-lt"/>
                <a:ea typeface="+mj-ea"/>
                <a:cs typeface="+mj-cs"/>
                <a:sym typeface="Calibri"/>
              </a:rPr>
              <a:t>No.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Mortgage / Rent: </a:t>
            </a:r>
            <a:r>
              <a:rPr lang="en-US" sz="1200" b="1" dirty="0">
                <a:solidFill>
                  <a:srgbClr val="282A33"/>
                </a:solidFill>
                <a:effectLst/>
                <a:latin typeface="+mj-lt"/>
                <a:ea typeface="+mj-ea"/>
                <a:cs typeface="+mj-cs"/>
                <a:sym typeface="Calibri"/>
              </a:rPr>
              <a:t>$2000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Choose: </a:t>
            </a:r>
            <a:r>
              <a:rPr lang="en-US" sz="1200" b="1" dirty="0">
                <a:solidFill>
                  <a:srgbClr val="282A33"/>
                </a:solidFill>
                <a:effectLst/>
                <a:latin typeface="+mj-lt"/>
                <a:ea typeface="+mj-ea"/>
                <a:cs typeface="+mj-cs"/>
                <a:sym typeface="Calibri"/>
              </a:rPr>
              <a:t>I have another expense to add.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Utilities: </a:t>
            </a:r>
            <a:r>
              <a:rPr lang="en-US" sz="1200" b="1" dirty="0">
                <a:solidFill>
                  <a:srgbClr val="282A33"/>
                </a:solidFill>
                <a:effectLst/>
                <a:latin typeface="+mj-lt"/>
                <a:ea typeface="+mj-ea"/>
                <a:cs typeface="+mj-cs"/>
                <a:sym typeface="Calibri"/>
              </a:rPr>
              <a:t>$300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Choose: </a:t>
            </a:r>
            <a:r>
              <a:rPr lang="en-US" sz="1200" b="1" dirty="0">
                <a:solidFill>
                  <a:srgbClr val="282A33"/>
                </a:solidFill>
                <a:effectLst/>
                <a:latin typeface="+mj-lt"/>
                <a:ea typeface="+mj-ea"/>
                <a:cs typeface="+mj-cs"/>
                <a:sym typeface="Calibri"/>
              </a:rPr>
              <a:t>I have another expense to add.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Groceries: </a:t>
            </a:r>
            <a:r>
              <a:rPr lang="en-US" sz="1200" b="1" dirty="0">
                <a:solidFill>
                  <a:srgbClr val="282A33"/>
                </a:solidFill>
                <a:effectLst/>
                <a:latin typeface="+mj-lt"/>
                <a:ea typeface="+mj-ea"/>
                <a:cs typeface="+mj-cs"/>
                <a:sym typeface="Calibri"/>
              </a:rPr>
              <a:t>$500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Choose: </a:t>
            </a:r>
            <a:r>
              <a:rPr lang="en-US" sz="1200" b="1" dirty="0">
                <a:solidFill>
                  <a:srgbClr val="282A33"/>
                </a:solidFill>
                <a:effectLst/>
                <a:latin typeface="+mj-lt"/>
                <a:ea typeface="+mj-ea"/>
                <a:cs typeface="+mj-cs"/>
                <a:sym typeface="Calibri"/>
              </a:rPr>
              <a:t>I’m done, let’s move on. </a:t>
            </a:r>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Altogether, your monthly essential living expenses total $2,800. </a:t>
            </a:r>
            <a:r>
              <a:rPr lang="en-US" sz="1200" b="1" dirty="0">
                <a:solidFill>
                  <a:srgbClr val="282A33"/>
                </a:solidFill>
                <a:effectLst/>
                <a:latin typeface="+mj-lt"/>
                <a:ea typeface="+mj-ea"/>
                <a:cs typeface="+mj-cs"/>
                <a:sym typeface="Calibri"/>
              </a:rPr>
              <a:t>That sounds right</a:t>
            </a:r>
            <a:endParaRPr lang="en-US" sz="1200" dirty="0">
              <a:solidFill>
                <a:srgbClr val="282A33"/>
              </a:solidFill>
              <a:effectLst/>
              <a:latin typeface="+mj-lt"/>
              <a:ea typeface="+mj-ea"/>
              <a:cs typeface="+mj-cs"/>
              <a:sym typeface="Calibri"/>
            </a:endParaRPr>
          </a:p>
          <a:p>
            <a:endParaRPr lang="en-US" dirty="0"/>
          </a:p>
        </p:txBody>
      </p:sp>
    </p:spTree>
    <p:extLst>
      <p:ext uri="{BB962C8B-B14F-4D97-AF65-F5344CB8AC3E}">
        <p14:creationId xmlns:p14="http://schemas.microsoft.com/office/powerpoint/2010/main" val="237049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rgbClr val="282A33"/>
                </a:solidFill>
                <a:effectLst/>
                <a:latin typeface="+mj-lt"/>
                <a:ea typeface="+mj-ea"/>
                <a:cs typeface="+mj-cs"/>
                <a:sym typeface="Calibri"/>
              </a:rPr>
              <a:t>Here is one last opportunity to explain the importance of an emergency fund or go over any final details. The class may also ask you questions. You can guide the class by asking for questions relating to the presentation or any question regarding personal finance. </a:t>
            </a:r>
          </a:p>
          <a:p>
            <a:endParaRPr lang="en-US" dirty="0"/>
          </a:p>
        </p:txBody>
      </p:sp>
    </p:spTree>
    <p:extLst>
      <p:ext uri="{BB962C8B-B14F-4D97-AF65-F5344CB8AC3E}">
        <p14:creationId xmlns:p14="http://schemas.microsoft.com/office/powerpoint/2010/main" val="374122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14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Introduce the topic briefly. An emergency fund is a pool of money set aside to cover unexpected expenses or to cover regular expenses if your income suddenly changes (if you lose a job, get sick, etc.).</a:t>
            </a:r>
          </a:p>
          <a:p>
            <a:endParaRPr lang="en-US" dirty="0"/>
          </a:p>
        </p:txBody>
      </p:sp>
    </p:spTree>
    <p:extLst>
      <p:ext uri="{BB962C8B-B14F-4D97-AF65-F5344CB8AC3E}">
        <p14:creationId xmlns:p14="http://schemas.microsoft.com/office/powerpoint/2010/main" val="222575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This slide serves as a table of contents and can be used to introduce the presentation. These are the specific topics you’ll cover in the order you’ll present them in. </a:t>
            </a:r>
          </a:p>
          <a:p>
            <a:endParaRPr lang="en-US" dirty="0"/>
          </a:p>
        </p:txBody>
      </p:sp>
    </p:spTree>
    <p:extLst>
      <p:ext uri="{BB962C8B-B14F-4D97-AF65-F5344CB8AC3E}">
        <p14:creationId xmlns:p14="http://schemas.microsoft.com/office/powerpoint/2010/main" val="413636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Emergency funds are essential to financial wellness. </a:t>
            </a:r>
            <a:r>
              <a:rPr lang="en-US" sz="1200" b="1" dirty="0">
                <a:solidFill>
                  <a:srgbClr val="282A33"/>
                </a:solidFill>
                <a:effectLst/>
                <a:latin typeface="+mj-lt"/>
                <a:ea typeface="+mj-ea"/>
                <a:cs typeface="+mj-cs"/>
                <a:sym typeface="Calibri"/>
              </a:rPr>
              <a:t>Ask the class why emergency funds are so crucial. </a:t>
            </a:r>
            <a:r>
              <a:rPr lang="en-US" sz="1200" dirty="0">
                <a:solidFill>
                  <a:srgbClr val="282A33"/>
                </a:solidFill>
                <a:effectLst/>
                <a:latin typeface="+mj-lt"/>
                <a:ea typeface="+mj-ea"/>
                <a:cs typeface="+mj-cs"/>
                <a:sym typeface="Calibri"/>
              </a:rPr>
              <a:t>The answer? Emergencies happen to everyone. These are unexpected costs that can put you in a terrible financial situation if you’re underprepared. In fact, emergency expenses are one of the main reasons people overdraw their accounts, go into debt, or withdraw from retirement savings before they’re retired. </a:t>
            </a:r>
          </a:p>
          <a:p>
            <a:r>
              <a:rPr lang="en-US" sz="1200" dirty="0">
                <a:solidFill>
                  <a:srgbClr val="282A33"/>
                </a:solidFill>
                <a:effectLst/>
                <a:latin typeface="+mj-lt"/>
                <a:ea typeface="+mj-ea"/>
                <a:cs typeface="+mj-cs"/>
                <a:sym typeface="Calibri"/>
              </a:rPr>
              <a:t>An emergency fund is an amount of money that you set aside and ONLY use to cover unexpected expenses (or essential expenses if you lose regular income). Building and using an emergency fund effectively can help you avoid burdensome debt and negative impacts to your credit. Said another way, without an emergency fund, the ups and downs of life could keep you from reaching your financial goals. </a:t>
            </a:r>
          </a:p>
          <a:p>
            <a:endParaRPr lang="en-US" dirty="0"/>
          </a:p>
        </p:txBody>
      </p:sp>
    </p:spTree>
    <p:extLst>
      <p:ext uri="{BB962C8B-B14F-4D97-AF65-F5344CB8AC3E}">
        <p14:creationId xmlns:p14="http://schemas.microsoft.com/office/powerpoint/2010/main" val="261235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We know that an emergency fund is money set aside to help with emergencies—but what constitutes an emergency? Explain to the class that when an expense comes along that they’re tempted to use emergency fund savings for, it’s important to ask these three questions. </a:t>
            </a:r>
          </a:p>
          <a:p>
            <a:r>
              <a:rPr lang="en-US" sz="1200" b="1" dirty="0">
                <a:solidFill>
                  <a:srgbClr val="282A33"/>
                </a:solidFill>
                <a:effectLst/>
                <a:latin typeface="+mj-lt"/>
                <a:ea typeface="+mj-ea"/>
                <a:cs typeface="+mj-cs"/>
                <a:sym typeface="Calibri"/>
              </a:rPr>
              <a:t>(1) </a:t>
            </a:r>
            <a:r>
              <a:rPr lang="en-US" sz="1200" dirty="0">
                <a:solidFill>
                  <a:srgbClr val="282A33"/>
                </a:solidFill>
                <a:effectLst/>
                <a:latin typeface="+mj-lt"/>
                <a:ea typeface="+mj-ea"/>
                <a:cs typeface="+mj-cs"/>
                <a:sym typeface="Calibri"/>
              </a:rPr>
              <a:t>Is the expense unexpected? </a:t>
            </a:r>
            <a:r>
              <a:rPr lang="en-US" sz="1200" b="1" dirty="0">
                <a:solidFill>
                  <a:srgbClr val="282A33"/>
                </a:solidFill>
                <a:effectLst/>
                <a:latin typeface="+mj-lt"/>
                <a:ea typeface="+mj-ea"/>
                <a:cs typeface="+mj-cs"/>
                <a:sym typeface="Calibri"/>
              </a:rPr>
              <a:t>Ask the class why that might be a consideration. </a:t>
            </a:r>
            <a:r>
              <a:rPr lang="en-US" sz="1200" dirty="0">
                <a:solidFill>
                  <a:srgbClr val="282A33"/>
                </a:solidFill>
                <a:effectLst/>
                <a:latin typeface="+mj-lt"/>
                <a:ea typeface="+mj-ea"/>
                <a:cs typeface="+mj-cs"/>
                <a:sym typeface="Calibri"/>
              </a:rPr>
              <a:t>If they’re reluctant to answer or need help, explain that expected expenses should be planned for. Car registration, for example, is a large expense that occurs every year. It’s wise to plan ahead for this expense and save for it. </a:t>
            </a:r>
            <a:r>
              <a:rPr lang="en-US" sz="1200" b="1" dirty="0">
                <a:solidFill>
                  <a:srgbClr val="282A33"/>
                </a:solidFill>
                <a:effectLst/>
                <a:latin typeface="+mj-lt"/>
                <a:ea typeface="+mj-ea"/>
                <a:cs typeface="+mj-cs"/>
                <a:sym typeface="Calibri"/>
              </a:rPr>
              <a:t>Ask the class for examples of expected expenses. What about unexpected expenses? </a:t>
            </a:r>
            <a:endParaRPr lang="en-US" sz="1200" dirty="0">
              <a:solidFill>
                <a:srgbClr val="282A33"/>
              </a:solidFill>
              <a:effectLst/>
              <a:latin typeface="+mj-lt"/>
              <a:ea typeface="+mj-ea"/>
              <a:cs typeface="+mj-cs"/>
              <a:sym typeface="Calibri"/>
            </a:endParaRPr>
          </a:p>
          <a:p>
            <a:r>
              <a:rPr lang="en-US" sz="1200" b="1" dirty="0">
                <a:solidFill>
                  <a:srgbClr val="282A33"/>
                </a:solidFill>
                <a:effectLst/>
                <a:latin typeface="+mj-lt"/>
                <a:ea typeface="+mj-ea"/>
                <a:cs typeface="+mj-cs"/>
                <a:sym typeface="Calibri"/>
              </a:rPr>
              <a:t>(2) </a:t>
            </a:r>
            <a:r>
              <a:rPr lang="en-US" sz="1200" dirty="0">
                <a:solidFill>
                  <a:srgbClr val="282A33"/>
                </a:solidFill>
                <a:effectLst/>
                <a:latin typeface="+mj-lt"/>
                <a:ea typeface="+mj-ea"/>
                <a:cs typeface="+mj-cs"/>
                <a:sym typeface="Calibri"/>
              </a:rPr>
              <a:t>Is the expense urgent? It’s possible that you’ll encounter an unexpected expense that you won’t need to pay for right away. In that case, you can save money to cover the expense rather than dipping into your emergency fund. </a:t>
            </a:r>
            <a:r>
              <a:rPr lang="en-US" sz="1200" b="1" dirty="0">
                <a:solidFill>
                  <a:srgbClr val="282A33"/>
                </a:solidFill>
                <a:effectLst/>
                <a:latin typeface="+mj-lt"/>
                <a:ea typeface="+mj-ea"/>
                <a:cs typeface="+mj-cs"/>
                <a:sym typeface="Calibri"/>
              </a:rPr>
              <a:t>Ask the class for examples of expenses that are unexpected but not urgent. </a:t>
            </a:r>
            <a:r>
              <a:rPr lang="en-US" sz="1200" dirty="0">
                <a:solidFill>
                  <a:srgbClr val="282A33"/>
                </a:solidFill>
                <a:effectLst/>
                <a:latin typeface="+mj-lt"/>
                <a:ea typeface="+mj-ea"/>
                <a:cs typeface="+mj-cs"/>
                <a:sym typeface="Calibri"/>
              </a:rPr>
              <a:t>You can provide an example, too: car repairs when you have backup transportation (bus, bike, carpool). You can ask them to consider urgent, unexpected expenses as well: your fridge breaks suddenly, you lose your job unexpectedly, unanticipated health care costs (like an urgent surgery or dental treatment). </a:t>
            </a:r>
          </a:p>
          <a:p>
            <a:r>
              <a:rPr lang="en-US" sz="1200" b="1" dirty="0">
                <a:solidFill>
                  <a:srgbClr val="282A33"/>
                </a:solidFill>
                <a:effectLst/>
                <a:latin typeface="+mj-lt"/>
                <a:ea typeface="+mj-ea"/>
                <a:cs typeface="+mj-cs"/>
                <a:sym typeface="Calibri"/>
              </a:rPr>
              <a:t>(3) </a:t>
            </a:r>
            <a:r>
              <a:rPr lang="en-US" sz="1200" dirty="0">
                <a:solidFill>
                  <a:srgbClr val="282A33"/>
                </a:solidFill>
                <a:effectLst/>
                <a:latin typeface="+mj-lt"/>
                <a:ea typeface="+mj-ea"/>
                <a:cs typeface="+mj-cs"/>
                <a:sym typeface="Calibri"/>
              </a:rPr>
              <a:t>Is the expense unavoidable? Another way to think of this is whether or not the expense is necessary. Is there a way to get around paying for this emergency expense? Without going into debt, can you manage a way to avoid paying for it with your emergency fund? If so, leave your emergency fund alone. </a:t>
            </a:r>
            <a:r>
              <a:rPr lang="en-US" sz="1200" b="1" dirty="0">
                <a:solidFill>
                  <a:srgbClr val="282A33"/>
                </a:solidFill>
                <a:effectLst/>
                <a:latin typeface="+mj-lt"/>
                <a:ea typeface="+mj-ea"/>
                <a:cs typeface="+mj-cs"/>
                <a:sym typeface="Calibri"/>
              </a:rPr>
              <a:t>Ask the class to provide examples of circumstances in which they would have to use their emergency fund</a:t>
            </a:r>
            <a:r>
              <a:rPr lang="en-US" sz="1200" dirty="0">
                <a:solidFill>
                  <a:srgbClr val="282A33"/>
                </a:solidFill>
                <a:effectLst/>
                <a:latin typeface="+mj-lt"/>
                <a:ea typeface="+mj-ea"/>
                <a:cs typeface="+mj-cs"/>
                <a:sym typeface="Calibri"/>
              </a:rPr>
              <a:t>—this would be any unexpected, urgent, and necessary expense (regular expenses when you lose your job unexpectedly, new tire after a blowout when the car is your only way to get around, etc.).</a:t>
            </a:r>
          </a:p>
          <a:p>
            <a:endParaRPr lang="en-US" dirty="0"/>
          </a:p>
        </p:txBody>
      </p:sp>
    </p:spTree>
    <p:extLst>
      <p:ext uri="{BB962C8B-B14F-4D97-AF65-F5344CB8AC3E}">
        <p14:creationId xmlns:p14="http://schemas.microsoft.com/office/powerpoint/2010/main" val="283527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Explain to the class that it’s impossible to predict the cost of an unexpected expense, so how big an emergency fund should be is generally up to a few rules of thumb. To start out, it’s important to save at least $500 in your emergency fund— that’s enough to cover most car repairs and make a significant dent in other expenses. </a:t>
            </a:r>
          </a:p>
          <a:p>
            <a:r>
              <a:rPr lang="en-US" sz="1200" dirty="0">
                <a:solidFill>
                  <a:srgbClr val="282A33"/>
                </a:solidFill>
                <a:effectLst/>
                <a:latin typeface="+mj-lt"/>
                <a:ea typeface="+mj-ea"/>
                <a:cs typeface="+mj-cs"/>
                <a:sym typeface="Calibri"/>
              </a:rPr>
              <a:t>A larger goal should be to save 3-6 months worth of regular net income—or at a minimum, the cost of essential expenses for 3-6 months. </a:t>
            </a:r>
            <a:r>
              <a:rPr lang="en-US" sz="1200" b="1" dirty="0">
                <a:solidFill>
                  <a:srgbClr val="282A33"/>
                </a:solidFill>
                <a:effectLst/>
                <a:latin typeface="+mj-lt"/>
                <a:ea typeface="+mj-ea"/>
                <a:cs typeface="+mj-cs"/>
                <a:sym typeface="Calibri"/>
              </a:rPr>
              <a:t>Ask the class why that might be. </a:t>
            </a:r>
            <a:r>
              <a:rPr lang="en-US" sz="1200" dirty="0">
                <a:solidFill>
                  <a:srgbClr val="282A33"/>
                </a:solidFill>
                <a:effectLst/>
                <a:latin typeface="+mj-lt"/>
                <a:ea typeface="+mj-ea"/>
                <a:cs typeface="+mj-cs"/>
                <a:sym typeface="Calibri"/>
              </a:rPr>
              <a:t>You can explain that not only will this create a sizable fund to pull from for one-time emergencies, it’ll create a cushion in the case of lost or reduced income. </a:t>
            </a:r>
          </a:p>
          <a:p>
            <a:endParaRPr lang="en-US" dirty="0"/>
          </a:p>
        </p:txBody>
      </p:sp>
    </p:spTree>
    <p:extLst>
      <p:ext uri="{BB962C8B-B14F-4D97-AF65-F5344CB8AC3E}">
        <p14:creationId xmlns:p14="http://schemas.microsoft.com/office/powerpoint/2010/main" val="56874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Tell the class that the first step to building an emergency fund is to create a budget. List your monthly income and all your monthly expenses, then divide your expenses into categories and designate money to each category. </a:t>
            </a:r>
          </a:p>
          <a:p>
            <a:r>
              <a:rPr lang="en-US" sz="1200" dirty="0">
                <a:solidFill>
                  <a:srgbClr val="282A33"/>
                </a:solidFill>
                <a:effectLst/>
                <a:latin typeface="+mj-lt"/>
                <a:ea typeface="+mj-ea"/>
                <a:cs typeface="+mj-cs"/>
                <a:sym typeface="Calibri"/>
              </a:rPr>
              <a:t>If you have time, you can demonstrate how to create a budget with the Banzai Budget Calculator (https://</a:t>
            </a:r>
            <a:r>
              <a:rPr lang="en-US" sz="1200" dirty="0" err="1">
                <a:solidFill>
                  <a:srgbClr val="282A33"/>
                </a:solidFill>
                <a:effectLst/>
                <a:latin typeface="+mj-lt"/>
                <a:ea typeface="+mj-ea"/>
                <a:cs typeface="+mj-cs"/>
                <a:sym typeface="Calibri"/>
              </a:rPr>
              <a:t>teachbanzai.com</a:t>
            </a:r>
            <a:r>
              <a:rPr lang="en-US" sz="1200" dirty="0">
                <a:solidFill>
                  <a:srgbClr val="282A33"/>
                </a:solidFill>
                <a:effectLst/>
                <a:latin typeface="+mj-lt"/>
                <a:ea typeface="+mj-ea"/>
                <a:cs typeface="+mj-cs"/>
                <a:sym typeface="Calibri"/>
              </a:rPr>
              <a:t>/wellness/resources/ budget-calculator or hyperlinked in the slide). After you create your budget and know how much you have available to save, you then need to create a dedicated savings goal. You can add a designated category to your budget that’s specifically for your emergency fund. If you have other saving goals, you can still work toward them by splitting up your saving money into multiple categories—an emergency fund should not be combined with other savings. This is an amount of money that is set aside to *only* be used for emergencies. </a:t>
            </a:r>
          </a:p>
          <a:p>
            <a:r>
              <a:rPr lang="en-US" sz="1200" dirty="0">
                <a:solidFill>
                  <a:srgbClr val="282A33"/>
                </a:solidFill>
                <a:effectLst/>
                <a:latin typeface="+mj-lt"/>
                <a:ea typeface="+mj-ea"/>
                <a:cs typeface="+mj-cs"/>
                <a:sym typeface="Calibri"/>
              </a:rPr>
              <a:t>There are also ways to kickstart your emergency fund. </a:t>
            </a:r>
            <a:r>
              <a:rPr lang="en-US" sz="1200" b="1" dirty="0">
                <a:solidFill>
                  <a:srgbClr val="282A33"/>
                </a:solidFill>
                <a:effectLst/>
                <a:latin typeface="+mj-lt"/>
                <a:ea typeface="+mj-ea"/>
                <a:cs typeface="+mj-cs"/>
                <a:sym typeface="Calibri"/>
              </a:rPr>
              <a:t>Ask the class if they can think of ways to quickly hit a short-term emergency fund savings goal. </a:t>
            </a:r>
            <a:r>
              <a:rPr lang="en-US" sz="1200" dirty="0">
                <a:solidFill>
                  <a:srgbClr val="282A33"/>
                </a:solidFill>
                <a:effectLst/>
                <a:latin typeface="+mj-lt"/>
                <a:ea typeface="+mj-ea"/>
                <a:cs typeface="+mj-cs"/>
                <a:sym typeface="Calibri"/>
              </a:rPr>
              <a:t>For example, they can sell things online (it’s amazing how quickly that can add up!). Another way to get money quickly could be taking on a part-time job, freelancing, or getting work in the gig economy to earn extra income </a:t>
            </a:r>
          </a:p>
          <a:p>
            <a:endParaRPr lang="en-US" dirty="0"/>
          </a:p>
        </p:txBody>
      </p:sp>
    </p:spTree>
    <p:extLst>
      <p:ext uri="{BB962C8B-B14F-4D97-AF65-F5344CB8AC3E}">
        <p14:creationId xmlns:p14="http://schemas.microsoft.com/office/powerpoint/2010/main" val="3626575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solidFill>
                  <a:srgbClr val="282A33"/>
                </a:solidFill>
                <a:effectLst/>
                <a:latin typeface="+mj-lt"/>
                <a:ea typeface="+mj-ea"/>
                <a:cs typeface="+mj-cs"/>
                <a:sym typeface="Calibri"/>
              </a:rPr>
              <a:t>Ask the class why it’s important for an emergency fund to be easily accessible. </a:t>
            </a:r>
            <a:r>
              <a:rPr lang="en-US" sz="1200" dirty="0">
                <a:solidFill>
                  <a:srgbClr val="282A33"/>
                </a:solidFill>
                <a:effectLst/>
                <a:latin typeface="+mj-lt"/>
                <a:ea typeface="+mj-ea"/>
                <a:cs typeface="+mj-cs"/>
                <a:sym typeface="Calibri"/>
              </a:rPr>
              <a:t>The answer is simple! You never know when you’ll face an emergency, and if you have an urgent expense, you’ll need access to funds right away. This means that it matters what type of account you use for an emergency fund. </a:t>
            </a:r>
          </a:p>
          <a:p>
            <a:r>
              <a:rPr lang="en-US" sz="1200" dirty="0">
                <a:solidFill>
                  <a:srgbClr val="282A33"/>
                </a:solidFill>
                <a:effectLst/>
                <a:latin typeface="+mj-lt"/>
                <a:ea typeface="+mj-ea"/>
                <a:cs typeface="+mj-cs"/>
                <a:sym typeface="Calibri"/>
              </a:rPr>
              <a:t>*This is a good opportunity to discuss the types of accounts you offer at your financial institution and how they might work for an emergency fund. </a:t>
            </a:r>
          </a:p>
          <a:p>
            <a:r>
              <a:rPr lang="en-US" sz="1200" dirty="0">
                <a:solidFill>
                  <a:srgbClr val="282A33"/>
                </a:solidFill>
                <a:effectLst/>
                <a:latin typeface="+mj-lt"/>
                <a:ea typeface="+mj-ea"/>
                <a:cs typeface="+mj-cs"/>
                <a:sym typeface="Calibri"/>
              </a:rPr>
              <a:t>A standard savings account is often a good place to store an emergency fund. </a:t>
            </a:r>
            <a:r>
              <a:rPr lang="en-US" sz="1200" b="1" dirty="0">
                <a:solidFill>
                  <a:srgbClr val="282A33"/>
                </a:solidFill>
                <a:effectLst/>
                <a:latin typeface="+mj-lt"/>
                <a:ea typeface="+mj-ea"/>
                <a:cs typeface="+mj-cs"/>
                <a:sym typeface="Calibri"/>
              </a:rPr>
              <a:t>Ask the class why this might be. </a:t>
            </a:r>
            <a:r>
              <a:rPr lang="en-US" sz="1200" dirty="0">
                <a:solidFill>
                  <a:srgbClr val="282A33"/>
                </a:solidFill>
                <a:effectLst/>
                <a:latin typeface="+mj-lt"/>
                <a:ea typeface="+mj-ea"/>
                <a:cs typeface="+mj-cs"/>
                <a:sym typeface="Calibri"/>
              </a:rPr>
              <a:t>The answer, of course, is that a savings account is easily accessible while still providing some interest. What could be a drawback of using a standard savings account? Some may argue it’s too accessible, which means it might be tempting to dip into it when you don’t actually need to. </a:t>
            </a:r>
          </a:p>
          <a:p>
            <a:r>
              <a:rPr lang="en-US" sz="1200" dirty="0">
                <a:solidFill>
                  <a:srgbClr val="282A33"/>
                </a:solidFill>
                <a:effectLst/>
                <a:latin typeface="+mj-lt"/>
                <a:ea typeface="+mj-ea"/>
                <a:cs typeface="+mj-cs"/>
                <a:sym typeface="Calibri"/>
              </a:rPr>
              <a:t>You could also use a CD (certificate of deposit). </a:t>
            </a:r>
            <a:r>
              <a:rPr lang="en-US" sz="1200" b="1" dirty="0">
                <a:solidFill>
                  <a:srgbClr val="282A33"/>
                </a:solidFill>
                <a:effectLst/>
                <a:latin typeface="+mj-lt"/>
                <a:ea typeface="+mj-ea"/>
                <a:cs typeface="+mj-cs"/>
                <a:sym typeface="Calibri"/>
              </a:rPr>
              <a:t>Ask the class what a CD is? </a:t>
            </a:r>
            <a:r>
              <a:rPr lang="en-US" sz="1200" dirty="0">
                <a:solidFill>
                  <a:srgbClr val="282A33"/>
                </a:solidFill>
                <a:effectLst/>
                <a:latin typeface="+mj-lt"/>
                <a:ea typeface="+mj-ea"/>
                <a:cs typeface="+mj-cs"/>
                <a:sym typeface="Calibri"/>
              </a:rPr>
              <a:t>It’s very possible they won’t know. Explain that a CD is a product that many financial institutions offer that provides a bigger interest rate in exchange for leaving a deposit untouched for a predetermined period of time. In other words, the interest rate is much higher for a CD than a standard savings account (your money will grow faster) but you can only access the money after a set amount of time. </a:t>
            </a:r>
            <a:r>
              <a:rPr lang="en-US" sz="1200" b="1" dirty="0">
                <a:solidFill>
                  <a:srgbClr val="282A33"/>
                </a:solidFill>
                <a:effectLst/>
                <a:latin typeface="+mj-lt"/>
                <a:ea typeface="+mj-ea"/>
                <a:cs typeface="+mj-cs"/>
                <a:sym typeface="Calibri"/>
              </a:rPr>
              <a:t>Ask the class what are some pros and cons of using a CD for an emergency fund. </a:t>
            </a:r>
            <a:r>
              <a:rPr lang="en-US" sz="1200" dirty="0">
                <a:solidFill>
                  <a:srgbClr val="282A33"/>
                </a:solidFill>
                <a:effectLst/>
                <a:latin typeface="+mj-lt"/>
                <a:ea typeface="+mj-ea"/>
                <a:cs typeface="+mj-cs"/>
                <a:sym typeface="Calibri"/>
              </a:rPr>
              <a:t>They should be able to see that a CD is not easily accessible, and that’s a big no-go for emergency funds. But the higher interest rate will help them build the emergency fund faster.</a:t>
            </a:r>
          </a:p>
          <a:p>
            <a:endParaRPr lang="en-US" dirty="0"/>
          </a:p>
        </p:txBody>
      </p:sp>
    </p:spTree>
    <p:extLst>
      <p:ext uri="{BB962C8B-B14F-4D97-AF65-F5344CB8AC3E}">
        <p14:creationId xmlns:p14="http://schemas.microsoft.com/office/powerpoint/2010/main" val="179586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While CDs aren’t easily accessible, their high interest rates are attractive. One way to use CDs for an emergency fund is to use a technique called laddering. This means to divide your emergency fund into several different CDs that mature at different times, so the money will be accessible in each fund at a different time. </a:t>
            </a:r>
            <a:r>
              <a:rPr lang="en-US" sz="1200" b="1" dirty="0">
                <a:solidFill>
                  <a:srgbClr val="282A33"/>
                </a:solidFill>
                <a:effectLst/>
                <a:latin typeface="+mj-lt"/>
                <a:ea typeface="+mj-ea"/>
                <a:cs typeface="+mj-cs"/>
                <a:sym typeface="Calibri"/>
              </a:rPr>
              <a:t>Ask the class if they think this is a good idea? </a:t>
            </a:r>
            <a:r>
              <a:rPr lang="en-US" sz="1200" dirty="0">
                <a:solidFill>
                  <a:srgbClr val="282A33"/>
                </a:solidFill>
                <a:effectLst/>
                <a:latin typeface="+mj-lt"/>
                <a:ea typeface="+mj-ea"/>
                <a:cs typeface="+mj-cs"/>
                <a:sym typeface="Calibri"/>
              </a:rPr>
              <a:t>Some considerations: </a:t>
            </a:r>
          </a:p>
          <a:p>
            <a:r>
              <a:rPr lang="en-US" sz="1200" dirty="0">
                <a:solidFill>
                  <a:srgbClr val="282A33"/>
                </a:solidFill>
                <a:effectLst/>
                <a:latin typeface="+mj-lt"/>
                <a:ea typeface="+mj-ea"/>
                <a:cs typeface="+mj-cs"/>
                <a:sym typeface="Calibri"/>
              </a:rPr>
              <a:t>The funds aren’t so easily accessible that you’re tempted to use them for non-emergencies. </a:t>
            </a:r>
          </a:p>
          <a:p>
            <a:r>
              <a:rPr lang="en-US" sz="1200" dirty="0">
                <a:solidFill>
                  <a:srgbClr val="282A33"/>
                </a:solidFill>
                <a:effectLst/>
                <a:latin typeface="+mj-lt"/>
                <a:ea typeface="+mj-ea"/>
                <a:cs typeface="+mj-cs"/>
                <a:sym typeface="Calibri"/>
              </a:rPr>
              <a:t>You still won’t be able to access the funds at any time. </a:t>
            </a:r>
          </a:p>
          <a:p>
            <a:r>
              <a:rPr lang="en-US" sz="1200" dirty="0">
                <a:solidFill>
                  <a:srgbClr val="282A33"/>
                </a:solidFill>
                <a:effectLst/>
                <a:latin typeface="+mj-lt"/>
                <a:ea typeface="+mj-ea"/>
                <a:cs typeface="+mj-cs"/>
                <a:sym typeface="Calibri"/>
              </a:rPr>
              <a:t>You could keep some of the emergency fund in a standard savings account that’s easily accessible while laddering the rest in CDs to earn higher interest. </a:t>
            </a:r>
          </a:p>
          <a:p>
            <a:endParaRPr lang="en-US" dirty="0"/>
          </a:p>
        </p:txBody>
      </p:sp>
    </p:spTree>
    <p:extLst>
      <p:ext uri="{BB962C8B-B14F-4D97-AF65-F5344CB8AC3E}">
        <p14:creationId xmlns:p14="http://schemas.microsoft.com/office/powerpoint/2010/main" val="283848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hyperlink" Target="https://teachbanzai.com/wellness/resources/emergency-fund-coach" TargetMode="External"/><Relationship Id="rId4" Type="http://schemas.openxmlformats.org/officeDocument/2006/relationships/hyperlink" Target="https://teachbanzai.com/wellness/resources/emergency-fund-calculato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teachbanzai.com/wellness/resources/budget-calculato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561547" y="5897033"/>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a:solidFill>
                  <a:schemeClr val="accent6"/>
                </a:solidFill>
              </a:rPr>
              <a:t>Prevent a large-scale financial disaster.</a:t>
            </a:r>
          </a:p>
        </p:txBody>
      </p:sp>
      <p:sp>
        <p:nvSpPr>
          <p:cNvPr id="96" name="Title 1"/>
          <p:cNvSpPr txBox="1"/>
          <p:nvPr/>
        </p:nvSpPr>
        <p:spPr>
          <a:xfrm>
            <a:off x="560172" y="3674533"/>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accent6"/>
                </a:solidFill>
              </a:rPr>
              <a:t>Emergency Funds</a:t>
            </a:r>
          </a:p>
        </p:txBody>
      </p:sp>
      <p:pic>
        <p:nvPicPr>
          <p:cNvPr id="97" name="coach-emergency-funds-hero-image copy.jpg" descr="coach-emergency-funds-hero-image copy.jpg"/>
          <p:cNvPicPr>
            <a:picLocks noChangeAspect="1"/>
          </p:cNvPicPr>
          <p:nvPr/>
        </p:nvPicPr>
        <p:blipFill>
          <a:blip r:embed="rId2"/>
          <a:stretch>
            <a:fillRect/>
          </a:stretch>
        </p:blipFill>
        <p:spPr>
          <a:xfrm>
            <a:off x="-103253" y="-36129"/>
            <a:ext cx="12398506" cy="4875817"/>
          </a:xfrm>
          <a:prstGeom prst="rect">
            <a:avLst/>
          </a:prstGeom>
          <a:ln w="12700">
            <a:miter lim="400000"/>
          </a:ln>
        </p:spPr>
      </p:pic>
      <p:grpSp>
        <p:nvGrpSpPr>
          <p:cNvPr id="2" name="Group 1">
            <a:extLst>
              <a:ext uri="{FF2B5EF4-FFF2-40B4-BE49-F238E27FC236}">
                <a16:creationId xmlns:a16="http://schemas.microsoft.com/office/drawing/2014/main" id="{DB08E12F-4939-3891-D8CC-64E0861D088A}"/>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0584B63D-A728-12CB-07BD-E3936A3F4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4B610F36-5D1D-7A07-38EF-570E295EDA3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2B1B11E0-13D0-F486-CB5B-BA0C1F1BB91E}"/>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ctrTitle"/>
          </p:nvPr>
        </p:nvSpPr>
        <p:spPr>
          <a:xfrm>
            <a:off x="560172" y="71496"/>
            <a:ext cx="6517882" cy="2636716"/>
          </a:xfrm>
          <a:prstGeom prst="rect">
            <a:avLst/>
          </a:prstGeom>
        </p:spPr>
        <p:txBody>
          <a:bodyPr/>
          <a:lstStyle>
            <a:lvl1pPr algn="l" defTabSz="704087">
              <a:defRPr sz="5236">
                <a:solidFill>
                  <a:schemeClr val="accent5"/>
                </a:solidFill>
                <a:latin typeface="Avenir Black"/>
                <a:ea typeface="Avenir Black"/>
                <a:cs typeface="Avenir Black"/>
                <a:sym typeface="Avenir Black"/>
              </a:defRPr>
            </a:lvl1pPr>
          </a:lstStyle>
          <a:p>
            <a:r>
              <a:rPr dirty="0">
                <a:solidFill>
                  <a:schemeClr val="accent6"/>
                </a:solidFill>
              </a:rPr>
              <a:t>Can you use CDs for an emergency fund?</a:t>
            </a:r>
          </a:p>
        </p:txBody>
      </p:sp>
      <p:sp>
        <p:nvSpPr>
          <p:cNvPr id="131" name="Lorem Ipsum Subtitle"/>
          <p:cNvSpPr txBox="1">
            <a:spLocks noGrp="1"/>
          </p:cNvSpPr>
          <p:nvPr>
            <p:ph type="subTitle" sz="half" idx="1"/>
          </p:nvPr>
        </p:nvSpPr>
        <p:spPr>
          <a:xfrm>
            <a:off x="561547" y="2889145"/>
            <a:ext cx="107627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Maybe...with </a:t>
            </a:r>
            <a:r>
              <a:rPr dirty="0">
                <a:latin typeface="Avenir Heavy"/>
                <a:ea typeface="Avenir Heavy"/>
                <a:cs typeface="Avenir Heavy"/>
                <a:sym typeface="Avenir Heavy"/>
              </a:rPr>
              <a:t>laddering</a:t>
            </a:r>
            <a:r>
              <a:rPr dirty="0"/>
              <a:t>.</a:t>
            </a:r>
          </a:p>
        </p:txBody>
      </p:sp>
      <p:pic>
        <p:nvPicPr>
          <p:cNvPr id="132" name="coach-emergency-funds-confetti-popper copy.png" descr="coach-emergency-funds-confetti-popper copy.png"/>
          <p:cNvPicPr>
            <a:picLocks noChangeAspect="1"/>
          </p:cNvPicPr>
          <p:nvPr/>
        </p:nvPicPr>
        <p:blipFill>
          <a:blip r:embed="rId3"/>
          <a:stretch>
            <a:fillRect/>
          </a:stretch>
        </p:blipFill>
        <p:spPr>
          <a:xfrm>
            <a:off x="3698360" y="1540518"/>
            <a:ext cx="9323803" cy="524640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Lorem Ipsum Subtitle"/>
          <p:cNvSpPr txBox="1">
            <a:spLocks noGrp="1"/>
          </p:cNvSpPr>
          <p:nvPr>
            <p:ph type="subTitle" sz="quarter" idx="1"/>
          </p:nvPr>
        </p:nvSpPr>
        <p:spPr>
          <a:xfrm>
            <a:off x="560172" y="5592132"/>
            <a:ext cx="10762731" cy="876049"/>
          </a:xfrm>
          <a:prstGeom prst="rect">
            <a:avLst/>
          </a:prstGeom>
        </p:spPr>
        <p:txBody>
          <a:bodyPr>
            <a:normAutofit/>
          </a:bodyPr>
          <a:lstStyle>
            <a:lvl1pPr algn="l">
              <a:lnSpc>
                <a:spcPct val="150000"/>
              </a:lnSpc>
              <a:defRPr sz="3600">
                <a:solidFill>
                  <a:schemeClr val="accent2"/>
                </a:solidFill>
                <a:latin typeface="Avenir Light"/>
                <a:ea typeface="Avenir Light"/>
                <a:cs typeface="Avenir Light"/>
                <a:sym typeface="Avenir Light"/>
              </a:defRPr>
            </a:lvl1pPr>
          </a:lstStyle>
          <a:p>
            <a:r>
              <a:rPr sz="2400" dirty="0"/>
              <a:t>Emergency fund or paying down debt?</a:t>
            </a:r>
          </a:p>
        </p:txBody>
      </p:sp>
      <p:sp>
        <p:nvSpPr>
          <p:cNvPr id="135" name="Title 1"/>
          <p:cNvSpPr txBox="1"/>
          <p:nvPr/>
        </p:nvSpPr>
        <p:spPr>
          <a:xfrm>
            <a:off x="560172" y="4226965"/>
            <a:ext cx="10050559" cy="160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Prioritize:</a:t>
            </a:r>
          </a:p>
        </p:txBody>
      </p:sp>
      <p:pic>
        <p:nvPicPr>
          <p:cNvPr id="136" name="emergency-funds-hero copy.jpg" descr="emergency-funds-hero copy.jpg"/>
          <p:cNvPicPr>
            <a:picLocks noChangeAspect="1"/>
          </p:cNvPicPr>
          <p:nvPr/>
        </p:nvPicPr>
        <p:blipFill>
          <a:blip r:embed="rId3"/>
          <a:stretch>
            <a:fillRect/>
          </a:stretch>
        </p:blipFill>
        <p:spPr>
          <a:xfrm>
            <a:off x="-5046" y="-233314"/>
            <a:ext cx="12202092" cy="479857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Banzai_Logo_Blue copy.png" descr="Banzai_Logo_Blue copy.png"/>
          <p:cNvPicPr>
            <a:picLocks noChangeAspect="1"/>
          </p:cNvPicPr>
          <p:nvPr/>
        </p:nvPicPr>
        <p:blipFill>
          <a:blip r:embed="rId3"/>
          <a:stretch>
            <a:fillRect/>
          </a:stretch>
        </p:blipFill>
        <p:spPr>
          <a:xfrm>
            <a:off x="9730980" y="5761761"/>
            <a:ext cx="2265568" cy="973064"/>
          </a:xfrm>
          <a:prstGeom prst="rect">
            <a:avLst/>
          </a:prstGeom>
          <a:ln w="12700">
            <a:miter lim="400000"/>
          </a:ln>
        </p:spPr>
      </p:pic>
      <p:sp>
        <p:nvSpPr>
          <p:cNvPr id="140" name="Lorem Ipsum Subtitle">
            <a:hlinkClick r:id="rId4"/>
          </p:cNvPr>
          <p:cNvSpPr txBox="1">
            <a:spLocks noGrp="1"/>
          </p:cNvSpPr>
          <p:nvPr>
            <p:ph type="subTitle" sz="quarter" idx="1"/>
          </p:nvPr>
        </p:nvSpPr>
        <p:spPr>
          <a:xfrm>
            <a:off x="663146" y="2092456"/>
            <a:ext cx="6586540" cy="641955"/>
          </a:xfrm>
          <a:prstGeom prst="rect">
            <a:avLst/>
          </a:prstGeom>
        </p:spPr>
        <p:txBody>
          <a:bodyPr/>
          <a:lstStyle>
            <a:lvl1pPr marL="560070" indent="-560070" algn="l" defTabSz="896111">
              <a:lnSpc>
                <a:spcPct val="100000"/>
              </a:lnSpc>
              <a:spcBef>
                <a:spcPts val="900"/>
              </a:spcBef>
              <a:buSzPct val="100000"/>
              <a:buFont typeface="Arial"/>
              <a:buChar char="•"/>
              <a:defRPr sz="3234">
                <a:solidFill>
                  <a:schemeClr val="accent2"/>
                </a:solidFill>
                <a:latin typeface="Avenir Light"/>
                <a:ea typeface="Avenir Light"/>
                <a:cs typeface="Avenir Light"/>
                <a:sym typeface="Avenir Light"/>
              </a:defRPr>
            </a:lvl1pPr>
          </a:lstStyle>
          <a:p>
            <a:r>
              <a:rPr dirty="0"/>
              <a:t>Emergency Fund Calc</a:t>
            </a:r>
          </a:p>
        </p:txBody>
      </p:sp>
      <p:sp>
        <p:nvSpPr>
          <p:cNvPr id="141" name="Lorem Ipsum Subtitle">
            <a:hlinkClick r:id="rId5"/>
          </p:cNvPr>
          <p:cNvSpPr txBox="1"/>
          <p:nvPr/>
        </p:nvSpPr>
        <p:spPr>
          <a:xfrm>
            <a:off x="663146" y="2806719"/>
            <a:ext cx="6586540" cy="641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560070" indent="-560070" defTabSz="896111">
              <a:lnSpc>
                <a:spcPct val="81000"/>
              </a:lnSpc>
              <a:spcBef>
                <a:spcPts val="900"/>
              </a:spcBef>
              <a:buSzPct val="100000"/>
              <a:buFont typeface="Arial"/>
              <a:buChar char="•"/>
              <a:defRPr sz="3234">
                <a:solidFill>
                  <a:schemeClr val="accent2"/>
                </a:solidFill>
                <a:latin typeface="Avenir Light"/>
                <a:ea typeface="Avenir Light"/>
                <a:cs typeface="Avenir Light"/>
                <a:sym typeface="Avenir Light"/>
              </a:defRPr>
            </a:lvl1pPr>
          </a:lstStyle>
          <a:p>
            <a:r>
              <a:t>Emergency Fund Coach</a:t>
            </a:r>
          </a:p>
        </p:txBody>
      </p:sp>
      <p:sp>
        <p:nvSpPr>
          <p:cNvPr id="142" name="Title 1"/>
          <p:cNvSpPr txBox="1"/>
          <p:nvPr/>
        </p:nvSpPr>
        <p:spPr>
          <a:xfrm>
            <a:off x="560172" y="305181"/>
            <a:ext cx="10050559" cy="160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Resources</a:t>
            </a:r>
          </a:p>
        </p:txBody>
      </p:sp>
      <p:pic>
        <p:nvPicPr>
          <p:cNvPr id="143" name="photo-1521572089244-e5aaacacca6b.jpeg" descr="photo-1521572089244-e5aaacacca6b.jpeg"/>
          <p:cNvPicPr>
            <a:picLocks noChangeAspect="1"/>
          </p:cNvPicPr>
          <p:nvPr/>
        </p:nvPicPr>
        <p:blipFill>
          <a:blip r:embed="rId6"/>
          <a:srcRect l="4891" r="4891"/>
          <a:stretch>
            <a:fillRect/>
          </a:stretch>
        </p:blipFill>
        <p:spPr>
          <a:xfrm>
            <a:off x="6023421" y="0"/>
            <a:ext cx="6187073" cy="6858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Use the emergency fund when expenses are urgent, unexpected, and unavoidable.</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An emergency fund should be accessible.</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t>Robust savings goal? 3-6 months of income.</a:t>
            </a:r>
          </a:p>
        </p:txBody>
      </p:sp>
      <p:sp>
        <p:nvSpPr>
          <p:cNvPr id="147" name="Lorem Ipsum Subtitle"/>
          <p:cNvSpPr txBox="1"/>
          <p:nvPr/>
        </p:nvSpPr>
        <p:spPr>
          <a:xfrm>
            <a:off x="561547" y="5084762"/>
            <a:ext cx="10762731" cy="7372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20000"/>
          </a:bodyPr>
          <a:lstStyle>
            <a:lvl1pPr>
              <a:lnSpc>
                <a:spcPct val="150000"/>
              </a:lnSpc>
              <a:spcBef>
                <a:spcPts val="1000"/>
              </a:spcBef>
              <a:defRPr sz="3600">
                <a:solidFill>
                  <a:schemeClr val="accent2"/>
                </a:solidFill>
                <a:latin typeface="Avenir Light"/>
                <a:ea typeface="Avenir Light"/>
                <a:cs typeface="Avenir Light"/>
                <a:sym typeface="Avenir Light"/>
              </a:defRPr>
            </a:lvl1pPr>
          </a:lstStyle>
          <a:p>
            <a:r>
              <a:t>Questions?</a:t>
            </a:r>
          </a:p>
        </p:txBody>
      </p:sp>
      <p:sp>
        <p:nvSpPr>
          <p:cNvPr id="148" name="Title 1"/>
          <p:cNvSpPr txBox="1"/>
          <p:nvPr/>
        </p:nvSpPr>
        <p:spPr>
          <a:xfrm>
            <a:off x="560172" y="505624"/>
            <a:ext cx="10968681" cy="14007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One Last Time!</a:t>
            </a:r>
          </a:p>
        </p:txBody>
      </p:sp>
      <p:grpSp>
        <p:nvGrpSpPr>
          <p:cNvPr id="2" name="Group 1">
            <a:extLst>
              <a:ext uri="{FF2B5EF4-FFF2-40B4-BE49-F238E27FC236}">
                <a16:creationId xmlns:a16="http://schemas.microsoft.com/office/drawing/2014/main" id="{2E7B60A9-B632-00BE-1DEF-67AF1E44DEC3}"/>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AEBC3571-15CB-AC91-B7E2-83E59DF7B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BECE992A-7D99-48BE-0B79-3FEE22B2544A}"/>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C0D64B6B-FD60-EB37-2502-80BD3B6F190D}"/>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p:nvPr/>
        </p:nvSpPr>
        <p:spPr>
          <a:xfrm>
            <a:off x="560172" y="4004733"/>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accent6"/>
                </a:solidFill>
              </a:rPr>
              <a:t>Thank you!</a:t>
            </a:r>
          </a:p>
        </p:txBody>
      </p:sp>
      <p:pic>
        <p:nvPicPr>
          <p:cNvPr id="152" name="coach-emergency-funds-hero-image copy.jpg" descr="coach-emergency-funds-hero-image copy.jpg"/>
          <p:cNvPicPr>
            <a:picLocks noChangeAspect="1"/>
          </p:cNvPicPr>
          <p:nvPr/>
        </p:nvPicPr>
        <p:blipFill>
          <a:blip r:embed="rId3"/>
          <a:stretch>
            <a:fillRect/>
          </a:stretch>
        </p:blipFill>
        <p:spPr>
          <a:xfrm>
            <a:off x="-103253" y="-36129"/>
            <a:ext cx="12398506" cy="4875817"/>
          </a:xfrm>
          <a:prstGeom prst="rect">
            <a:avLst/>
          </a:prstGeom>
          <a:ln w="12700">
            <a:miter lim="400000"/>
          </a:ln>
        </p:spPr>
      </p:pic>
      <p:grpSp>
        <p:nvGrpSpPr>
          <p:cNvPr id="2" name="Group 1">
            <a:extLst>
              <a:ext uri="{FF2B5EF4-FFF2-40B4-BE49-F238E27FC236}">
                <a16:creationId xmlns:a16="http://schemas.microsoft.com/office/drawing/2014/main" id="{69FD7FD1-3E78-7430-B8F9-04408875C5AC}"/>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1CF9B87E-0CCC-0C97-C623-D1A309658C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DA272B79-1EED-9F5D-64B3-0E0D1C210D3C}"/>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07585BC9-95A1-0AF6-C83F-B318FA37248F}"/>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a:defRPr sz="6800">
                <a:solidFill>
                  <a:schemeClr val="accent5"/>
                </a:solidFill>
                <a:latin typeface="Raleway Thin ExtraBold"/>
                <a:ea typeface="Raleway Thin ExtraBold"/>
                <a:cs typeface="Raleway Thin ExtraBold"/>
                <a:sym typeface="Raleway Thin ExtraBold"/>
              </a:defRPr>
            </a:lvl1pPr>
          </a:lstStyle>
          <a:p>
            <a:r>
              <a:rPr sz="5400" b="1" dirty="0">
                <a:solidFill>
                  <a:schemeClr val="accent6"/>
                </a:solidFill>
                <a:latin typeface="Avenir Black" panose="02000503020000020003" pitchFamily="2" charset="0"/>
              </a:rPr>
              <a:t>Sponsor Intro</a:t>
            </a:r>
          </a:p>
        </p:txBody>
      </p:sp>
      <p:sp>
        <p:nvSpPr>
          <p:cNvPr id="101" name="Lorem Ipsum Subtitle"/>
          <p:cNvSpPr txBox="1">
            <a:spLocks noGrp="1"/>
          </p:cNvSpPr>
          <p:nvPr>
            <p:ph type="subTitle" sz="half" idx="1"/>
          </p:nvPr>
        </p:nvSpPr>
        <p:spPr>
          <a:xfrm>
            <a:off x="561547" y="2290630"/>
            <a:ext cx="107627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[NAME OF YOUR FINANCIAL INSTITUTION]</a:t>
            </a:r>
            <a:r>
              <a:rPr dirty="0"/>
              <a:t>.</a:t>
            </a:r>
          </a:p>
        </p:txBody>
      </p:sp>
      <p:grpSp>
        <p:nvGrpSpPr>
          <p:cNvPr id="2" name="Group 1">
            <a:extLst>
              <a:ext uri="{FF2B5EF4-FFF2-40B4-BE49-F238E27FC236}">
                <a16:creationId xmlns:a16="http://schemas.microsoft.com/office/drawing/2014/main" id="{3D5657CE-D3F7-FD4D-5B2F-1303FCD305CB}"/>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128DFFF4-D2D4-3BFA-8F5A-16229E48E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1929BE42-4334-2EB0-3081-FCC748747291}"/>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9CDC8486-06C9-C607-F813-BB7ECFCD37F2}"/>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p:nvPr/>
        </p:nvSpPr>
        <p:spPr>
          <a:xfrm>
            <a:off x="560172" y="4127500"/>
            <a:ext cx="10968681" cy="238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accent6"/>
                </a:solidFill>
              </a:rPr>
              <a:t>Emergency Funds</a:t>
            </a:r>
          </a:p>
        </p:txBody>
      </p:sp>
      <p:pic>
        <p:nvPicPr>
          <p:cNvPr id="105" name="article-when-times-get-tough-hero copy.jpg" descr="article-when-times-get-tough-hero copy.jpg"/>
          <p:cNvPicPr>
            <a:picLocks noChangeAspect="1"/>
          </p:cNvPicPr>
          <p:nvPr/>
        </p:nvPicPr>
        <p:blipFill>
          <a:blip r:embed="rId3"/>
          <a:stretch>
            <a:fillRect/>
          </a:stretch>
        </p:blipFill>
        <p:spPr>
          <a:xfrm>
            <a:off x="-315098" y="-6364"/>
            <a:ext cx="12822196" cy="504243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Artboard 1.jpg" descr="Artboard 1.jpg"/>
          <p:cNvPicPr>
            <a:picLocks noChangeAspect="1"/>
          </p:cNvPicPr>
          <p:nvPr/>
        </p:nvPicPr>
        <p:blipFill>
          <a:blip r:embed="rId3"/>
          <a:stretch>
            <a:fillRect/>
          </a:stretch>
        </p:blipFill>
        <p:spPr>
          <a:xfrm>
            <a:off x="5195589" y="581657"/>
            <a:ext cx="11380093" cy="6296292"/>
          </a:xfrm>
          <a:prstGeom prst="rect">
            <a:avLst/>
          </a:prstGeom>
          <a:ln w="12700">
            <a:miter lim="400000"/>
          </a:ln>
        </p:spPr>
      </p:pic>
      <p:sp>
        <p:nvSpPr>
          <p:cNvPr id="108" name="Lorem Ipsum Subtitle"/>
          <p:cNvSpPr txBox="1">
            <a:spLocks noGrp="1"/>
          </p:cNvSpPr>
          <p:nvPr>
            <p:ph type="subTitle" idx="1"/>
          </p:nvPr>
        </p:nvSpPr>
        <p:spPr>
          <a:xfrm>
            <a:off x="663146" y="1940056"/>
            <a:ext cx="8571174" cy="4182623"/>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When to use your emergency fund.</a:t>
            </a:r>
            <a:endParaRPr sz="6100" dirty="0"/>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How much should be in it.</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Building an emergency fund.</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Where do you keep it.</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Ladder to Safety</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Resources</a:t>
            </a:r>
          </a:p>
        </p:txBody>
      </p:sp>
      <p:sp>
        <p:nvSpPr>
          <p:cNvPr id="109" name="Title 1"/>
          <p:cNvSpPr txBox="1"/>
          <p:nvPr/>
        </p:nvSpPr>
        <p:spPr>
          <a:xfrm>
            <a:off x="560172" y="152781"/>
            <a:ext cx="10050559" cy="160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We’re going to discuss…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article-finding-emergency-funds copy.jpg" descr="article-finding-emergency-funds copy.jpg"/>
          <p:cNvPicPr>
            <a:picLocks noChangeAspect="1"/>
          </p:cNvPicPr>
          <p:nvPr/>
        </p:nvPicPr>
        <p:blipFill>
          <a:blip r:embed="rId3"/>
          <a:stretch>
            <a:fillRect/>
          </a:stretch>
        </p:blipFill>
        <p:spPr>
          <a:xfrm>
            <a:off x="-3247538" y="-5655"/>
            <a:ext cx="17573894" cy="691108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Lorem Ipsum Subtitle"/>
          <p:cNvSpPr txBox="1">
            <a:spLocks noGrp="1"/>
          </p:cNvSpPr>
          <p:nvPr>
            <p:ph type="subTitle" sz="half" idx="1"/>
          </p:nvPr>
        </p:nvSpPr>
        <p:spPr>
          <a:xfrm>
            <a:off x="663146" y="2841235"/>
            <a:ext cx="5239466" cy="3429355"/>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Remember the 3 U’s.</a:t>
            </a:r>
          </a:p>
          <a:p>
            <a:pPr marL="1028700" lvl="1"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Unexpected</a:t>
            </a:r>
          </a:p>
          <a:p>
            <a:pPr marL="1028700" lvl="1"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Urgent</a:t>
            </a:r>
          </a:p>
          <a:p>
            <a:pPr marL="1028700" lvl="1"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Unavoidable</a:t>
            </a:r>
          </a:p>
        </p:txBody>
      </p:sp>
      <p:pic>
        <p:nvPicPr>
          <p:cNvPr id="114" name="coach-emergency-funds-broken-down-car copy.png" descr="coach-emergency-funds-broken-down-car copy.png"/>
          <p:cNvPicPr>
            <a:picLocks noChangeAspect="1"/>
          </p:cNvPicPr>
          <p:nvPr/>
        </p:nvPicPr>
        <p:blipFill>
          <a:blip r:embed="rId3"/>
          <a:stretch>
            <a:fillRect/>
          </a:stretch>
        </p:blipFill>
        <p:spPr>
          <a:xfrm>
            <a:off x="4237250" y="2671910"/>
            <a:ext cx="8237644" cy="4635239"/>
          </a:xfrm>
          <a:prstGeom prst="rect">
            <a:avLst/>
          </a:prstGeom>
          <a:ln w="12700">
            <a:miter lim="400000"/>
          </a:ln>
        </p:spPr>
      </p:pic>
      <p:sp>
        <p:nvSpPr>
          <p:cNvPr id="115" name="Title 1"/>
          <p:cNvSpPr txBox="1"/>
          <p:nvPr/>
        </p:nvSpPr>
        <p:spPr>
          <a:xfrm>
            <a:off x="560172" y="584581"/>
            <a:ext cx="10050559" cy="2175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pPr>
              <a:lnSpc>
                <a:spcPct val="90000"/>
              </a:lnSpc>
              <a:defRPr sz="5400">
                <a:solidFill>
                  <a:schemeClr val="accent1"/>
                </a:solidFill>
                <a:latin typeface="Avenir Black"/>
                <a:ea typeface="Avenir Black"/>
                <a:cs typeface="Avenir Black"/>
                <a:sym typeface="Avenir Black"/>
              </a:defRPr>
            </a:pPr>
            <a:r>
              <a:rPr dirty="0">
                <a:solidFill>
                  <a:schemeClr val="accent6"/>
                </a:solidFill>
              </a:rPr>
              <a:t>When can I use my </a:t>
            </a:r>
            <a:br>
              <a:rPr dirty="0">
                <a:solidFill>
                  <a:schemeClr val="accent6"/>
                </a:solidFill>
              </a:rPr>
            </a:br>
            <a:r>
              <a:rPr dirty="0">
                <a:solidFill>
                  <a:schemeClr val="accent6"/>
                </a:solidFill>
              </a:rPr>
              <a:t>emergency fund?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Lorem Ipsum Subtitle"/>
          <p:cNvSpPr txBox="1">
            <a:spLocks noGrp="1"/>
          </p:cNvSpPr>
          <p:nvPr>
            <p:ph type="subTitle" sz="half" idx="1"/>
          </p:nvPr>
        </p:nvSpPr>
        <p:spPr>
          <a:xfrm>
            <a:off x="663146" y="20670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Short-term goal:</a:t>
            </a:r>
            <a:r>
              <a:t> $500-1000</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a:latin typeface="Avenir Heavy"/>
                <a:ea typeface="Avenir Heavy"/>
                <a:cs typeface="Avenir Heavy"/>
                <a:sym typeface="Avenir Heavy"/>
              </a:rPr>
              <a:t>Long-term goal:</a:t>
            </a:r>
            <a:r>
              <a:t> 3-6 months </a:t>
            </a:r>
            <a:br/>
            <a:r>
              <a:t>of net income</a:t>
            </a:r>
          </a:p>
        </p:txBody>
      </p:sp>
      <p:sp>
        <p:nvSpPr>
          <p:cNvPr id="118" name="Title 1"/>
          <p:cNvSpPr txBox="1"/>
          <p:nvPr/>
        </p:nvSpPr>
        <p:spPr>
          <a:xfrm>
            <a:off x="560172" y="305181"/>
            <a:ext cx="10050559" cy="160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How much should I save?</a:t>
            </a:r>
          </a:p>
        </p:txBody>
      </p:sp>
      <p:pic>
        <p:nvPicPr>
          <p:cNvPr id="119" name="coach-emergency-funds-phone-6-months copy.png" descr="coach-emergency-funds-phone-6-months copy.png"/>
          <p:cNvPicPr>
            <a:picLocks noChangeAspect="1"/>
          </p:cNvPicPr>
          <p:nvPr/>
        </p:nvPicPr>
        <p:blipFill>
          <a:blip r:embed="rId3"/>
          <a:stretch>
            <a:fillRect/>
          </a:stretch>
        </p:blipFill>
        <p:spPr>
          <a:xfrm>
            <a:off x="5513308" y="1572462"/>
            <a:ext cx="9295427" cy="523044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p:nvPr/>
        </p:nvSpPr>
        <p:spPr>
          <a:xfrm>
            <a:off x="560172" y="305181"/>
            <a:ext cx="10050559" cy="160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Building an Emergency Fund</a:t>
            </a:r>
          </a:p>
        </p:txBody>
      </p:sp>
      <p:pic>
        <p:nvPicPr>
          <p:cNvPr id="122" name="coach-emergency-funds-cereal-box copy.png" descr="coach-emergency-funds-cereal-box copy.png"/>
          <p:cNvPicPr>
            <a:picLocks noChangeAspect="1"/>
          </p:cNvPicPr>
          <p:nvPr/>
        </p:nvPicPr>
        <p:blipFill>
          <a:blip r:embed="rId3"/>
          <a:stretch>
            <a:fillRect/>
          </a:stretch>
        </p:blipFill>
        <p:spPr>
          <a:xfrm>
            <a:off x="3889800" y="2190831"/>
            <a:ext cx="8219403" cy="4624975"/>
          </a:xfrm>
          <a:prstGeom prst="rect">
            <a:avLst/>
          </a:prstGeom>
          <a:ln w="12700">
            <a:miter lim="400000"/>
          </a:ln>
        </p:spPr>
      </p:pic>
      <p:sp>
        <p:nvSpPr>
          <p:cNvPr id="123" name="Lorem Ipsum Subtitle">
            <a:hlinkClick r:id="rId4"/>
          </p:cNvPr>
          <p:cNvSpPr txBox="1"/>
          <p:nvPr/>
        </p:nvSpPr>
        <p:spPr>
          <a:xfrm>
            <a:off x="663146" y="2062741"/>
            <a:ext cx="10968682" cy="92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lvl1pPr>
          </a:lstStyle>
          <a:p>
            <a:r>
              <a:t>Budgeting</a:t>
            </a:r>
          </a:p>
        </p:txBody>
      </p:sp>
      <p:sp>
        <p:nvSpPr>
          <p:cNvPr id="124" name="Lorem Ipsum Subtitle"/>
          <p:cNvSpPr txBox="1"/>
          <p:nvPr/>
        </p:nvSpPr>
        <p:spPr>
          <a:xfrm>
            <a:off x="663146" y="2763199"/>
            <a:ext cx="10968682" cy="925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lvl1pPr>
          </a:lstStyle>
          <a:p>
            <a:r>
              <a:t>Saving</a:t>
            </a:r>
          </a:p>
        </p:txBody>
      </p:sp>
      <p:sp>
        <p:nvSpPr>
          <p:cNvPr id="125" name="Lorem Ipsum Subtitle"/>
          <p:cNvSpPr txBox="1"/>
          <p:nvPr/>
        </p:nvSpPr>
        <p:spPr>
          <a:xfrm>
            <a:off x="663146" y="3470130"/>
            <a:ext cx="10968682" cy="925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lvl1pPr>
          </a:lstStyle>
          <a:p>
            <a:r>
              <a:t>Kickstart Your Fund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noGrp="1"/>
          </p:cNvSpPr>
          <p:nvPr>
            <p:ph type="ctrTitle"/>
          </p:nvPr>
        </p:nvSpPr>
        <p:spPr>
          <a:xfrm>
            <a:off x="560172" y="5592150"/>
            <a:ext cx="10968681" cy="865011"/>
          </a:xfrm>
          <a:prstGeom prst="rect">
            <a:avLst/>
          </a:prstGeom>
        </p:spPr>
        <p:txBody>
          <a:bodyPr/>
          <a:lstStyle>
            <a:lvl1pPr defTabSz="539495">
              <a:defRPr sz="4012">
                <a:solidFill>
                  <a:schemeClr val="accent5"/>
                </a:solidFill>
                <a:latin typeface="Avenir Heavy"/>
                <a:ea typeface="Avenir Heavy"/>
                <a:cs typeface="Avenir Heavy"/>
                <a:sym typeface="Avenir Heavy"/>
              </a:defRPr>
            </a:lvl1pPr>
          </a:lstStyle>
          <a:p>
            <a:r>
              <a:rPr dirty="0">
                <a:solidFill>
                  <a:schemeClr val="accent6"/>
                </a:solidFill>
              </a:rPr>
              <a:t>An emergency fund should be easy to access.</a:t>
            </a:r>
          </a:p>
        </p:txBody>
      </p:sp>
      <p:pic>
        <p:nvPicPr>
          <p:cNvPr id="128" name="article-emergency-funds-in-emergency-spot copy.png" descr="article-emergency-funds-in-emergency-spot copy.png"/>
          <p:cNvPicPr>
            <a:picLocks noChangeAspect="1"/>
          </p:cNvPicPr>
          <p:nvPr/>
        </p:nvPicPr>
        <p:blipFill>
          <a:blip r:embed="rId3"/>
          <a:stretch>
            <a:fillRect/>
          </a:stretch>
        </p:blipFill>
        <p:spPr>
          <a:xfrm>
            <a:off x="2697319" y="265366"/>
            <a:ext cx="6797362" cy="509802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2100</Words>
  <Application>Microsoft Macintosh PowerPoint</Application>
  <PresentationFormat>Widescreen</PresentationFormat>
  <Paragraphs>79</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Black</vt:lpstr>
      <vt:lpstr>Avenir Heavy</vt:lpstr>
      <vt:lpstr>Calibri</vt:lpstr>
      <vt:lpstr>Calibri Light</vt:lpstr>
      <vt:lpstr>Office Theme</vt:lpstr>
      <vt:lpstr>PowerPoint Presentation</vt:lpstr>
      <vt:lpstr>Sponsor Intro</vt:lpstr>
      <vt:lpstr>PowerPoint Presentation</vt:lpstr>
      <vt:lpstr>PowerPoint Presentation</vt:lpstr>
      <vt:lpstr>PowerPoint Presentation</vt:lpstr>
      <vt:lpstr>PowerPoint Presentation</vt:lpstr>
      <vt:lpstr>PowerPoint Presentation</vt:lpstr>
      <vt:lpstr>PowerPoint Presentation</vt:lpstr>
      <vt:lpstr>An emergency fund should be easy to access.</vt:lpstr>
      <vt:lpstr>Can you use CDs for an emergency fund?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Sophia Duffin</cp:lastModifiedBy>
  <cp:revision>2</cp:revision>
  <dcterms:modified xsi:type="dcterms:W3CDTF">2025-09-05T16:58:51Z</dcterms:modified>
</cp:coreProperties>
</file>