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1"/>
          </a:solidFill>
        </a:fill>
      </a:tcStyle>
    </a:firstRow>
  </a:tblStyle>
  <a:tblStyle styleId="{C7B018BB-80A7-4F77-B60F-C8B233D01FF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EFEFEF"/>
          </a:solidFill>
        </a:fill>
      </a:tcStyle>
    </a:wholeTbl>
    <a:band2H>
      <a:tcTxStyle/>
      <a:tcStyle>
        <a:tcBdr/>
        <a:fill>
          <a:solidFill>
            <a:srgbClr val="F7F7F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3"/>
          </a:solidFill>
        </a:fill>
      </a:tcStyle>
    </a:firstRow>
  </a:tblStyle>
  <a:tblStyle styleId="{EEE7283C-3CF3-47DC-8721-378D4A62B228}"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chemeClr val="accent2"/>
          </a:solidFill>
        </a:fill>
      </a:tcStyle>
    </a:firstRow>
  </a:tblStyle>
  <a:tblStyle styleId="{CF821DB8-F4EB-4A41-A1BA-3FCAFE7338EE}" styleName="">
    <a:tblBg/>
    <a:wholeTbl>
      <a:tcTxStyle b="off" i="off">
        <a:fontRef idx="major">
          <a:srgbClr val="282A33"/>
        </a:fontRef>
        <a:srgbClr val="282A3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chemeClr val="accent4">
              <a:hueOff val="-7200000"/>
              <a:satOff val="-100001"/>
            </a:schemeClr>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82A33"/>
        </a:fontRef>
        <a:srgbClr val="282A33"/>
      </a:tcTxStyle>
      <a:tcStyle>
        <a:tcBdr>
          <a:left>
            <a:ln w="12700" cap="flat">
              <a:noFill/>
              <a:miter lim="400000"/>
            </a:ln>
          </a:left>
          <a:right>
            <a:ln w="12700" cap="flat">
              <a:noFill/>
              <a:miter lim="400000"/>
            </a:ln>
          </a:right>
          <a:top>
            <a:ln w="508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4">
              <a:hueOff val="-7200000"/>
              <a:satOff val="-100001"/>
            </a:schemeClr>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noFill/>
              <a:miter lim="400000"/>
            </a:ln>
          </a:left>
          <a:right>
            <a:ln w="12700" cap="flat">
              <a:noFill/>
              <a:miter lim="400000"/>
            </a:ln>
          </a:right>
          <a:top>
            <a:ln w="25400" cap="flat">
              <a:solidFill>
                <a:srgbClr val="282A33"/>
              </a:solidFill>
              <a:prstDash val="solid"/>
              <a:round/>
            </a:ln>
          </a:top>
          <a:bottom>
            <a:ln w="25400" cap="flat">
              <a:solidFill>
                <a:srgbClr val="282A3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282A33"/>
        </a:fontRef>
        <a:srgbClr val="282A33"/>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CBCBCC"/>
          </a:solidFill>
        </a:fill>
      </a:tcStyle>
    </a:wholeTbl>
    <a:band2H>
      <a:tcTxStyle/>
      <a:tcStyle>
        <a:tcBdr/>
        <a:fill>
          <a:solidFill>
            <a:srgbClr val="E7E7E7"/>
          </a:solidFill>
        </a:fill>
      </a:tcStyle>
    </a:band2H>
    <a:firstCol>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Col>
    <a:la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38100" cap="flat">
              <a:solidFill>
                <a:schemeClr val="accent4">
                  <a:hueOff val="-7200000"/>
                  <a:satOff val="-100001"/>
                </a:schemeClr>
              </a:solidFill>
              <a:prstDash val="solid"/>
              <a:round/>
            </a:ln>
          </a:top>
          <a:bottom>
            <a:ln w="127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lastRow>
    <a:firstRow>
      <a:tcTxStyle b="on" i="off">
        <a:fontRef idx="major">
          <a:schemeClr val="accent4">
            <a:hueOff val="-7200000"/>
            <a:satOff val="-100001"/>
          </a:schemeClr>
        </a:fontRef>
        <a:schemeClr val="accent4">
          <a:hueOff val="-7200000"/>
          <a:satOff val="-100001"/>
        </a:schemeClr>
      </a:tcTxStyle>
      <a:tcStyle>
        <a:tcBdr>
          <a:left>
            <a:ln w="12700" cap="flat">
              <a:solidFill>
                <a:schemeClr val="accent4">
                  <a:hueOff val="-7200000"/>
                  <a:satOff val="-100001"/>
                </a:schemeClr>
              </a:solidFill>
              <a:prstDash val="solid"/>
              <a:round/>
            </a:ln>
          </a:left>
          <a:right>
            <a:ln w="12700" cap="flat">
              <a:solidFill>
                <a:schemeClr val="accent4">
                  <a:hueOff val="-7200000"/>
                  <a:satOff val="-100001"/>
                </a:schemeClr>
              </a:solidFill>
              <a:prstDash val="solid"/>
              <a:round/>
            </a:ln>
          </a:right>
          <a:top>
            <a:ln w="12700" cap="flat">
              <a:solidFill>
                <a:schemeClr val="accent4">
                  <a:hueOff val="-7200000"/>
                  <a:satOff val="-100001"/>
                </a:schemeClr>
              </a:solidFill>
              <a:prstDash val="solid"/>
              <a:round/>
            </a:ln>
          </a:top>
          <a:bottom>
            <a:ln w="38100" cap="flat">
              <a:solidFill>
                <a:schemeClr val="accent4">
                  <a:hueOff val="-7200000"/>
                  <a:satOff val="-100001"/>
                </a:schemeClr>
              </a:solidFill>
              <a:prstDash val="solid"/>
              <a:round/>
            </a:ln>
          </a:bottom>
          <a:insideH>
            <a:ln w="12700" cap="flat">
              <a:solidFill>
                <a:schemeClr val="accent4">
                  <a:hueOff val="-7200000"/>
                  <a:satOff val="-100001"/>
                </a:schemeClr>
              </a:solidFill>
              <a:prstDash val="solid"/>
              <a:round/>
            </a:ln>
          </a:insideH>
          <a:insideV>
            <a:ln w="12700" cap="flat">
              <a:solidFill>
                <a:schemeClr val="accent4">
                  <a:hueOff val="-7200000"/>
                  <a:satOff val="-100001"/>
                </a:schemeClr>
              </a:solidFill>
              <a:prstDash val="solid"/>
              <a:round/>
            </a:ln>
          </a:insideV>
        </a:tcBdr>
        <a:fill>
          <a:solidFill>
            <a:srgbClr val="282A33"/>
          </a:solidFill>
        </a:fill>
      </a:tcStyle>
    </a:firstRow>
  </a:tblStyle>
  <a:tblStyle styleId="{2708684C-4D16-4618-839F-0558EEFCDFE6}" styleName="">
    <a:tblBg/>
    <a:wholeTbl>
      <a:tcTxStyle b="off"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wholeTbl>
    <a:band2H>
      <a:tcTxStyle/>
      <a:tcStyle>
        <a:tcBdr/>
        <a:fill>
          <a:solidFill>
            <a:schemeClr val="accent4">
              <a:hueOff val="-7200000"/>
              <a:satOff val="-100001"/>
            </a:schemeClr>
          </a:solidFill>
        </a:fill>
      </a:tcStyle>
    </a:band2H>
    <a:firstCol>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solidFill>
            <a:srgbClr val="282A33">
              <a:alpha val="20000"/>
            </a:srgbClr>
          </a:solidFill>
        </a:fill>
      </a:tcStyle>
    </a:firstCol>
    <a:la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50800" cap="flat">
              <a:solidFill>
                <a:srgbClr val="282A33"/>
              </a:solidFill>
              <a:prstDash val="solid"/>
              <a:round/>
            </a:ln>
          </a:top>
          <a:bottom>
            <a:ln w="127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lastRow>
    <a:firstRow>
      <a:tcTxStyle b="on" i="off">
        <a:fontRef idx="major">
          <a:srgbClr val="282A33"/>
        </a:fontRef>
        <a:srgbClr val="282A33"/>
      </a:tcTxStyle>
      <a:tcStyle>
        <a:tcBdr>
          <a:left>
            <a:ln w="12700" cap="flat">
              <a:solidFill>
                <a:srgbClr val="282A33"/>
              </a:solidFill>
              <a:prstDash val="solid"/>
              <a:round/>
            </a:ln>
          </a:left>
          <a:right>
            <a:ln w="12700" cap="flat">
              <a:solidFill>
                <a:srgbClr val="282A33"/>
              </a:solidFill>
              <a:prstDash val="solid"/>
              <a:round/>
            </a:ln>
          </a:right>
          <a:top>
            <a:ln w="12700" cap="flat">
              <a:solidFill>
                <a:srgbClr val="282A33"/>
              </a:solidFill>
              <a:prstDash val="solid"/>
              <a:round/>
            </a:ln>
          </a:top>
          <a:bottom>
            <a:ln w="25400" cap="flat">
              <a:solidFill>
                <a:srgbClr val="282A33"/>
              </a:solidFill>
              <a:prstDash val="solid"/>
              <a:round/>
            </a:ln>
          </a:bottom>
          <a:insideH>
            <a:ln w="12700" cap="flat">
              <a:solidFill>
                <a:srgbClr val="282A33"/>
              </a:solidFill>
              <a:prstDash val="solid"/>
              <a:round/>
            </a:ln>
          </a:insideH>
          <a:insideV>
            <a:ln w="12700" cap="flat">
              <a:solidFill>
                <a:srgbClr val="282A3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7"/>
    <p:restoredTop sz="33311"/>
  </p:normalViewPr>
  <p:slideViewPr>
    <p:cSldViewPr snapToGrid="0">
      <p:cViewPr>
        <p:scale>
          <a:sx n="45" d="100"/>
          <a:sy n="45" d="100"/>
        </p:scale>
        <p:origin x="316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solidFill>
          <a:srgbClr val="282A33"/>
        </a:solidFill>
        <a:latin typeface="+mj-lt"/>
        <a:ea typeface="+mj-ea"/>
        <a:cs typeface="+mj-cs"/>
        <a:sym typeface="Calibri"/>
      </a:defRPr>
    </a:lvl1pPr>
    <a:lvl2pPr indent="228600" latinLnBrk="0">
      <a:defRPr sz="1200">
        <a:solidFill>
          <a:srgbClr val="282A33"/>
        </a:solidFill>
        <a:latin typeface="+mj-lt"/>
        <a:ea typeface="+mj-ea"/>
        <a:cs typeface="+mj-cs"/>
        <a:sym typeface="Calibri"/>
      </a:defRPr>
    </a:lvl2pPr>
    <a:lvl3pPr indent="457200" latinLnBrk="0">
      <a:defRPr sz="1200">
        <a:solidFill>
          <a:srgbClr val="282A33"/>
        </a:solidFill>
        <a:latin typeface="+mj-lt"/>
        <a:ea typeface="+mj-ea"/>
        <a:cs typeface="+mj-cs"/>
        <a:sym typeface="Calibri"/>
      </a:defRPr>
    </a:lvl3pPr>
    <a:lvl4pPr indent="685800" latinLnBrk="0">
      <a:defRPr sz="1200">
        <a:solidFill>
          <a:srgbClr val="282A33"/>
        </a:solidFill>
        <a:latin typeface="+mj-lt"/>
        <a:ea typeface="+mj-ea"/>
        <a:cs typeface="+mj-cs"/>
        <a:sym typeface="Calibri"/>
      </a:defRPr>
    </a:lvl4pPr>
    <a:lvl5pPr indent="914400" latinLnBrk="0">
      <a:defRPr sz="1200">
        <a:solidFill>
          <a:srgbClr val="282A33"/>
        </a:solidFill>
        <a:latin typeface="+mj-lt"/>
        <a:ea typeface="+mj-ea"/>
        <a:cs typeface="+mj-cs"/>
        <a:sym typeface="Calibri"/>
      </a:defRPr>
    </a:lvl5pPr>
    <a:lvl6pPr indent="1143000" latinLnBrk="0">
      <a:defRPr sz="1200">
        <a:solidFill>
          <a:srgbClr val="282A33"/>
        </a:solidFill>
        <a:latin typeface="+mj-lt"/>
        <a:ea typeface="+mj-ea"/>
        <a:cs typeface="+mj-cs"/>
        <a:sym typeface="Calibri"/>
      </a:defRPr>
    </a:lvl6pPr>
    <a:lvl7pPr indent="1371600" latinLnBrk="0">
      <a:defRPr sz="1200">
        <a:solidFill>
          <a:srgbClr val="282A33"/>
        </a:solidFill>
        <a:latin typeface="+mj-lt"/>
        <a:ea typeface="+mj-ea"/>
        <a:cs typeface="+mj-cs"/>
        <a:sym typeface="Calibri"/>
      </a:defRPr>
    </a:lvl7pPr>
    <a:lvl8pPr indent="1600200" latinLnBrk="0">
      <a:defRPr sz="1200">
        <a:solidFill>
          <a:srgbClr val="282A33"/>
        </a:solidFill>
        <a:latin typeface="+mj-lt"/>
        <a:ea typeface="+mj-ea"/>
        <a:cs typeface="+mj-cs"/>
        <a:sym typeface="Calibri"/>
      </a:defRPr>
    </a:lvl8pPr>
    <a:lvl9pPr indent="1828800" latinLnBrk="0">
      <a:defRPr sz="1200">
        <a:solidFill>
          <a:srgbClr val="282A33"/>
        </a:solidFill>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Introduce yourself to the participants and explain a little about your role. You could also go over some of the things your financial institution offers or your experience when it comes to helping people buy a home.</a:t>
            </a:r>
          </a:p>
          <a:p>
            <a:endParaRPr lang="en-US" dirty="0"/>
          </a:p>
        </p:txBody>
      </p:sp>
    </p:spTree>
    <p:extLst>
      <p:ext uri="{BB962C8B-B14F-4D97-AF65-F5344CB8AC3E}">
        <p14:creationId xmlns:p14="http://schemas.microsoft.com/office/powerpoint/2010/main" val="1339274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Boost your credit score. Get your report and check it, look for errors or places that you can make the biggest impact.</a:t>
            </a:r>
          </a:p>
          <a:p>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Lower your DTI by paying off/down as much debt as you can.</a:t>
            </a:r>
          </a:p>
          <a:p>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Save up for a higher down payment. The less risky you are, the better.</a:t>
            </a:r>
          </a:p>
          <a:p>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Look into a house that is less expensive. Even if you feel confident that you can make</a:t>
            </a:r>
          </a:p>
          <a:p>
            <a:r>
              <a:rPr lang="en-US" sz="1200" dirty="0">
                <a:solidFill>
                  <a:srgbClr val="282A33"/>
                </a:solidFill>
                <a:effectLst/>
                <a:latin typeface="+mj-lt"/>
                <a:ea typeface="+mj-ea"/>
                <a:cs typeface="+mj-cs"/>
                <a:sym typeface="Calibri"/>
              </a:rPr>
              <a:t>payments for a house at the top of your price range, your lender may not agree.</a:t>
            </a:r>
          </a:p>
          <a:p>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Don’t make big purchases before you are approved, it can be a red flag to lenders that you aren’t careful with your money.</a:t>
            </a:r>
          </a:p>
          <a:p>
            <a:endParaRPr lang="en-US" sz="1200" dirty="0">
              <a:solidFill>
                <a:srgbClr val="282A33"/>
              </a:solidFill>
              <a:effectLst/>
              <a:latin typeface="+mj-lt"/>
              <a:ea typeface="+mj-ea"/>
              <a:cs typeface="+mj-cs"/>
              <a:sym typeface="Calibri"/>
            </a:endParaRPr>
          </a:p>
          <a:p>
            <a:r>
              <a:rPr lang="en-US" sz="1200" b="1" dirty="0">
                <a:solidFill>
                  <a:srgbClr val="282A33"/>
                </a:solidFill>
                <a:effectLst/>
                <a:latin typeface="+mj-lt"/>
                <a:ea typeface="+mj-ea"/>
                <a:cs typeface="+mj-cs"/>
                <a:sym typeface="Calibri"/>
              </a:rPr>
              <a:t>Any questions about how to improve your odds or the mortgage application process in general?</a:t>
            </a:r>
          </a:p>
          <a:p>
            <a:endParaRPr lang="en-US" dirty="0"/>
          </a:p>
        </p:txBody>
      </p:sp>
    </p:spTree>
    <p:extLst>
      <p:ext uri="{BB962C8B-B14F-4D97-AF65-F5344CB8AC3E}">
        <p14:creationId xmlns:p14="http://schemas.microsoft.com/office/powerpoint/2010/main" val="2156354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Closing is when you seal the deal. At this stage, you’ll need to come prepared having reviewed the closing documents and, likely, with proof of homeowners insurance. If you agree to all of the terms, you’ll sign all of the documents to make everything official and pay your down payment, closing costs, and any pre-payments. Finally, when it’s all said and done, you’ll get the title and keys to your new home.</a:t>
            </a:r>
          </a:p>
          <a:p>
            <a:endParaRPr lang="en-US" dirty="0"/>
          </a:p>
        </p:txBody>
      </p:sp>
    </p:spTree>
    <p:extLst>
      <p:ext uri="{BB962C8B-B14F-4D97-AF65-F5344CB8AC3E}">
        <p14:creationId xmlns:p14="http://schemas.microsoft.com/office/powerpoint/2010/main" val="1472645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Fill this slide in with any information you’d like to give the attendees about getting a mortgage through your financial institution. This can include websites to go to, specific tips, people to contact for questions, etc.</a:t>
            </a:r>
          </a:p>
          <a:p>
            <a:endParaRPr lang="en-US" dirty="0"/>
          </a:p>
        </p:txBody>
      </p:sp>
    </p:spTree>
    <p:extLst>
      <p:ext uri="{BB962C8B-B14F-4D97-AF65-F5344CB8AC3E}">
        <p14:creationId xmlns:p14="http://schemas.microsoft.com/office/powerpoint/2010/main" val="1244512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Review the main points you discussed throughout the presentation.</a:t>
            </a:r>
          </a:p>
          <a:p>
            <a:endParaRPr lang="en-US" dirty="0"/>
          </a:p>
        </p:txBody>
      </p:sp>
    </p:spTree>
    <p:extLst>
      <p:ext uri="{BB962C8B-B14F-4D97-AF65-F5344CB8AC3E}">
        <p14:creationId xmlns:p14="http://schemas.microsoft.com/office/powerpoint/2010/main" val="3963238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Click on the collection and showcase a few of the resources available there (such resources could include the Buying a Home article, Credit Scores article, or Mortgage Affordability Calculator). </a:t>
            </a:r>
            <a:r>
              <a:rPr lang="en-US" sz="1200" b="1" dirty="0">
                <a:solidFill>
                  <a:srgbClr val="282A33"/>
                </a:solidFill>
                <a:effectLst/>
                <a:latin typeface="+mj-lt"/>
                <a:ea typeface="+mj-ea"/>
                <a:cs typeface="+mj-cs"/>
                <a:sym typeface="Calibri"/>
              </a:rPr>
              <a:t>Encourage the participants to ask questions.</a:t>
            </a:r>
            <a:r>
              <a:rPr lang="en-US" sz="1200" dirty="0">
                <a:solidFill>
                  <a:srgbClr val="282A33"/>
                </a:solidFill>
                <a:effectLst/>
                <a:latin typeface="+mj-lt"/>
                <a:ea typeface="+mj-ea"/>
                <a:cs typeface="+mj-cs"/>
                <a:sym typeface="Calibri"/>
              </a:rPr>
              <a:t> You may even offer your email so that participants can reach out to you after the presentation.</a:t>
            </a:r>
          </a:p>
          <a:p>
            <a:endParaRPr lang="en-US" dirty="0"/>
          </a:p>
        </p:txBody>
      </p:sp>
    </p:spTree>
    <p:extLst>
      <p:ext uri="{BB962C8B-B14F-4D97-AF65-F5344CB8AC3E}">
        <p14:creationId xmlns:p14="http://schemas.microsoft.com/office/powerpoint/2010/main" val="36696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Buying a home is a huge part of the American dream, but there’s a lot that goes into the mortgage process. Today we’ll go over some specifics to help you understand and prepare for a mortgage application.</a:t>
            </a:r>
          </a:p>
          <a:p>
            <a:endParaRPr lang="en-US" dirty="0"/>
          </a:p>
        </p:txBody>
      </p:sp>
    </p:spTree>
    <p:extLst>
      <p:ext uri="{BB962C8B-B14F-4D97-AF65-F5344CB8AC3E}">
        <p14:creationId xmlns:p14="http://schemas.microsoft.com/office/powerpoint/2010/main" val="416262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This slide serves as a table of contents and can be used to introduce the presentation. These are the specific topics you’ll cover in the order you’ll present them in.</a:t>
            </a:r>
          </a:p>
          <a:p>
            <a:endParaRPr lang="en-US" dirty="0"/>
          </a:p>
        </p:txBody>
      </p:sp>
    </p:spTree>
    <p:extLst>
      <p:ext uri="{BB962C8B-B14F-4D97-AF65-F5344CB8AC3E}">
        <p14:creationId xmlns:p14="http://schemas.microsoft.com/office/powerpoint/2010/main" val="2968043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There are a few basics you’ll need to understand before you begin the home buying process.</a:t>
            </a:r>
          </a:p>
          <a:p>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Mortgage terms: The mortgage term is how long a borrower has before everything must be paid back. The most common options are 15 or 30 year terms, but others may be available.</a:t>
            </a:r>
          </a:p>
          <a:p>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APR (Annual Percentage Rate): This number represents your yearly cost of borrowing. It accounts for interest, fees, points, and more. It’s a more accurate representation than just the interest rate of what you’ll have to pay. </a:t>
            </a:r>
          </a:p>
          <a:p>
            <a:r>
              <a:rPr lang="en-US" sz="1200" dirty="0">
                <a:solidFill>
                  <a:srgbClr val="282A33"/>
                </a:solidFill>
                <a:effectLst/>
                <a:latin typeface="+mj-lt"/>
                <a:ea typeface="+mj-ea"/>
                <a:cs typeface="+mj-cs"/>
                <a:sym typeface="Calibri"/>
              </a:rPr>
              <a:t>Points: Also known as prepaid interest, points are the interest that you prepay when</a:t>
            </a:r>
          </a:p>
          <a:p>
            <a:r>
              <a:rPr lang="en-US" sz="1200" dirty="0">
                <a:solidFill>
                  <a:srgbClr val="282A33"/>
                </a:solidFill>
                <a:effectLst/>
                <a:latin typeface="+mj-lt"/>
                <a:ea typeface="+mj-ea"/>
                <a:cs typeface="+mj-cs"/>
                <a:sym typeface="Calibri"/>
              </a:rPr>
              <a:t>you close. Buying points is a way to lower your interest rate. Each point costs 1% of your mortgage and often lowers your rate by 0.25%, though that amount is not guaranteed. </a:t>
            </a:r>
          </a:p>
          <a:p>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There are two types of interest rates:</a:t>
            </a:r>
          </a:p>
          <a:p>
            <a:r>
              <a:rPr lang="en-US" sz="1200" dirty="0">
                <a:solidFill>
                  <a:srgbClr val="282A33"/>
                </a:solidFill>
                <a:effectLst/>
                <a:latin typeface="+mj-lt"/>
                <a:ea typeface="+mj-ea"/>
                <a:cs typeface="+mj-cs"/>
                <a:sym typeface="Calibri"/>
              </a:rPr>
              <a:t>Adjustable: Your rate will change with the market, meaning it could go up or down</a:t>
            </a:r>
          </a:p>
          <a:p>
            <a:r>
              <a:rPr lang="en-US" sz="1200" dirty="0">
                <a:solidFill>
                  <a:srgbClr val="282A33"/>
                </a:solidFill>
                <a:effectLst/>
                <a:latin typeface="+mj-lt"/>
                <a:ea typeface="+mj-ea"/>
                <a:cs typeface="+mj-cs"/>
                <a:sym typeface="Calibri"/>
              </a:rPr>
              <a:t>throughout your mortgage term.</a:t>
            </a:r>
          </a:p>
          <a:p>
            <a:r>
              <a:rPr lang="en-US" sz="1200" dirty="0">
                <a:solidFill>
                  <a:srgbClr val="282A33"/>
                </a:solidFill>
                <a:effectLst/>
                <a:latin typeface="+mj-lt"/>
                <a:ea typeface="+mj-ea"/>
                <a:cs typeface="+mj-cs"/>
                <a:sym typeface="Calibri"/>
              </a:rPr>
              <a:t>Fixed: Your rate will stay the same throughout your mortgage term, no matter how the market changes.</a:t>
            </a:r>
          </a:p>
          <a:p>
            <a:endParaRPr lang="en-US" dirty="0"/>
          </a:p>
        </p:txBody>
      </p:sp>
    </p:spTree>
    <p:extLst>
      <p:ext uri="{BB962C8B-B14F-4D97-AF65-F5344CB8AC3E}">
        <p14:creationId xmlns:p14="http://schemas.microsoft.com/office/powerpoint/2010/main" val="565706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One of the biggest hurdles to buying a home is the down payment. This is a percentage of the total home cost that you’ll need to pay upfront. The lowest amount you can pay depends on what kind of mortgage you are trying to get. For</a:t>
            </a:r>
          </a:p>
          <a:p>
            <a:r>
              <a:rPr lang="en-US" sz="1200" dirty="0">
                <a:solidFill>
                  <a:srgbClr val="282A33"/>
                </a:solidFill>
                <a:effectLst/>
                <a:latin typeface="+mj-lt"/>
                <a:ea typeface="+mj-ea"/>
                <a:cs typeface="+mj-cs"/>
                <a:sym typeface="Calibri"/>
              </a:rPr>
              <a:t>example, an FHA loan typically requires at least 3.5% while a VA loan requires no down payment at all. Regardless of what’s required, the more you can pay, the better. Paying more means that you own more of your home, your mortgage payment will be smaller, and you’re better protected from becoming “upside down” in your home, or owing more than it’s worth. Depending on the type of mortgage you get, you’ll likely be required to purchase Private Mortgage Insurance (PMI) if you put down less than 20%. This will protect the lender in case you become unable to make your payments.</a:t>
            </a:r>
          </a:p>
          <a:p>
            <a:endParaRPr lang="en-US" dirty="0"/>
          </a:p>
        </p:txBody>
      </p:sp>
    </p:spTree>
    <p:extLst>
      <p:ext uri="{BB962C8B-B14F-4D97-AF65-F5344CB8AC3E}">
        <p14:creationId xmlns:p14="http://schemas.microsoft.com/office/powerpoint/2010/main" val="3870016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Let’s go over a few of the most common types </a:t>
            </a:r>
            <a:r>
              <a:rPr lang="en-US" sz="1200" dirty="0" err="1">
                <a:solidFill>
                  <a:srgbClr val="282A33"/>
                </a:solidFill>
                <a:effectLst/>
                <a:latin typeface="+mj-lt"/>
                <a:ea typeface="+mj-ea"/>
                <a:cs typeface="+mj-cs"/>
                <a:sym typeface="Calibri"/>
              </a:rPr>
              <a:t>ofhome</a:t>
            </a:r>
            <a:r>
              <a:rPr lang="en-US" sz="1200" dirty="0">
                <a:solidFill>
                  <a:srgbClr val="282A33"/>
                </a:solidFill>
                <a:effectLst/>
                <a:latin typeface="+mj-lt"/>
                <a:ea typeface="+mj-ea"/>
                <a:cs typeface="+mj-cs"/>
                <a:sym typeface="Calibri"/>
              </a:rPr>
              <a:t> loans.</a:t>
            </a:r>
          </a:p>
          <a:p>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Conventional mortgage: Not backed by the government. It will usually have fairly simple, straightforward terms and lower closing costs. However, you may have higher interest rates or need to pay a higher down payment (often at least 3-5%). This loan is usually best for people with strong credit, as it will affect your interest rate.</a:t>
            </a:r>
          </a:p>
          <a:p>
            <a:endParaRPr lang="en-US" dirty="0"/>
          </a:p>
          <a:p>
            <a:r>
              <a:rPr lang="en-US" sz="1200" dirty="0">
                <a:solidFill>
                  <a:srgbClr val="282A33"/>
                </a:solidFill>
                <a:effectLst/>
                <a:latin typeface="+mj-lt"/>
                <a:ea typeface="+mj-ea"/>
                <a:cs typeface="+mj-cs"/>
                <a:sym typeface="Calibri"/>
              </a:rPr>
              <a:t>Government-backed loans:</a:t>
            </a:r>
          </a:p>
          <a:p>
            <a:r>
              <a:rPr lang="en-US" sz="1200" dirty="0">
                <a:solidFill>
                  <a:srgbClr val="282A33"/>
                </a:solidFill>
                <a:effectLst/>
                <a:latin typeface="+mj-lt"/>
                <a:ea typeface="+mj-ea"/>
                <a:cs typeface="+mj-cs"/>
                <a:sym typeface="Calibri"/>
              </a:rPr>
              <a:t>FHA Loan: Backed by the FHA and meant for low to middle-income borrowers. It typically has a lower down-payment (usually 3.5%). You’ll need a credit score of 500 or higher to qualify.</a:t>
            </a:r>
          </a:p>
          <a:p>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USDA Home Loan: Backed by the US Department of Agriculture and only available in</a:t>
            </a:r>
          </a:p>
          <a:p>
            <a:r>
              <a:rPr lang="en-US" sz="1200" dirty="0">
                <a:solidFill>
                  <a:srgbClr val="282A33"/>
                </a:solidFill>
                <a:effectLst/>
                <a:latin typeface="+mj-lt"/>
                <a:ea typeface="+mj-ea"/>
                <a:cs typeface="+mj-cs"/>
                <a:sym typeface="Calibri"/>
              </a:rPr>
              <a:t>certain rural and suburban areas. If your new home is in an eligible area and you meet income requirements (there are caps for how much you can make depending on the area), you won’t need to pay a down payment.</a:t>
            </a:r>
          </a:p>
          <a:p>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VA Home Loan: Backed by the US Department of Veteran’s Affairs and, thus, only active service members, veterans, and some spouses. Typically borrowers won’t need a down payment or mortgage insurance for this loan. Borrowers generally need a 650 credit score or higher to qualify.</a:t>
            </a:r>
          </a:p>
          <a:p>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Any questions about these types of mortgages or any others you may have heard of? If there’s time, send the Mortgage Type Activity that allows users to review the pros and cons of common types of mortgages.</a:t>
            </a:r>
          </a:p>
          <a:p>
            <a:endParaRPr lang="en-US" dirty="0"/>
          </a:p>
        </p:txBody>
      </p:sp>
    </p:spTree>
    <p:extLst>
      <p:ext uri="{BB962C8B-B14F-4D97-AF65-F5344CB8AC3E}">
        <p14:creationId xmlns:p14="http://schemas.microsoft.com/office/powerpoint/2010/main" val="3976405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Now that you have a better understanding of how a mortgage works, let’s form a baseline for what you can afford.</a:t>
            </a:r>
          </a:p>
          <a:p>
            <a:endParaRPr lang="en-US" dirty="0"/>
          </a:p>
          <a:p>
            <a:r>
              <a:rPr lang="en-US" sz="1200" dirty="0">
                <a:solidFill>
                  <a:srgbClr val="282A33"/>
                </a:solidFill>
                <a:effectLst/>
                <a:latin typeface="+mj-lt"/>
                <a:ea typeface="+mj-ea"/>
                <a:cs typeface="+mj-cs"/>
                <a:sym typeface="Calibri"/>
              </a:rPr>
              <a:t>Depending on time, send one of these resources:</a:t>
            </a:r>
          </a:p>
          <a:p>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Mortgage Estimation Calculator - Only takes a few minutes, allows users to get an idea of the total mortgage they can afford based on their monthly payment.</a:t>
            </a:r>
          </a:p>
          <a:p>
            <a:r>
              <a:rPr lang="en-US" sz="1200" dirty="0">
                <a:solidFill>
                  <a:srgbClr val="282A33"/>
                </a:solidFill>
                <a:effectLst/>
                <a:latin typeface="+mj-lt"/>
                <a:ea typeface="+mj-ea"/>
                <a:cs typeface="+mj-cs"/>
                <a:sym typeface="Calibri"/>
              </a:rPr>
              <a:t>•</a:t>
            </a:r>
          </a:p>
          <a:p>
            <a:r>
              <a:rPr lang="en-US" sz="1200" dirty="0">
                <a:solidFill>
                  <a:srgbClr val="282A33"/>
                </a:solidFill>
                <a:effectLst/>
                <a:latin typeface="+mj-lt"/>
                <a:ea typeface="+mj-ea"/>
                <a:cs typeface="+mj-cs"/>
                <a:sym typeface="Calibri"/>
              </a:rPr>
              <a:t>What Mortgage Can I Afford? Coach - Takes 5-10 minutes to complete, walks users through estimating what they can afford for their monthly payment, what that means for their total mortgage, and will review things like PMI and other basics.</a:t>
            </a:r>
          </a:p>
          <a:p>
            <a:endParaRPr lang="en-US" sz="1200" dirty="0">
              <a:solidFill>
                <a:srgbClr val="282A33"/>
              </a:solidFill>
              <a:effectLst/>
              <a:latin typeface="+mj-lt"/>
              <a:ea typeface="+mj-ea"/>
              <a:cs typeface="+mj-cs"/>
              <a:sym typeface="Calibri"/>
            </a:endParaRPr>
          </a:p>
          <a:p>
            <a:r>
              <a:rPr lang="en-US" sz="1200" b="1" dirty="0">
                <a:solidFill>
                  <a:srgbClr val="282A33"/>
                </a:solidFill>
                <a:effectLst/>
                <a:latin typeface="+mj-lt"/>
                <a:ea typeface="+mj-ea"/>
                <a:cs typeface="+mj-cs"/>
                <a:sym typeface="Calibri"/>
              </a:rPr>
              <a:t>Encourage participants to ask questions as they work through the calculator or Coach or after they finish.</a:t>
            </a:r>
          </a:p>
          <a:p>
            <a:endParaRPr lang="en-US" dirty="0"/>
          </a:p>
          <a:p>
            <a:r>
              <a:rPr lang="en-US" sz="1200" dirty="0">
                <a:solidFill>
                  <a:srgbClr val="282A33"/>
                </a:solidFill>
                <a:effectLst/>
                <a:latin typeface="+mj-lt"/>
                <a:ea typeface="+mj-ea"/>
                <a:cs typeface="+mj-cs"/>
                <a:sym typeface="Calibri"/>
              </a:rPr>
              <a:t>You can use this initial estimate to help inform your search by taking it to housing sites. This will allow you to get an idea of how far your money will go in your desired area. If it isn’t quite as far as you’d hoped, you may want to make some adjustments to your budget or do some additional saving before you’re ready to take the next steps. Once you’re ready, there are a few more things you’ll want to consider before you begin serious house hunting</a:t>
            </a:r>
          </a:p>
          <a:p>
            <a:endParaRPr lang="en-US" dirty="0"/>
          </a:p>
        </p:txBody>
      </p:sp>
    </p:spTree>
    <p:extLst>
      <p:ext uri="{BB962C8B-B14F-4D97-AF65-F5344CB8AC3E}">
        <p14:creationId xmlns:p14="http://schemas.microsoft.com/office/powerpoint/2010/main" val="1228461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A pre-approval is an agreement from a lender that, as long as specific conditions are met, you’ll most likely be approved to borrow a defined amount at a certain rate. In order to get pre-approved, you’ll have to fill out a mortgage application. If you are</a:t>
            </a:r>
          </a:p>
          <a:p>
            <a:r>
              <a:rPr lang="en-US" sz="1200" dirty="0">
                <a:solidFill>
                  <a:srgbClr val="282A33"/>
                </a:solidFill>
                <a:effectLst/>
                <a:latin typeface="+mj-lt"/>
                <a:ea typeface="+mj-ea"/>
                <a:cs typeface="+mj-cs"/>
                <a:sym typeface="Calibri"/>
              </a:rPr>
              <a:t>pre-approved, you’ll be given a letter that you can show to sellers to prove that you are serious. It may be hard to get your offer accepted if you don’t have one so, when you’re ready to start your search, you should do this first. Your pre-approval</a:t>
            </a:r>
          </a:p>
          <a:p>
            <a:r>
              <a:rPr lang="en-US" sz="1200" dirty="0">
                <a:solidFill>
                  <a:srgbClr val="282A33"/>
                </a:solidFill>
                <a:effectLst/>
                <a:latin typeface="+mj-lt"/>
                <a:ea typeface="+mj-ea"/>
                <a:cs typeface="+mj-cs"/>
                <a:sym typeface="Calibri"/>
              </a:rPr>
              <a:t>will usually be valid for 60-90 days.</a:t>
            </a:r>
          </a:p>
          <a:p>
            <a:endParaRPr lang="en-US" sz="1200" dirty="0">
              <a:solidFill>
                <a:srgbClr val="282A33"/>
              </a:solidFill>
              <a:effectLst/>
              <a:latin typeface="+mj-lt"/>
              <a:ea typeface="+mj-ea"/>
              <a:cs typeface="+mj-cs"/>
              <a:sym typeface="Calibri"/>
            </a:endParaRPr>
          </a:p>
          <a:p>
            <a:r>
              <a:rPr lang="en-US" sz="1200" dirty="0">
                <a:solidFill>
                  <a:srgbClr val="282A33"/>
                </a:solidFill>
                <a:effectLst/>
                <a:latin typeface="+mj-lt"/>
                <a:ea typeface="+mj-ea"/>
                <a:cs typeface="+mj-cs"/>
                <a:sym typeface="Calibri"/>
              </a:rPr>
              <a:t>Note: A pre-approval is not the same as pre-qualification. Pre-qualification can help you know whether you are on track to be approved or not, but won’t add as much leverage to your offer.</a:t>
            </a:r>
          </a:p>
          <a:p>
            <a:endParaRPr lang="en-US" dirty="0"/>
          </a:p>
        </p:txBody>
      </p:sp>
    </p:spTree>
    <p:extLst>
      <p:ext uri="{BB962C8B-B14F-4D97-AF65-F5344CB8AC3E}">
        <p14:creationId xmlns:p14="http://schemas.microsoft.com/office/powerpoint/2010/main" val="3469518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a:solidFill>
                  <a:srgbClr val="282A33"/>
                </a:solidFill>
                <a:effectLst/>
                <a:latin typeface="+mj-lt"/>
                <a:ea typeface="+mj-ea"/>
                <a:cs typeface="+mj-cs"/>
                <a:sym typeface="Calibri"/>
              </a:rPr>
              <a:t>To determine if you qualify for a mortgage, the lender will need all of your (and your co-borrower’s, if you have one) personal and financial information, including bank statements, tax returns, pay </a:t>
            </a:r>
            <a:r>
              <a:rPr lang="en-US" sz="1200" dirty="0" err="1">
                <a:solidFill>
                  <a:srgbClr val="282A33"/>
                </a:solidFill>
                <a:effectLst/>
                <a:latin typeface="+mj-lt"/>
                <a:ea typeface="+mj-ea"/>
                <a:cs typeface="+mj-cs"/>
                <a:sym typeface="Calibri"/>
              </a:rPr>
              <a:t>stubs,and</a:t>
            </a:r>
            <a:r>
              <a:rPr lang="en-US" sz="1200" dirty="0">
                <a:solidFill>
                  <a:srgbClr val="282A33"/>
                </a:solidFill>
                <a:effectLst/>
                <a:latin typeface="+mj-lt"/>
                <a:ea typeface="+mj-ea"/>
                <a:cs typeface="+mj-cs"/>
                <a:sym typeface="Calibri"/>
              </a:rPr>
              <a:t> more. They’ll also consider various factors</a:t>
            </a:r>
          </a:p>
          <a:p>
            <a:r>
              <a:rPr lang="en-US" sz="1200" dirty="0">
                <a:solidFill>
                  <a:srgbClr val="282A33"/>
                </a:solidFill>
                <a:effectLst/>
                <a:latin typeface="+mj-lt"/>
                <a:ea typeface="+mj-ea"/>
                <a:cs typeface="+mj-cs"/>
                <a:sym typeface="Calibri"/>
              </a:rPr>
              <a:t>such as your DTI (debt to income ratio: how much debt you have compared to how much income you have), LTV (loan to value: how much you’re borrowing compared to how much the house is worth), and credit score. To finalize everything, an underwriter will review your application, credit score, personal information, and previous pre-approval to give you one of four possible outcomes: approved, conditionally approved, suspended, or denied</a:t>
            </a:r>
          </a:p>
          <a:p>
            <a:endParaRPr lang="en-US" dirty="0"/>
          </a:p>
        </p:txBody>
      </p:sp>
    </p:spTree>
    <p:extLst>
      <p:ext uri="{BB962C8B-B14F-4D97-AF65-F5344CB8AC3E}">
        <p14:creationId xmlns:p14="http://schemas.microsoft.com/office/powerpoint/2010/main" val="304331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B8B8D"/>
                </a:solidFill>
              </a:defRPr>
            </a:lvl1pPr>
            <a:lvl2pPr marL="0" indent="457200">
              <a:buSzTx/>
              <a:buFontTx/>
              <a:buNone/>
              <a:defRPr sz="2400">
                <a:solidFill>
                  <a:srgbClr val="8B8B8D"/>
                </a:solidFill>
              </a:defRPr>
            </a:lvl2pPr>
            <a:lvl3pPr marL="0" indent="914400">
              <a:buSzTx/>
              <a:buFontTx/>
              <a:buNone/>
              <a:defRPr sz="2400">
                <a:solidFill>
                  <a:srgbClr val="8B8B8D"/>
                </a:solidFill>
              </a:defRPr>
            </a:lvl3pPr>
            <a:lvl4pPr marL="0" indent="1371600">
              <a:buSzTx/>
              <a:buFontTx/>
              <a:buNone/>
              <a:defRPr sz="2400">
                <a:solidFill>
                  <a:srgbClr val="8B8B8D"/>
                </a:solidFill>
              </a:defRPr>
            </a:lvl4pPr>
            <a:lvl5pPr marL="0" indent="1828800">
              <a:buSzTx/>
              <a:buFontTx/>
              <a:buNone/>
              <a:defRPr sz="2400">
                <a:solidFill>
                  <a:srgbClr val="8B8B8D"/>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hueOff val="-7200000"/>
            <a:satOff val="-100001"/>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B8B8D"/>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82A33"/>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82A33"/>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eachbanzai.com/wellness/collections/buying-a-home"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Lorem Ipsum Subtitle"/>
          <p:cNvSpPr txBox="1">
            <a:spLocks noGrp="1"/>
          </p:cNvSpPr>
          <p:nvPr>
            <p:ph type="subTitle" sz="quarter" idx="1"/>
          </p:nvPr>
        </p:nvSpPr>
        <p:spPr>
          <a:xfrm>
            <a:off x="736275" y="6030119"/>
            <a:ext cx="9144001" cy="1655762"/>
          </a:xfrm>
          <a:prstGeom prst="rect">
            <a:avLst/>
          </a:prstGeom>
        </p:spPr>
        <p:txBody>
          <a:bodyPr>
            <a:normAutofit/>
          </a:bodyPr>
          <a:lstStyle>
            <a:lvl1pPr algn="l">
              <a:defRPr sz="3600">
                <a:solidFill>
                  <a:schemeClr val="accent1"/>
                </a:solidFill>
                <a:latin typeface="Avenir Light"/>
                <a:ea typeface="Avenir Light"/>
                <a:cs typeface="Avenir Light"/>
                <a:sym typeface="Avenir Light"/>
              </a:defRPr>
            </a:lvl1pPr>
          </a:lstStyle>
          <a:p>
            <a:r>
              <a:rPr sz="2400" dirty="0">
                <a:solidFill>
                  <a:schemeClr val="tx1"/>
                </a:solidFill>
              </a:rPr>
              <a:t>Mortgages Basics</a:t>
            </a:r>
          </a:p>
        </p:txBody>
      </p:sp>
      <p:sp>
        <p:nvSpPr>
          <p:cNvPr id="96" name="Title 1"/>
          <p:cNvSpPr txBox="1"/>
          <p:nvPr/>
        </p:nvSpPr>
        <p:spPr>
          <a:xfrm>
            <a:off x="560172" y="3649133"/>
            <a:ext cx="10968681" cy="238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sz="5400" dirty="0">
                <a:solidFill>
                  <a:schemeClr val="tx1"/>
                </a:solidFill>
              </a:rPr>
              <a:t>Buying a Home</a:t>
            </a:r>
          </a:p>
        </p:txBody>
      </p:sp>
      <p:pic>
        <p:nvPicPr>
          <p:cNvPr id="97" name="coach-mortgage-affordability-hero.jpg" descr="coach-mortgage-affordability-hero.jpg"/>
          <p:cNvPicPr>
            <a:picLocks noChangeAspect="1"/>
          </p:cNvPicPr>
          <p:nvPr/>
        </p:nvPicPr>
        <p:blipFill>
          <a:blip r:embed="rId2"/>
          <a:stretch>
            <a:fillRect/>
          </a:stretch>
        </p:blipFill>
        <p:spPr>
          <a:xfrm>
            <a:off x="0" y="-4677"/>
            <a:ext cx="12192001" cy="4794608"/>
          </a:xfrm>
          <a:prstGeom prst="rect">
            <a:avLst/>
          </a:prstGeom>
          <a:ln w="12700">
            <a:miter lim="400000"/>
          </a:ln>
        </p:spPr>
      </p:pic>
      <p:grpSp>
        <p:nvGrpSpPr>
          <p:cNvPr id="2" name="Group 1">
            <a:extLst>
              <a:ext uri="{FF2B5EF4-FFF2-40B4-BE49-F238E27FC236}">
                <a16:creationId xmlns:a16="http://schemas.microsoft.com/office/drawing/2014/main" id="{327E8E80-0EE1-1371-6F74-B6C8ED276D75}"/>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1A6273C8-4810-05E8-3CFB-FD77EBEF9F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E14D9B0C-4856-EADF-F4D7-255DB58DE2FF}"/>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D10FA214-EB5F-F22D-ABC6-D76F527487FC}"/>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p:cNvSpPr/>
          <p:nvPr/>
        </p:nvSpPr>
        <p:spPr>
          <a:xfrm>
            <a:off x="-30295" y="2947"/>
            <a:ext cx="12252590" cy="4826529"/>
          </a:xfrm>
          <a:prstGeom prst="rect">
            <a:avLst/>
          </a:prstGeom>
          <a:solidFill>
            <a:srgbClr val="FFE1BE"/>
          </a:solidFill>
          <a:ln w="12700">
            <a:miter lim="400000"/>
          </a:ln>
        </p:spPr>
        <p:txBody>
          <a:bodyPr lIns="45719" rIns="45719" anchor="ctr"/>
          <a:lstStyle/>
          <a:p>
            <a:pPr>
              <a:defRPr>
                <a:solidFill>
                  <a:schemeClr val="accent4">
                    <a:hueOff val="-7200000"/>
                    <a:satOff val="-100001"/>
                  </a:schemeClr>
                </a:solidFill>
              </a:defRPr>
            </a:pPr>
            <a:endParaRPr/>
          </a:p>
        </p:txBody>
      </p:sp>
      <p:sp>
        <p:nvSpPr>
          <p:cNvPr id="130" name="Title 1"/>
          <p:cNvSpPr txBox="1"/>
          <p:nvPr/>
        </p:nvSpPr>
        <p:spPr>
          <a:xfrm>
            <a:off x="585275" y="3976091"/>
            <a:ext cx="11021450" cy="2373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gn="ctr">
              <a:lnSpc>
                <a:spcPct val="90000"/>
              </a:lnSpc>
              <a:defRPr sz="5400">
                <a:solidFill>
                  <a:schemeClr val="accent5"/>
                </a:solidFill>
                <a:latin typeface="Avenir Black"/>
                <a:ea typeface="Avenir Black"/>
                <a:cs typeface="Avenir Black"/>
                <a:sym typeface="Avenir Black"/>
              </a:defRPr>
            </a:lvl1pPr>
          </a:lstStyle>
          <a:p>
            <a:r>
              <a:rPr dirty="0">
                <a:solidFill>
                  <a:schemeClr val="tx1"/>
                </a:solidFill>
              </a:rPr>
              <a:t>The Mortgage Application</a:t>
            </a:r>
          </a:p>
        </p:txBody>
      </p:sp>
      <p:pic>
        <p:nvPicPr>
          <p:cNvPr id="131" name="coach-mortgage-affordability-thinking.png" descr="coach-mortgage-affordability-thinking.png"/>
          <p:cNvPicPr>
            <a:picLocks noChangeAspect="1"/>
          </p:cNvPicPr>
          <p:nvPr/>
        </p:nvPicPr>
        <p:blipFill>
          <a:blip r:embed="rId3"/>
          <a:stretch>
            <a:fillRect/>
          </a:stretch>
        </p:blipFill>
        <p:spPr>
          <a:xfrm>
            <a:off x="2054745" y="190297"/>
            <a:ext cx="8082510" cy="4553429"/>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coach-mortgage-affordability-28-percent.png" descr="coach-mortgage-affordability-28-percent.png"/>
          <p:cNvPicPr>
            <a:picLocks noChangeAspect="1"/>
          </p:cNvPicPr>
          <p:nvPr/>
        </p:nvPicPr>
        <p:blipFill>
          <a:blip r:embed="rId3"/>
          <a:stretch>
            <a:fillRect/>
          </a:stretch>
        </p:blipFill>
        <p:spPr>
          <a:xfrm>
            <a:off x="1528762" y="1501432"/>
            <a:ext cx="9134476" cy="5146073"/>
          </a:xfrm>
          <a:prstGeom prst="rect">
            <a:avLst/>
          </a:prstGeom>
          <a:ln w="12700">
            <a:miter lim="400000"/>
          </a:ln>
        </p:spPr>
      </p:pic>
      <p:sp>
        <p:nvSpPr>
          <p:cNvPr id="134" name="Title 1"/>
          <p:cNvSpPr txBox="1"/>
          <p:nvPr/>
        </p:nvSpPr>
        <p:spPr>
          <a:xfrm>
            <a:off x="585275" y="346176"/>
            <a:ext cx="11021450" cy="1174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gn="ctr">
              <a:lnSpc>
                <a:spcPct val="90000"/>
              </a:lnSpc>
              <a:defRPr sz="5400">
                <a:solidFill>
                  <a:schemeClr val="accent5"/>
                </a:solidFill>
                <a:latin typeface="Avenir Black"/>
                <a:ea typeface="Avenir Black"/>
                <a:cs typeface="Avenir Black"/>
                <a:sym typeface="Avenir Black"/>
              </a:defRPr>
            </a:lvl1pPr>
          </a:lstStyle>
          <a:p>
            <a:r>
              <a:rPr dirty="0">
                <a:solidFill>
                  <a:schemeClr val="tx1"/>
                </a:solidFill>
              </a:rPr>
              <a:t>Improve your odds of approval.</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p:cNvSpPr/>
          <p:nvPr/>
        </p:nvSpPr>
        <p:spPr>
          <a:xfrm>
            <a:off x="-30295" y="2947"/>
            <a:ext cx="12252590" cy="4826529"/>
          </a:xfrm>
          <a:prstGeom prst="rect">
            <a:avLst/>
          </a:prstGeom>
          <a:solidFill>
            <a:srgbClr val="FFE1BE"/>
          </a:solidFill>
          <a:ln w="12700">
            <a:miter lim="400000"/>
          </a:ln>
        </p:spPr>
        <p:txBody>
          <a:bodyPr lIns="45719" rIns="45719" anchor="ctr"/>
          <a:lstStyle/>
          <a:p>
            <a:pPr>
              <a:defRPr>
                <a:solidFill>
                  <a:schemeClr val="accent4">
                    <a:hueOff val="-7200000"/>
                    <a:satOff val="-100001"/>
                  </a:schemeClr>
                </a:solidFill>
              </a:defRPr>
            </a:pPr>
            <a:endParaRPr/>
          </a:p>
        </p:txBody>
      </p:sp>
      <p:sp>
        <p:nvSpPr>
          <p:cNvPr id="137" name="Title 1"/>
          <p:cNvSpPr txBox="1"/>
          <p:nvPr/>
        </p:nvSpPr>
        <p:spPr>
          <a:xfrm>
            <a:off x="585275" y="5319344"/>
            <a:ext cx="11021450" cy="10348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gn="ctr">
              <a:lnSpc>
                <a:spcPct val="90000"/>
              </a:lnSpc>
              <a:defRPr sz="5400">
                <a:solidFill>
                  <a:schemeClr val="accent5"/>
                </a:solidFill>
                <a:latin typeface="Avenir Black"/>
                <a:ea typeface="Avenir Black"/>
                <a:cs typeface="Avenir Black"/>
                <a:sym typeface="Avenir Black"/>
              </a:defRPr>
            </a:lvl1pPr>
          </a:lstStyle>
          <a:p>
            <a:r>
              <a:rPr dirty="0">
                <a:solidFill>
                  <a:schemeClr val="tx1"/>
                </a:solidFill>
              </a:rPr>
              <a:t>Closing</a:t>
            </a:r>
          </a:p>
        </p:txBody>
      </p:sp>
      <p:pic>
        <p:nvPicPr>
          <p:cNvPr id="138" name="coach-mortgage-affordability-mortage-papers.png" descr="coach-mortgage-affordability-mortage-papers.png"/>
          <p:cNvPicPr>
            <a:picLocks noChangeAspect="1"/>
          </p:cNvPicPr>
          <p:nvPr/>
        </p:nvPicPr>
        <p:blipFill>
          <a:blip r:embed="rId3"/>
          <a:stretch>
            <a:fillRect/>
          </a:stretch>
        </p:blipFill>
        <p:spPr>
          <a:xfrm>
            <a:off x="1342907" y="-401229"/>
            <a:ext cx="9506186" cy="5355482"/>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itle 1"/>
          <p:cNvSpPr txBox="1"/>
          <p:nvPr/>
        </p:nvSpPr>
        <p:spPr>
          <a:xfrm>
            <a:off x="585275" y="346176"/>
            <a:ext cx="11021450" cy="1174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gn="ctr">
              <a:lnSpc>
                <a:spcPct val="90000"/>
              </a:lnSpc>
              <a:defRPr sz="5400">
                <a:solidFill>
                  <a:schemeClr val="accent5"/>
                </a:solidFill>
                <a:latin typeface="Avenir Black"/>
                <a:ea typeface="Avenir Black"/>
                <a:cs typeface="Avenir Black"/>
                <a:sym typeface="Avenir Black"/>
              </a:defRPr>
            </a:lvl1pPr>
          </a:lstStyle>
          <a:p>
            <a:r>
              <a:rPr dirty="0">
                <a:solidFill>
                  <a:schemeClr val="tx1"/>
                </a:solidFill>
              </a:rPr>
              <a:t>Getting a mortgage through us: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tx1"/>
                </a:solidFill>
              </a:rPr>
              <a:t>Review</a:t>
            </a:r>
          </a:p>
        </p:txBody>
      </p:sp>
      <p:sp>
        <p:nvSpPr>
          <p:cNvPr id="143" name="Lorem Ipsum Subtitle"/>
          <p:cNvSpPr txBox="1"/>
          <p:nvPr/>
        </p:nvSpPr>
        <p:spPr>
          <a:xfrm>
            <a:off x="663146" y="1651998"/>
            <a:ext cx="10762733" cy="4625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497205" indent="-497205" defTabSz="795527">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The Basics</a:t>
            </a:r>
          </a:p>
          <a:p>
            <a:pPr marL="497205" indent="-497205" defTabSz="795527">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Down Payments &amp; PMI</a:t>
            </a:r>
          </a:p>
          <a:p>
            <a:pPr marL="497205" indent="-497205" defTabSz="795527">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Types of Mortgages</a:t>
            </a:r>
          </a:p>
          <a:p>
            <a:pPr marL="497205" indent="-497205" defTabSz="795527">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The Process</a:t>
            </a:r>
          </a:p>
          <a:p>
            <a:pPr marL="894969" lvl="1" indent="-497205" defTabSz="795527">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Pre-approval</a:t>
            </a:r>
          </a:p>
          <a:p>
            <a:pPr marL="894969" lvl="1" indent="-497205" defTabSz="795527">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The Application</a:t>
            </a:r>
          </a:p>
          <a:p>
            <a:pPr marL="894969" lvl="1" indent="-497205" defTabSz="795527">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Closing</a:t>
            </a:r>
          </a:p>
        </p:txBody>
      </p:sp>
      <p:pic>
        <p:nvPicPr>
          <p:cNvPr id="144" name="coach-mortgage-affordability-paperwork.png" descr="coach-mortgage-affordability-paperwork.png"/>
          <p:cNvPicPr>
            <a:picLocks noChangeAspect="1"/>
          </p:cNvPicPr>
          <p:nvPr/>
        </p:nvPicPr>
        <p:blipFill>
          <a:blip r:embed="rId3"/>
          <a:stretch>
            <a:fillRect/>
          </a:stretch>
        </p:blipFill>
        <p:spPr>
          <a:xfrm>
            <a:off x="4352614" y="2085708"/>
            <a:ext cx="8210586" cy="4625583"/>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itle 1">
            <a:hlinkClick r:id="rId3"/>
          </p:cNvPr>
          <p:cNvSpPr txBox="1"/>
          <p:nvPr/>
        </p:nvSpPr>
        <p:spPr>
          <a:xfrm>
            <a:off x="585275" y="346176"/>
            <a:ext cx="11021450" cy="1174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gn="ctr">
              <a:lnSpc>
                <a:spcPct val="90000"/>
              </a:lnSpc>
              <a:defRPr sz="5400">
                <a:solidFill>
                  <a:schemeClr val="accent5"/>
                </a:solidFill>
                <a:latin typeface="Avenir Black"/>
                <a:ea typeface="Avenir Black"/>
                <a:cs typeface="Avenir Black"/>
                <a:sym typeface="Avenir Black"/>
              </a:defRPr>
            </a:lvl1pPr>
          </a:lstStyle>
          <a:p>
            <a:r>
              <a:rPr dirty="0">
                <a:solidFill>
                  <a:schemeClr val="tx1"/>
                </a:solidFill>
              </a:rPr>
              <a:t>Buying a Home Collection</a:t>
            </a:r>
          </a:p>
        </p:txBody>
      </p:sp>
      <p:pic>
        <p:nvPicPr>
          <p:cNvPr id="147" name="coach-mortgage-affordability-dollar-bill.png" descr="coach-mortgage-affordability-dollar-bill.png"/>
          <p:cNvPicPr>
            <a:picLocks noChangeAspect="1"/>
          </p:cNvPicPr>
          <p:nvPr/>
        </p:nvPicPr>
        <p:blipFill>
          <a:blip r:embed="rId4"/>
          <a:stretch>
            <a:fillRect/>
          </a:stretch>
        </p:blipFill>
        <p:spPr>
          <a:xfrm>
            <a:off x="1101390" y="1297495"/>
            <a:ext cx="9989220" cy="5627608"/>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itle 1"/>
          <p:cNvSpPr txBox="1"/>
          <p:nvPr/>
        </p:nvSpPr>
        <p:spPr>
          <a:xfrm>
            <a:off x="560172" y="3992033"/>
            <a:ext cx="10968681" cy="2387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sz="5400" dirty="0">
                <a:solidFill>
                  <a:schemeClr val="tx1"/>
                </a:solidFill>
              </a:rPr>
              <a:t>Thank you!</a:t>
            </a:r>
          </a:p>
        </p:txBody>
      </p:sp>
      <p:pic>
        <p:nvPicPr>
          <p:cNvPr id="151" name="coach-mortgage-affordability-hero.jpg" descr="coach-mortgage-affordability-hero.jpg"/>
          <p:cNvPicPr>
            <a:picLocks noChangeAspect="1"/>
          </p:cNvPicPr>
          <p:nvPr/>
        </p:nvPicPr>
        <p:blipFill>
          <a:blip r:embed="rId2"/>
          <a:stretch>
            <a:fillRect/>
          </a:stretch>
        </p:blipFill>
        <p:spPr>
          <a:xfrm>
            <a:off x="0" y="1753"/>
            <a:ext cx="12192001" cy="4794607"/>
          </a:xfrm>
          <a:prstGeom prst="rect">
            <a:avLst/>
          </a:prstGeom>
          <a:ln w="12700">
            <a:miter lim="400000"/>
          </a:ln>
        </p:spPr>
      </p:pic>
      <p:grpSp>
        <p:nvGrpSpPr>
          <p:cNvPr id="2" name="Group 1">
            <a:extLst>
              <a:ext uri="{FF2B5EF4-FFF2-40B4-BE49-F238E27FC236}">
                <a16:creationId xmlns:a16="http://schemas.microsoft.com/office/drawing/2014/main" id="{4E622D24-9048-3C46-DA7A-310B93E3BE55}"/>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22F6C66F-B5D5-9F78-E0AB-1A33F9632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8BB00D85-8313-03A9-7BBC-50C34AE99FA0}"/>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87FDCC56-6C73-D954-E1B9-85E8E74B6121}"/>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itle 1"/>
          <p:cNvSpPr txBox="1">
            <a:spLocks noGrp="1"/>
          </p:cNvSpPr>
          <p:nvPr>
            <p:ph type="ctrTitle"/>
          </p:nvPr>
        </p:nvSpPr>
        <p:spPr>
          <a:xfrm>
            <a:off x="560172" y="765997"/>
            <a:ext cx="10968681" cy="1140413"/>
          </a:xfrm>
          <a:prstGeom prst="rect">
            <a:avLst/>
          </a:prstGeom>
        </p:spPr>
        <p:txBody>
          <a:bodyPr>
            <a:normAutofit/>
          </a:bodyPr>
          <a:lstStyle>
            <a:lvl1pPr algn="l" defTabSz="822959">
              <a:defRPr sz="6119">
                <a:solidFill>
                  <a:schemeClr val="accent5"/>
                </a:solidFill>
                <a:latin typeface="Avenir Black"/>
                <a:ea typeface="Avenir Black"/>
                <a:cs typeface="Avenir Black"/>
                <a:sym typeface="Avenir Black"/>
              </a:defRPr>
            </a:lvl1pPr>
          </a:lstStyle>
          <a:p>
            <a:r>
              <a:rPr sz="5400" dirty="0">
                <a:solidFill>
                  <a:schemeClr val="tx1"/>
                </a:solidFill>
              </a:rPr>
              <a:t>Sponsor Intro</a:t>
            </a:r>
          </a:p>
        </p:txBody>
      </p:sp>
      <p:sp>
        <p:nvSpPr>
          <p:cNvPr id="101" name="Lorem Ipsum Subtitle"/>
          <p:cNvSpPr txBox="1">
            <a:spLocks noGrp="1"/>
          </p:cNvSpPr>
          <p:nvPr>
            <p:ph type="subTitle" idx="1"/>
          </p:nvPr>
        </p:nvSpPr>
        <p:spPr>
          <a:xfrm>
            <a:off x="561547" y="2290630"/>
            <a:ext cx="10965931" cy="3086911"/>
          </a:xfrm>
          <a:prstGeom prst="rect">
            <a:avLst/>
          </a:prstGeom>
        </p:spPr>
        <p:txBody>
          <a:bodyPr/>
          <a:lstStyle/>
          <a:p>
            <a:pPr algn="l">
              <a:lnSpc>
                <a:spcPct val="150000"/>
              </a:lnSpc>
              <a:defRPr sz="3600">
                <a:solidFill>
                  <a:schemeClr val="accent2"/>
                </a:solidFill>
                <a:latin typeface="Avenir Light"/>
                <a:ea typeface="Avenir Light"/>
                <a:cs typeface="Avenir Light"/>
                <a:sym typeface="Avenir Light"/>
              </a:defRPr>
            </a:pPr>
            <a:r>
              <a:rPr dirty="0"/>
              <a:t>Hi, my name is </a:t>
            </a:r>
            <a:r>
              <a:rPr dirty="0">
                <a:latin typeface="Avenir Heavy"/>
                <a:ea typeface="Avenir Heavy"/>
                <a:cs typeface="Avenir Heavy"/>
                <a:sym typeface="Avenir Heavy"/>
              </a:rPr>
              <a:t>[YOUR NAME]</a:t>
            </a:r>
            <a:r>
              <a:rPr dirty="0"/>
              <a:t>.</a:t>
            </a:r>
          </a:p>
          <a:p>
            <a:pPr algn="l">
              <a:lnSpc>
                <a:spcPct val="120000"/>
              </a:lnSpc>
              <a:defRPr sz="3600">
                <a:solidFill>
                  <a:schemeClr val="accent2"/>
                </a:solidFill>
                <a:latin typeface="Avenir Light"/>
                <a:ea typeface="Avenir Light"/>
                <a:cs typeface="Avenir Light"/>
                <a:sym typeface="Avenir Light"/>
              </a:defRPr>
            </a:pPr>
            <a:r>
              <a:rPr dirty="0"/>
              <a:t>I work as </a:t>
            </a:r>
            <a:r>
              <a:rPr dirty="0">
                <a:latin typeface="Avenir Heavy"/>
                <a:ea typeface="Avenir Heavy"/>
                <a:cs typeface="Avenir Heavy"/>
                <a:sym typeface="Avenir Heavy"/>
              </a:rPr>
              <a:t>[JOB TITLE]</a:t>
            </a:r>
            <a:r>
              <a:rPr dirty="0"/>
              <a:t> at </a:t>
            </a:r>
            <a:r>
              <a:rPr dirty="0">
                <a:latin typeface="Avenir Heavy"/>
                <a:ea typeface="Avenir Heavy"/>
                <a:cs typeface="Avenir Heavy"/>
                <a:sym typeface="Avenir Heavy"/>
              </a:rPr>
              <a:t>[FINANCIAL INSTITUTION]</a:t>
            </a:r>
            <a:r>
              <a:rPr dirty="0"/>
              <a:t>.</a:t>
            </a:r>
          </a:p>
        </p:txBody>
      </p:sp>
      <p:grpSp>
        <p:nvGrpSpPr>
          <p:cNvPr id="2" name="Group 1">
            <a:extLst>
              <a:ext uri="{FF2B5EF4-FFF2-40B4-BE49-F238E27FC236}">
                <a16:creationId xmlns:a16="http://schemas.microsoft.com/office/drawing/2014/main" id="{F2DAD001-4667-3AD4-38E2-8A1885458606}"/>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F9DEEB15-0EA1-0FD2-B3EA-BDE19A405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6DC84340-F90C-8F75-3939-C5C16F35D3D7}"/>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592490DB-F6C9-D836-D719-D31688122610}"/>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p:cNvSpPr/>
          <p:nvPr/>
        </p:nvSpPr>
        <p:spPr>
          <a:xfrm>
            <a:off x="-30295" y="2947"/>
            <a:ext cx="12252590" cy="4826529"/>
          </a:xfrm>
          <a:prstGeom prst="rect">
            <a:avLst/>
          </a:prstGeom>
          <a:solidFill>
            <a:srgbClr val="FFE1BE"/>
          </a:solidFill>
          <a:ln w="12700">
            <a:miter lim="400000"/>
          </a:ln>
        </p:spPr>
        <p:txBody>
          <a:bodyPr lIns="45719" rIns="45719" anchor="ctr"/>
          <a:lstStyle/>
          <a:p>
            <a:pPr>
              <a:defRPr>
                <a:solidFill>
                  <a:schemeClr val="accent4">
                    <a:hueOff val="-7200000"/>
                    <a:satOff val="-100001"/>
                  </a:schemeClr>
                </a:solidFill>
              </a:defRPr>
            </a:pPr>
            <a:endParaRPr/>
          </a:p>
        </p:txBody>
      </p:sp>
      <p:sp>
        <p:nvSpPr>
          <p:cNvPr id="105" name="Title 1"/>
          <p:cNvSpPr txBox="1"/>
          <p:nvPr/>
        </p:nvSpPr>
        <p:spPr>
          <a:xfrm>
            <a:off x="560172" y="4013200"/>
            <a:ext cx="10968681" cy="2387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defRPr sz="6000">
                <a:solidFill>
                  <a:schemeClr val="accent1"/>
                </a:solidFill>
                <a:latin typeface="Avenir Black"/>
                <a:ea typeface="Avenir Black"/>
                <a:cs typeface="Avenir Black"/>
                <a:sym typeface="Avenir Black"/>
              </a:defRPr>
            </a:lvl1pPr>
          </a:lstStyle>
          <a:p>
            <a:r>
              <a:rPr sz="5400" dirty="0">
                <a:solidFill>
                  <a:schemeClr val="tx1"/>
                </a:solidFill>
              </a:rPr>
              <a:t>Buying a Home</a:t>
            </a:r>
          </a:p>
        </p:txBody>
      </p:sp>
      <p:pic>
        <p:nvPicPr>
          <p:cNvPr id="106" name="coach-mortgage-affordability-shopping.png" descr="coach-mortgage-affordability-shopping.png"/>
          <p:cNvPicPr>
            <a:picLocks noChangeAspect="1"/>
          </p:cNvPicPr>
          <p:nvPr/>
        </p:nvPicPr>
        <p:blipFill>
          <a:blip r:embed="rId3"/>
          <a:stretch>
            <a:fillRect/>
          </a:stretch>
        </p:blipFill>
        <p:spPr>
          <a:xfrm>
            <a:off x="1765348" y="-88860"/>
            <a:ext cx="8661304" cy="4879503"/>
          </a:xfrm>
          <a:prstGeom prst="rect">
            <a:avLst/>
          </a:prstGeom>
          <a:ln w="12700">
            <a:miter lim="400000"/>
          </a:ln>
        </p:spPr>
      </p:pic>
      <p:grpSp>
        <p:nvGrpSpPr>
          <p:cNvPr id="2" name="Group 1">
            <a:extLst>
              <a:ext uri="{FF2B5EF4-FFF2-40B4-BE49-F238E27FC236}">
                <a16:creationId xmlns:a16="http://schemas.microsoft.com/office/drawing/2014/main" id="{0C04867D-3B67-5CD4-59EA-0A80B7E505C5}"/>
              </a:ext>
            </a:extLst>
          </p:cNvPr>
          <p:cNvGrpSpPr/>
          <p:nvPr/>
        </p:nvGrpSpPr>
        <p:grpSpPr>
          <a:xfrm>
            <a:off x="8934428" y="6030157"/>
            <a:ext cx="2805751" cy="369330"/>
            <a:chOff x="8934428" y="6030157"/>
            <a:chExt cx="2805751" cy="369330"/>
          </a:xfrm>
        </p:grpSpPr>
        <p:pic>
          <p:nvPicPr>
            <p:cNvPr id="3" name="Picture 2" descr="A black and white logo&#10;&#10;Description automatically generated">
              <a:extLst>
                <a:ext uri="{FF2B5EF4-FFF2-40B4-BE49-F238E27FC236}">
                  <a16:creationId xmlns:a16="http://schemas.microsoft.com/office/drawing/2014/main" id="{C491A1F4-6D6C-D5E5-2C71-5238A0AEE9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5190" y="6068859"/>
              <a:ext cx="1074989" cy="291926"/>
            </a:xfrm>
            <a:prstGeom prst="rect">
              <a:avLst/>
            </a:prstGeom>
          </p:spPr>
        </p:pic>
        <p:sp>
          <p:nvSpPr>
            <p:cNvPr id="4" name="TextBox 3">
              <a:extLst>
                <a:ext uri="{FF2B5EF4-FFF2-40B4-BE49-F238E27FC236}">
                  <a16:creationId xmlns:a16="http://schemas.microsoft.com/office/drawing/2014/main" id="{13E87BC3-CB1C-B0EF-0116-1EFE7AA6A0CC}"/>
                </a:ext>
              </a:extLst>
            </p:cNvPr>
            <p:cNvSpPr txBox="1"/>
            <p:nvPr/>
          </p:nvSpPr>
          <p:spPr>
            <a:xfrm>
              <a:off x="8934428" y="6030157"/>
              <a:ext cx="154910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C00000"/>
                  </a:solidFill>
                  <a:effectLst/>
                  <a:uFillTx/>
                  <a:latin typeface="+mj-lt"/>
                  <a:ea typeface="+mj-ea"/>
                  <a:cs typeface="+mj-cs"/>
                  <a:sym typeface="Calibri"/>
                </a:rPr>
                <a:t>Your Logo Here</a:t>
              </a:r>
            </a:p>
          </p:txBody>
        </p:sp>
        <p:cxnSp>
          <p:nvCxnSpPr>
            <p:cNvPr id="5" name="Straight Connector 4">
              <a:extLst>
                <a:ext uri="{FF2B5EF4-FFF2-40B4-BE49-F238E27FC236}">
                  <a16:creationId xmlns:a16="http://schemas.microsoft.com/office/drawing/2014/main" id="{221079D4-92FA-2879-F27B-F2CB55545E89}"/>
                </a:ext>
              </a:extLst>
            </p:cNvPr>
            <p:cNvCxnSpPr>
              <a:cxnSpLocks/>
            </p:cNvCxnSpPr>
            <p:nvPr/>
          </p:nvCxnSpPr>
          <p:spPr>
            <a:xfrm>
              <a:off x="10543424" y="6087519"/>
              <a:ext cx="0" cy="291926"/>
            </a:xfrm>
            <a:prstGeom prst="line">
              <a:avLst/>
            </a:prstGeom>
            <a:ln/>
          </p:spPr>
          <p:style>
            <a:lnRef idx="2">
              <a:schemeClr val="dk1"/>
            </a:lnRef>
            <a:fillRef idx="0">
              <a:schemeClr val="dk1"/>
            </a:fillRef>
            <a:effectRef idx="1">
              <a:schemeClr val="dk1"/>
            </a:effectRef>
            <a:fontRef idx="minor">
              <a:schemeClr val="tx1"/>
            </a:fontRef>
          </p:style>
        </p:cxnSp>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tx1"/>
                </a:solidFill>
              </a:rPr>
              <a:t>We’ll talk about…</a:t>
            </a:r>
          </a:p>
        </p:txBody>
      </p:sp>
      <p:sp>
        <p:nvSpPr>
          <p:cNvPr id="109" name="Lorem Ipsum Subtitle"/>
          <p:cNvSpPr txBox="1">
            <a:spLocks noGrp="1"/>
          </p:cNvSpPr>
          <p:nvPr>
            <p:ph type="subTitle" idx="1"/>
          </p:nvPr>
        </p:nvSpPr>
        <p:spPr>
          <a:xfrm>
            <a:off x="663146" y="1651998"/>
            <a:ext cx="10762733" cy="4625583"/>
          </a:xfrm>
          <a:prstGeom prst="rect">
            <a:avLst/>
          </a:prstGeom>
        </p:spPr>
        <p:txBody>
          <a:bodyPr>
            <a:normAutofit/>
          </a:bodyPr>
          <a:lstStyle/>
          <a:p>
            <a:pPr marL="497205" indent="-497205" algn="l" defTabSz="795527">
              <a:lnSpc>
                <a:spcPct val="100000"/>
              </a:lnSpc>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The Basics</a:t>
            </a:r>
          </a:p>
          <a:p>
            <a:pPr marL="497205" indent="-497205" algn="l" defTabSz="795527">
              <a:lnSpc>
                <a:spcPct val="100000"/>
              </a:lnSpc>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Down Payments &amp; PMI</a:t>
            </a:r>
          </a:p>
          <a:p>
            <a:pPr marL="497205" indent="-497205" algn="l" defTabSz="795527">
              <a:lnSpc>
                <a:spcPct val="100000"/>
              </a:lnSpc>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Types of Mortgages</a:t>
            </a:r>
          </a:p>
          <a:p>
            <a:pPr marL="497205" indent="-497205" algn="l" defTabSz="795527">
              <a:lnSpc>
                <a:spcPct val="100000"/>
              </a:lnSpc>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The Process</a:t>
            </a:r>
          </a:p>
          <a:p>
            <a:pPr marL="894969" lvl="1" indent="-497205" algn="l" defTabSz="795527">
              <a:lnSpc>
                <a:spcPct val="100000"/>
              </a:lnSpc>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Pre-approval</a:t>
            </a:r>
          </a:p>
          <a:p>
            <a:pPr marL="894969" lvl="1" indent="-497205" algn="l" defTabSz="795527">
              <a:lnSpc>
                <a:spcPct val="100000"/>
              </a:lnSpc>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The Application</a:t>
            </a:r>
          </a:p>
          <a:p>
            <a:pPr marL="894969" lvl="1" indent="-497205" algn="l" defTabSz="795527">
              <a:lnSpc>
                <a:spcPct val="100000"/>
              </a:lnSpc>
              <a:spcBef>
                <a:spcPts val="800"/>
              </a:spcBef>
              <a:buSzPct val="100000"/>
              <a:buFont typeface="Arial"/>
              <a:buChar char="•"/>
              <a:defRPr sz="3132">
                <a:solidFill>
                  <a:schemeClr val="accent2"/>
                </a:solidFill>
                <a:latin typeface="Avenir Light"/>
                <a:ea typeface="Avenir Light"/>
                <a:cs typeface="Avenir Light"/>
                <a:sym typeface="Avenir Light"/>
              </a:defRPr>
            </a:pPr>
            <a:r>
              <a:rPr sz="3300" dirty="0"/>
              <a:t>Closing</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ctrTitle"/>
          </p:nvPr>
        </p:nvSpPr>
        <p:spPr>
          <a:xfrm>
            <a:off x="560172" y="102329"/>
            <a:ext cx="10968681" cy="1418848"/>
          </a:xfrm>
          <a:prstGeom prst="rect">
            <a:avLst/>
          </a:prstGeom>
        </p:spPr>
        <p:txBody>
          <a:bodyPr/>
          <a:lstStyle>
            <a:lvl1pPr algn="l">
              <a:defRPr sz="5400">
                <a:solidFill>
                  <a:schemeClr val="accent1"/>
                </a:solidFill>
                <a:latin typeface="Avenir Black"/>
                <a:ea typeface="Avenir Black"/>
                <a:cs typeface="Avenir Black"/>
                <a:sym typeface="Avenir Black"/>
              </a:defRPr>
            </a:lvl1pPr>
          </a:lstStyle>
          <a:p>
            <a:r>
              <a:rPr dirty="0">
                <a:solidFill>
                  <a:schemeClr val="tx1"/>
                </a:solidFill>
              </a:rPr>
              <a:t>The Basics:</a:t>
            </a:r>
          </a:p>
        </p:txBody>
      </p:sp>
      <p:sp>
        <p:nvSpPr>
          <p:cNvPr id="112" name="Lorem Ipsum Subtitle"/>
          <p:cNvSpPr txBox="1">
            <a:spLocks noGrp="1"/>
          </p:cNvSpPr>
          <p:nvPr>
            <p:ph type="subTitle" sz="half" idx="1"/>
          </p:nvPr>
        </p:nvSpPr>
        <p:spPr>
          <a:xfrm>
            <a:off x="663146" y="1651998"/>
            <a:ext cx="4604686" cy="4625583"/>
          </a:xfrm>
          <a:prstGeom prst="rect">
            <a:avLst/>
          </a:prstGeom>
        </p:spPr>
        <p:txBody>
          <a:bodyPr>
            <a:normAutofit/>
          </a:bodyPr>
          <a:lstStyle/>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sz="3300" dirty="0"/>
              <a:t>Mortgage terms</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sz="3300" dirty="0"/>
              <a:t>APR</a:t>
            </a:r>
          </a:p>
          <a:p>
            <a:pPr marL="571500" indent="-571500" algn="l">
              <a:lnSpc>
                <a:spcPct val="100000"/>
              </a:lnSpc>
              <a:buSzPct val="100000"/>
              <a:buFont typeface="Arial"/>
              <a:buChar char="•"/>
              <a:defRPr sz="3600">
                <a:solidFill>
                  <a:schemeClr val="accent2"/>
                </a:solidFill>
                <a:latin typeface="Avenir Light"/>
                <a:ea typeface="Avenir Light"/>
                <a:cs typeface="Avenir Light"/>
                <a:sym typeface="Avenir Light"/>
              </a:defRPr>
            </a:pPr>
            <a:r>
              <a:rPr sz="3300" dirty="0"/>
              <a:t>Interest Rates</a:t>
            </a:r>
          </a:p>
        </p:txBody>
      </p:sp>
      <p:pic>
        <p:nvPicPr>
          <p:cNvPr id="113" name="coach-mortgage-affordability-apr-doc.png" descr="coach-mortgage-affordability-apr-doc.png"/>
          <p:cNvPicPr>
            <a:picLocks noChangeAspect="1"/>
          </p:cNvPicPr>
          <p:nvPr/>
        </p:nvPicPr>
        <p:blipFill>
          <a:blip r:embed="rId3"/>
          <a:stretch>
            <a:fillRect/>
          </a:stretch>
        </p:blipFill>
        <p:spPr>
          <a:xfrm>
            <a:off x="2530156" y="1444065"/>
            <a:ext cx="10339114" cy="582472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p:cNvSpPr/>
          <p:nvPr/>
        </p:nvSpPr>
        <p:spPr>
          <a:xfrm>
            <a:off x="-30295" y="2947"/>
            <a:ext cx="12252590" cy="4826529"/>
          </a:xfrm>
          <a:prstGeom prst="rect">
            <a:avLst/>
          </a:prstGeom>
          <a:solidFill>
            <a:srgbClr val="FFE1BE"/>
          </a:solidFill>
          <a:ln w="12700">
            <a:miter lim="400000"/>
          </a:ln>
        </p:spPr>
        <p:txBody>
          <a:bodyPr lIns="45719" rIns="45719" anchor="ctr"/>
          <a:lstStyle/>
          <a:p>
            <a:pPr>
              <a:defRPr>
                <a:solidFill>
                  <a:schemeClr val="accent4">
                    <a:hueOff val="-7200000"/>
                    <a:satOff val="-100001"/>
                  </a:schemeClr>
                </a:solidFill>
              </a:defRPr>
            </a:pPr>
            <a:endParaRPr/>
          </a:p>
        </p:txBody>
      </p:sp>
      <p:sp>
        <p:nvSpPr>
          <p:cNvPr id="116" name="Title 1"/>
          <p:cNvSpPr txBox="1"/>
          <p:nvPr/>
        </p:nvSpPr>
        <p:spPr>
          <a:xfrm>
            <a:off x="585275" y="3976091"/>
            <a:ext cx="11021450" cy="2373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gn="ctr">
              <a:lnSpc>
                <a:spcPct val="90000"/>
              </a:lnSpc>
              <a:defRPr sz="5400">
                <a:solidFill>
                  <a:schemeClr val="accent5"/>
                </a:solidFill>
                <a:latin typeface="Avenir Black"/>
                <a:ea typeface="Avenir Black"/>
                <a:cs typeface="Avenir Black"/>
                <a:sym typeface="Avenir Black"/>
              </a:defRPr>
            </a:lvl1pPr>
          </a:lstStyle>
          <a:p>
            <a:r>
              <a:rPr dirty="0">
                <a:solidFill>
                  <a:schemeClr val="tx1"/>
                </a:solidFill>
              </a:rPr>
              <a:t>Down Payments and PMI</a:t>
            </a:r>
          </a:p>
        </p:txBody>
      </p:sp>
      <p:pic>
        <p:nvPicPr>
          <p:cNvPr id="117" name="coach-mortgage-affordability-long-receipt.png" descr="coach-mortgage-affordability-long-receipt.png"/>
          <p:cNvPicPr>
            <a:picLocks noChangeAspect="1"/>
          </p:cNvPicPr>
          <p:nvPr/>
        </p:nvPicPr>
        <p:blipFill>
          <a:blip r:embed="rId3"/>
          <a:stretch>
            <a:fillRect/>
          </a:stretch>
        </p:blipFill>
        <p:spPr>
          <a:xfrm>
            <a:off x="727017" y="-437840"/>
            <a:ext cx="10737966" cy="6049428"/>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1"/>
          <p:cNvSpPr txBox="1"/>
          <p:nvPr/>
        </p:nvSpPr>
        <p:spPr>
          <a:xfrm>
            <a:off x="585275" y="346176"/>
            <a:ext cx="11021450" cy="1174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gn="ctr">
              <a:lnSpc>
                <a:spcPct val="90000"/>
              </a:lnSpc>
              <a:defRPr sz="5400">
                <a:solidFill>
                  <a:schemeClr val="accent5"/>
                </a:solidFill>
                <a:latin typeface="Avenir Black"/>
                <a:ea typeface="Avenir Black"/>
                <a:cs typeface="Avenir Black"/>
                <a:sym typeface="Avenir Black"/>
              </a:defRPr>
            </a:lvl1pPr>
          </a:lstStyle>
          <a:p>
            <a:r>
              <a:rPr dirty="0">
                <a:solidFill>
                  <a:schemeClr val="tx1"/>
                </a:solidFill>
              </a:rPr>
              <a:t>Types of Mortgages</a:t>
            </a:r>
          </a:p>
        </p:txBody>
      </p:sp>
      <p:pic>
        <p:nvPicPr>
          <p:cNvPr id="120" name="coach-mortgage-affordability-house.png" descr="coach-mortgage-affordability-house.png"/>
          <p:cNvPicPr>
            <a:picLocks noChangeAspect="1"/>
          </p:cNvPicPr>
          <p:nvPr/>
        </p:nvPicPr>
        <p:blipFill>
          <a:blip r:embed="rId3"/>
          <a:stretch>
            <a:fillRect/>
          </a:stretch>
        </p:blipFill>
        <p:spPr>
          <a:xfrm>
            <a:off x="1495012" y="1447171"/>
            <a:ext cx="9201976" cy="5184099"/>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hueOff val="-7200000"/>
            <a:satOff val="-100001"/>
          </a:schemeClr>
        </a:solidFill>
        <a:effectLst/>
      </p:bgPr>
    </p:bg>
    <p:spTree>
      <p:nvGrpSpPr>
        <p:cNvPr id="1" name=""/>
        <p:cNvGrpSpPr/>
        <p:nvPr/>
      </p:nvGrpSpPr>
      <p:grpSpPr>
        <a:xfrm>
          <a:off x="0" y="0"/>
          <a:ext cx="0" cy="0"/>
          <a:chOff x="0" y="0"/>
          <a:chExt cx="0" cy="0"/>
        </a:xfrm>
      </p:grpSpPr>
      <p:sp>
        <p:nvSpPr>
          <p:cNvPr id="122" name="Rectangle"/>
          <p:cNvSpPr/>
          <p:nvPr/>
        </p:nvSpPr>
        <p:spPr>
          <a:xfrm>
            <a:off x="-30295" y="2947"/>
            <a:ext cx="12252590" cy="4826529"/>
          </a:xfrm>
          <a:prstGeom prst="rect">
            <a:avLst/>
          </a:prstGeom>
          <a:solidFill>
            <a:srgbClr val="FFE1BE"/>
          </a:solidFill>
          <a:ln w="12700">
            <a:miter lim="400000"/>
          </a:ln>
        </p:spPr>
        <p:txBody>
          <a:bodyPr lIns="45719" rIns="45719" anchor="ctr"/>
          <a:lstStyle/>
          <a:p>
            <a:pPr>
              <a:defRPr>
                <a:solidFill>
                  <a:schemeClr val="accent4">
                    <a:hueOff val="-7200000"/>
                    <a:satOff val="-100001"/>
                  </a:schemeClr>
                </a:solidFill>
              </a:defRPr>
            </a:pPr>
            <a:endParaRPr/>
          </a:p>
        </p:txBody>
      </p:sp>
      <p:sp>
        <p:nvSpPr>
          <p:cNvPr id="123" name="Title 1"/>
          <p:cNvSpPr txBox="1"/>
          <p:nvPr/>
        </p:nvSpPr>
        <p:spPr>
          <a:xfrm>
            <a:off x="272826" y="5027357"/>
            <a:ext cx="11646348" cy="13443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gn="ctr">
              <a:lnSpc>
                <a:spcPct val="90000"/>
              </a:lnSpc>
              <a:defRPr sz="5400">
                <a:solidFill>
                  <a:schemeClr val="accent5"/>
                </a:solidFill>
                <a:latin typeface="Avenir Black"/>
                <a:ea typeface="Avenir Black"/>
                <a:cs typeface="Avenir Black"/>
                <a:sym typeface="Avenir Black"/>
              </a:defRPr>
            </a:lvl1pPr>
          </a:lstStyle>
          <a:p>
            <a:r>
              <a:rPr dirty="0">
                <a:solidFill>
                  <a:schemeClr val="tx1"/>
                </a:solidFill>
              </a:rPr>
              <a:t>Get an idea of what you can afford.</a:t>
            </a:r>
          </a:p>
        </p:txBody>
      </p:sp>
      <p:pic>
        <p:nvPicPr>
          <p:cNvPr id="124" name="coach-mortgage-affordability-machine.png" descr="coach-mortgage-affordability-machine.png"/>
          <p:cNvPicPr>
            <a:picLocks noChangeAspect="1"/>
          </p:cNvPicPr>
          <p:nvPr/>
        </p:nvPicPr>
        <p:blipFill>
          <a:blip r:embed="rId3"/>
          <a:stretch>
            <a:fillRect/>
          </a:stretch>
        </p:blipFill>
        <p:spPr>
          <a:xfrm>
            <a:off x="1686209" y="-68124"/>
            <a:ext cx="8819582" cy="4968672"/>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coach-mortgage-affordability-watching-you.png" descr="coach-mortgage-affordability-watching-you.png"/>
          <p:cNvPicPr>
            <a:picLocks noChangeAspect="1"/>
          </p:cNvPicPr>
          <p:nvPr/>
        </p:nvPicPr>
        <p:blipFill>
          <a:blip r:embed="rId3"/>
          <a:stretch>
            <a:fillRect/>
          </a:stretch>
        </p:blipFill>
        <p:spPr>
          <a:xfrm>
            <a:off x="1691913" y="1567230"/>
            <a:ext cx="8808174" cy="4962246"/>
          </a:xfrm>
          <a:prstGeom prst="rect">
            <a:avLst/>
          </a:prstGeom>
          <a:ln w="12700">
            <a:miter lim="400000"/>
          </a:ln>
        </p:spPr>
      </p:pic>
      <p:sp>
        <p:nvSpPr>
          <p:cNvPr id="127" name="Title 1"/>
          <p:cNvSpPr txBox="1"/>
          <p:nvPr/>
        </p:nvSpPr>
        <p:spPr>
          <a:xfrm>
            <a:off x="585275" y="346176"/>
            <a:ext cx="11021450" cy="1174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gn="ctr">
              <a:lnSpc>
                <a:spcPct val="90000"/>
              </a:lnSpc>
              <a:defRPr sz="5400">
                <a:solidFill>
                  <a:schemeClr val="accent5"/>
                </a:solidFill>
                <a:latin typeface="Avenir Black"/>
                <a:ea typeface="Avenir Black"/>
                <a:cs typeface="Avenir Black"/>
                <a:sym typeface="Avenir Black"/>
              </a:defRPr>
            </a:lvl1pPr>
          </a:lstStyle>
          <a:p>
            <a:r>
              <a:rPr dirty="0">
                <a:solidFill>
                  <a:schemeClr val="tx1"/>
                </a:solidFill>
              </a:rPr>
              <a:t>Pre-Approval</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282A33"/>
      </a:dk1>
      <a:lt1>
        <a:srgbClr val="FFFFFF"/>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282A33"/>
      </a:dk1>
      <a:lt1>
        <a:srgbClr val="332C0B"/>
      </a:lt1>
      <a:dk2>
        <a:srgbClr val="A7A7A7"/>
      </a:dk2>
      <a:lt2>
        <a:srgbClr val="535353"/>
      </a:lt2>
      <a:accent1>
        <a:srgbClr val="02A1FF"/>
      </a:accent1>
      <a:accent2>
        <a:srgbClr val="282932"/>
      </a:accent2>
      <a:accent3>
        <a:srgbClr val="D4D5D3"/>
      </a:accent3>
      <a:accent4>
        <a:srgbClr val="FEFFFE"/>
      </a:accent4>
      <a:accent5>
        <a:srgbClr val="06A0FF"/>
      </a:accent5>
      <a:accent6>
        <a:srgbClr val="16171C"/>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hueOff val="-7200000"/>
            <a:satOff val="-100001"/>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82A33"/>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1700</Words>
  <Application>Microsoft Macintosh PowerPoint</Application>
  <PresentationFormat>Widescreen</PresentationFormat>
  <Paragraphs>104</Paragraphs>
  <Slides>16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Avenir Heavy</vt:lpstr>
      <vt:lpstr>Calibri</vt:lpstr>
      <vt:lpstr>Calibri Light</vt:lpstr>
      <vt:lpstr>Office Theme</vt:lpstr>
      <vt:lpstr>PowerPoint Presentation</vt:lpstr>
      <vt:lpstr>Sponsor Intro</vt:lpstr>
      <vt:lpstr>PowerPoint Presentation</vt:lpstr>
      <vt:lpstr>We’ll talk about…</vt:lpstr>
      <vt:lpstr>The Basics: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Sophia Duffin</cp:lastModifiedBy>
  <cp:revision>1</cp:revision>
  <dcterms:modified xsi:type="dcterms:W3CDTF">2025-09-11T20:36:37Z</dcterms:modified>
</cp:coreProperties>
</file>