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EFEFE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hueOff val="-7200000"/>
              <a:satOff val="-100001"/>
            </a:schemeClr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47360"/>
  </p:normalViewPr>
  <p:slideViewPr>
    <p:cSldViewPr snapToGrid="0">
      <p:cViewPr varScale="1">
        <p:scale>
          <a:sx n="72" d="100"/>
          <a:sy n="72" d="100"/>
        </p:scale>
        <p:origin x="394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banzai.com/wellness/resources/fifty-thirty-twenty-calculator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achbanzai.com/wellness/resources/fifty-thirty-twenty-coach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banzai.com/wellness/resources/fifty-thirty-twenty-calculator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Preséntese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explique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poco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rol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repasar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día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típico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productos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servicios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relevantes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),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patrocina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Banzai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educación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Considere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posibilidad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invitar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preguntas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usted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rol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IF, etc.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7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momento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que lo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ponga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práctica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Empezaremos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línea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base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regla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50/30/20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ajustes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necesarios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Dependiendo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disponga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enviar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dos enlaces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indicarles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URL a la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ir.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calculadora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números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rápidos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mientras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Entrenador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tardará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poco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les</a:t>
            </a:r>
          </a:p>
          <a:p>
            <a:b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</a:b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Explíqueles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detalle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categoría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Anime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escriban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papel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documento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Word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hayan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terminado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Sólo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deberían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necesitar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minutos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completar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tarea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siempre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adelante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animarles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terminar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acaba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  <a:hlinkClick r:id="rId3"/>
              </a:rPr>
              <a:t>Calculadora de la regla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  <a:hlinkClick r:id="rId4"/>
              </a:rPr>
              <a:t>50/30/20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  <a:hlinkClick r:id="rId4"/>
              </a:rPr>
              <a:t>Entrenador de la regla 50/30/20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80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experiencia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creando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.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¿Les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sorprendió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cuánto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podían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cuánto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gastaban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 ¿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Tuvieron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ajustes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esperaban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Provóqueles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anímeles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formular las suyas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propias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14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todos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puntos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principales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recuérdeles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importantes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deberían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incorporar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uno a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vidas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4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pensar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palabra "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".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¿Tiene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connotaciones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positivas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negativas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 ¿Les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parece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algo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aún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aplica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 ¿Por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sí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no?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Explíqueles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aplica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definitivamente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que,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bien,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algo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muy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positivo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vidas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Hágales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saber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hablará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así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que, al final,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habrán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podrán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todos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días.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2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diapositiva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sirve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índice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introducir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temas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específicos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tratará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orden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4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Explíquele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un plan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dinero.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describe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cuánto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quiere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diferentes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áreas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Por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ejemplo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decidir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quiere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100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dólares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comida, 50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dólares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gasolina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30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dólares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36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resultar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tentador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considerar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serie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restricciones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sólo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existen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arruinarle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diversión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ceñirse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secreto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asegurarse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desea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y es algo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empezar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inmediato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pPr lvl="0"/>
            <a:endParaRPr lang="en-US" sz="1200" b="1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lvl="0"/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Evitar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-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lleva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dónde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dinerono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sabrá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cuánto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adónde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Sin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posible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cómo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van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acumulando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les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ocurren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ejemplos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pequeñas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sumar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lo que uno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pPr lvl="0"/>
            <a:endParaRPr lang="en-US" sz="1200" b="1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lvl="0"/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las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desea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-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objetivos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Puede ser algo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sencillo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ropa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nueva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algo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grande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teléfono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nuevo o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matrícula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universidad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Pídales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piensen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están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trabajando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conseguirlo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algo para "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algún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día".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Explíqueles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ayudar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convertir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ese "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algún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día"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algo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alcanzar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99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basado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cero es uno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métodos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presupuestarios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poderosos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La idea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sencilla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igual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0. En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otras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palabras,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dólar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plan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todo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 ¿Por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basado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cero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sería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ventaja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?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(las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respuestas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variadas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oriénteles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así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sabrán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dónde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todo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momento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no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dejarán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nada sin 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2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Crear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consiste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fijarse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límites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objetivos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límites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genéricos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específicos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Por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ejemplo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desglosarlo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todo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superespecíficos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sólo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quiero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20 $ al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comida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rápida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50 $ al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comestibles),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mantenerlo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amplio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sólo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quiero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70 $ al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comida).</a:t>
            </a:r>
          </a:p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Independientemente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formato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elija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flexible.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siempre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cambian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Van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surgir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inesperados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plan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hagan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presupuesto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ayudarle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objetivos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añadirle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innecesario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Facilite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máximo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seguimiento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prepárese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éxito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Ofrezca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sugerencias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lleven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seguimiento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hoja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cálculo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aplicaciones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etc.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3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regla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50/30/20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buena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forma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base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referencia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Establece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dividir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secciones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 El 50%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destina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necesidades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esenciales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sin las que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vivir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),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30%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deseos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divertidas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salir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comer,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ropa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nueva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etc.)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20%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Ejemplo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Veamos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cómo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Navegue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hasta la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  <a:hlinkClick r:id="rId3"/>
              </a:rPr>
              <a:t>calculadora 50/30/20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Acepte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sugerencias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trabaje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ejemplos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regla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50/30/20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sólo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punto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partida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Puede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ajustarla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adapte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mejor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necesidades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Por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ejemplo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posible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necesite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50% de sus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ingresos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necesidades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todo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vive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sus padres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pagan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muchas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ellas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vivienda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electricidad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etc.).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Piense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cómo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mover ese dinero.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olvide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sin embargo, que al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destinarse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1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sincero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-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 ser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fácil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convencerse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todo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hay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diferencia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entre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comida,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necesita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vivir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salir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buen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restaurante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todas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noches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Pida 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piensen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formas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distinguir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entre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necesidad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un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deseo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lvl="0"/>
            <a:endParaRPr lang="en-US" sz="1200" b="1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lvl="0"/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Metas -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algo para lo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quiere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póngale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cifra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concreta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sólo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quiere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entradas para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concierto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sino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150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dólares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comprarlas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Una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vez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tenga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objetivo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concreto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empezar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pasos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pPr lvl="0"/>
            <a:endParaRPr lang="en-US" sz="1200" b="1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lvl="0"/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Sea </a:t>
            </a:r>
            <a:r>
              <a:rPr lang="en-US" sz="1200" b="1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realista</a:t>
            </a:r>
            <a:r>
              <a:rPr lang="en-US" sz="1200" b="1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- 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todos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gustaría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imaginar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sólo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gastaremos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5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dólares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gasolina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práctica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bastante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difícil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conseguir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quiere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plantearse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¡genial! Pero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asegúrese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siendo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realista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conseguir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práctica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0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B8B8D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B8B8D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B8B8D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B8B8D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B8B8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7200000"/>
            <a:satOff val="-1000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corporal uno</a:t>
            </a:r>
          </a:p>
          <a:p>
            <a:pPr lvl="1"/>
            <a:r>
              <a:t>Nivel corporal dos</a:t>
            </a:r>
          </a:p>
          <a:p>
            <a:pPr lvl="2"/>
            <a:r>
              <a:t>Nivel corporal tres</a:t>
            </a:r>
          </a:p>
          <a:p>
            <a:pPr lvl="3"/>
            <a:r>
              <a:t>Nivel corporal cuatro</a:t>
            </a:r>
          </a:p>
          <a:p>
            <a:pPr lvl="4"/>
            <a:r>
              <a:t>Nivel corporal cinco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B8B8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451821" y="6010115"/>
            <a:ext cx="3881188" cy="36933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>
              <a:defRPr sz="3600">
                <a:solidFill>
                  <a:schemeClr val="accent1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sz="2400" dirty="0" err="1">
                <a:solidFill>
                  <a:schemeClr val="accent6"/>
                </a:solidFill>
              </a:rPr>
              <a:t>Dé</a:t>
            </a:r>
            <a:r>
              <a:rPr sz="2400" dirty="0">
                <a:solidFill>
                  <a:schemeClr val="accent6"/>
                </a:solidFill>
              </a:rPr>
              <a:t> a </a:t>
            </a:r>
            <a:r>
              <a:rPr sz="2400" dirty="0" err="1">
                <a:solidFill>
                  <a:schemeClr val="accent6"/>
                </a:solidFill>
              </a:rPr>
              <a:t>cada</a:t>
            </a:r>
            <a:r>
              <a:rPr sz="2400" dirty="0">
                <a:solidFill>
                  <a:schemeClr val="accent6"/>
                </a:solidFill>
              </a:rPr>
              <a:t> </a:t>
            </a:r>
            <a:r>
              <a:rPr sz="2400" dirty="0" err="1">
                <a:solidFill>
                  <a:schemeClr val="accent6"/>
                </a:solidFill>
              </a:rPr>
              <a:t>dólar</a:t>
            </a:r>
            <a:r>
              <a:rPr sz="2400" dirty="0">
                <a:solidFill>
                  <a:schemeClr val="accent6"/>
                </a:solidFill>
              </a:rPr>
              <a:t> un </a:t>
            </a:r>
            <a:r>
              <a:rPr sz="2400" dirty="0" err="1">
                <a:solidFill>
                  <a:schemeClr val="accent6"/>
                </a:solidFill>
              </a:rPr>
              <a:t>propósito</a:t>
            </a:r>
            <a:r>
              <a:rPr sz="240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96" name="Title 1"/>
          <p:cNvSpPr txBox="1"/>
          <p:nvPr/>
        </p:nvSpPr>
        <p:spPr>
          <a:xfrm>
            <a:off x="355252" y="5147383"/>
            <a:ext cx="10968681" cy="882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4500" dirty="0" err="1">
                <a:solidFill>
                  <a:schemeClr val="accent6"/>
                </a:solidFill>
              </a:rPr>
              <a:t>Aspectos</a:t>
            </a:r>
            <a:r>
              <a:rPr sz="4500" dirty="0">
                <a:solidFill>
                  <a:schemeClr val="accent6"/>
                </a:solidFill>
              </a:rPr>
              <a:t> </a:t>
            </a:r>
            <a:r>
              <a:rPr sz="4500" dirty="0" err="1">
                <a:solidFill>
                  <a:schemeClr val="accent6"/>
                </a:solidFill>
              </a:rPr>
              <a:t>básicos</a:t>
            </a:r>
            <a:r>
              <a:rPr sz="4500" dirty="0">
                <a:solidFill>
                  <a:schemeClr val="accent6"/>
                </a:solidFill>
              </a:rPr>
              <a:t> del </a:t>
            </a:r>
            <a:r>
              <a:rPr sz="4500" dirty="0" err="1">
                <a:solidFill>
                  <a:schemeClr val="accent6"/>
                </a:solidFill>
              </a:rPr>
              <a:t>presupuesto</a:t>
            </a:r>
            <a:endParaRPr sz="4500" dirty="0">
              <a:solidFill>
                <a:schemeClr val="accent6"/>
              </a:solidFill>
            </a:endParaRPr>
          </a:p>
        </p:txBody>
      </p:sp>
      <p:pic>
        <p:nvPicPr>
          <p:cNvPr id="97" name="coach-create-a-budget-hero copy.png" descr="coach-create-a-budget-hero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143"/>
            <a:ext cx="12192001" cy="47946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EBD61F-43F0-C992-1E6E-0FD23B0AD39E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0256A6CE-977F-E9D9-64F0-544F4FF76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F7047E-047A-8ABE-DDF0-C38ECB19AE0A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39541FC-49D7-A628-6815-66EE77D6BFF4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 txBox="1">
            <a:spLocks noGrp="1"/>
          </p:cNvSpPr>
          <p:nvPr>
            <p:ph type="ctrTitle"/>
          </p:nvPr>
        </p:nvSpPr>
        <p:spPr>
          <a:xfrm>
            <a:off x="560172" y="505624"/>
            <a:ext cx="10968681" cy="1400786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>
                <a:solidFill>
                  <a:schemeClr val="accent6"/>
                </a:solidFill>
              </a:rPr>
              <a:t>Consejos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presupuestarios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30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2092456"/>
            <a:ext cx="10968682" cy="2806260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>
                <a:solidFill>
                  <a:schemeClr val="accent6"/>
                </a:solidFill>
              </a:rPr>
              <a:t>Sea </a:t>
            </a:r>
            <a:r>
              <a:rPr dirty="0" err="1">
                <a:solidFill>
                  <a:schemeClr val="accent6"/>
                </a:solidFill>
              </a:rPr>
              <a:t>honesto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sobre</a:t>
            </a:r>
            <a:r>
              <a:rPr dirty="0">
                <a:solidFill>
                  <a:schemeClr val="accent6"/>
                </a:solidFill>
              </a:rPr>
              <a:t> lo que es </a:t>
            </a:r>
            <a:r>
              <a:rPr dirty="0" err="1">
                <a:solidFill>
                  <a:schemeClr val="accent6"/>
                </a:solidFill>
              </a:rPr>
              <a:t>una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necesidad</a:t>
            </a:r>
            <a:r>
              <a:rPr dirty="0">
                <a:solidFill>
                  <a:schemeClr val="accent6"/>
                </a:solidFill>
              </a:rPr>
              <a:t> y lo que no lo es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>
                <a:solidFill>
                  <a:schemeClr val="accent6"/>
                </a:solidFill>
              </a:rPr>
              <a:t>Dé</a:t>
            </a:r>
            <a:r>
              <a:rPr dirty="0">
                <a:solidFill>
                  <a:schemeClr val="accent6"/>
                </a:solidFill>
              </a:rPr>
              <a:t> a sus </a:t>
            </a:r>
            <a:r>
              <a:rPr dirty="0" err="1">
                <a:solidFill>
                  <a:schemeClr val="accent6"/>
                </a:solidFill>
              </a:rPr>
              <a:t>objetivos</a:t>
            </a:r>
            <a:r>
              <a:rPr dirty="0">
                <a:solidFill>
                  <a:schemeClr val="accent6"/>
                </a:solidFill>
              </a:rPr>
              <a:t> un </a:t>
            </a:r>
            <a:r>
              <a:rPr dirty="0" err="1">
                <a:solidFill>
                  <a:schemeClr val="accent6"/>
                </a:solidFill>
              </a:rPr>
              <a:t>número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concreto</a:t>
            </a:r>
            <a:endParaRPr dirty="0">
              <a:solidFill>
                <a:schemeClr val="accent6"/>
              </a:solidFill>
            </a:endParaRP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>
                <a:solidFill>
                  <a:schemeClr val="accent6"/>
                </a:solidFill>
              </a:rPr>
              <a:t>Sea </a:t>
            </a:r>
            <a:r>
              <a:rPr dirty="0" err="1">
                <a:solidFill>
                  <a:schemeClr val="accent6"/>
                </a:solidFill>
              </a:rPr>
              <a:t>realista</a:t>
            </a:r>
            <a:r>
              <a:rPr dirty="0">
                <a:solidFill>
                  <a:schemeClr val="accent6"/>
                </a:solidFill>
              </a:rPr>
              <a:t> con sus </a:t>
            </a:r>
            <a:r>
              <a:rPr dirty="0" err="1">
                <a:solidFill>
                  <a:schemeClr val="accent6"/>
                </a:solidFill>
              </a:rPr>
              <a:t>límites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131" name="coach-create-a-budget-purse copy.png" descr="coach-create-a-budget-purse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297" y="3064684"/>
            <a:ext cx="6045916" cy="3400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/>
        </p:nvSpPr>
        <p:spPr>
          <a:xfrm>
            <a:off x="611659" y="4847196"/>
            <a:ext cx="10968681" cy="1400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accent6"/>
                </a:solidFill>
              </a:rPr>
              <a:t>Cree </a:t>
            </a:r>
            <a:r>
              <a:rPr dirty="0" err="1">
                <a:solidFill>
                  <a:schemeClr val="accent6"/>
                </a:solidFill>
              </a:rPr>
              <a:t>su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presupuesto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134" name="pexels-karolina-grabowska-4475525.jpg" descr="pexels-karolina-grabowska-4475525.jpg"/>
          <p:cNvPicPr>
            <a:picLocks noChangeAspect="1"/>
          </p:cNvPicPr>
          <p:nvPr/>
        </p:nvPicPr>
        <p:blipFill>
          <a:blip r:embed="rId3"/>
          <a:srcRect t="18892" b="21524"/>
          <a:stretch>
            <a:fillRect/>
          </a:stretch>
        </p:blipFill>
        <p:spPr>
          <a:xfrm>
            <a:off x="-15079" y="-7649"/>
            <a:ext cx="12222158" cy="4854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>
            <a:spLocks noGrp="1"/>
          </p:cNvSpPr>
          <p:nvPr>
            <p:ph type="ctrTitle"/>
          </p:nvPr>
        </p:nvSpPr>
        <p:spPr>
          <a:xfrm>
            <a:off x="1412665" y="740222"/>
            <a:ext cx="9366670" cy="172367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9808">
              <a:defRPr sz="4920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>
                <a:solidFill>
                  <a:schemeClr val="accent6"/>
                </a:solidFill>
              </a:rPr>
              <a:t>Enhorabuena</a:t>
            </a:r>
            <a:r>
              <a:rPr dirty="0">
                <a:solidFill>
                  <a:schemeClr val="accent6"/>
                </a:solidFill>
              </a:rPr>
              <a:t>, ¡</a:t>
            </a:r>
            <a:r>
              <a:rPr dirty="0" err="1">
                <a:solidFill>
                  <a:schemeClr val="accent6"/>
                </a:solidFill>
              </a:rPr>
              <a:t>ya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tiene</a:t>
            </a:r>
            <a:r>
              <a:rPr dirty="0">
                <a:solidFill>
                  <a:schemeClr val="accent6"/>
                </a:solidFill>
              </a:rPr>
              <a:t> un </a:t>
            </a:r>
            <a:r>
              <a:rPr dirty="0" err="1">
                <a:solidFill>
                  <a:schemeClr val="accent6"/>
                </a:solidFill>
              </a:rPr>
              <a:t>presupuesto</a:t>
            </a:r>
            <a:r>
              <a:rPr dirty="0">
                <a:solidFill>
                  <a:schemeClr val="accent6"/>
                </a:solidFill>
              </a:rPr>
              <a:t>! ¿Tiene </a:t>
            </a:r>
            <a:r>
              <a:rPr dirty="0" err="1">
                <a:solidFill>
                  <a:schemeClr val="accent6"/>
                </a:solidFill>
              </a:rPr>
              <a:t>alguna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pregunta</a:t>
            </a:r>
            <a:r>
              <a:rPr dirty="0">
                <a:solidFill>
                  <a:schemeClr val="accent6"/>
                </a:solidFill>
              </a:rPr>
              <a:t>?</a:t>
            </a:r>
          </a:p>
        </p:txBody>
      </p:sp>
      <p:pic>
        <p:nvPicPr>
          <p:cNvPr id="137" name="coach-create-a-budget-sunshine copy.png" descr="coach-create-a-budget-sunshine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619" y="2588704"/>
            <a:ext cx="7006762" cy="3941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11659" y="884327"/>
            <a:ext cx="10968682" cy="5089346"/>
          </a:xfrm>
          <a:prstGeom prst="rect">
            <a:avLst/>
          </a:prstGeom>
        </p:spPr>
        <p:txBody>
          <a:bodyPr/>
          <a:lstStyle/>
          <a:p>
            <a:pPr marL="560070" indent="-560070" algn="l" defTabSz="896111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3234">
                <a:solidFill>
                  <a:schemeClr val="accent2">
                    <a:lumOff val="-3529"/>
                  </a:schemeClr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Un </a:t>
            </a:r>
            <a:r>
              <a:rPr dirty="0" err="1"/>
              <a:t>presupuesto</a:t>
            </a:r>
            <a:r>
              <a:rPr dirty="0"/>
              <a:t> es un plan para </a:t>
            </a:r>
            <a:r>
              <a:rPr dirty="0" err="1"/>
              <a:t>su</a:t>
            </a:r>
            <a:r>
              <a:rPr dirty="0"/>
              <a:t> dinero.</a:t>
            </a:r>
          </a:p>
          <a:p>
            <a:pPr marL="560070" indent="-560070" algn="l" defTabSz="896111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3234">
                <a:solidFill>
                  <a:schemeClr val="accent2">
                    <a:lumOff val="-3529"/>
                  </a:schemeClr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Un </a:t>
            </a:r>
            <a:r>
              <a:rPr dirty="0" err="1"/>
              <a:t>presupuesto</a:t>
            </a:r>
            <a:r>
              <a:rPr dirty="0"/>
              <a:t> le </a:t>
            </a:r>
            <a:r>
              <a:rPr dirty="0" err="1"/>
              <a:t>permite</a:t>
            </a:r>
            <a:r>
              <a:rPr dirty="0"/>
              <a:t> </a:t>
            </a:r>
            <a:r>
              <a:rPr dirty="0" err="1"/>
              <a:t>ahorrar</a:t>
            </a:r>
            <a:r>
              <a:rPr dirty="0"/>
              <a:t> para lo que </a:t>
            </a:r>
            <a:r>
              <a:rPr dirty="0" err="1"/>
              <a:t>desea</a:t>
            </a:r>
            <a:r>
              <a:rPr dirty="0"/>
              <a:t> y </a:t>
            </a:r>
            <a:r>
              <a:rPr dirty="0" err="1"/>
              <a:t>mantener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control </a:t>
            </a:r>
            <a:r>
              <a:rPr dirty="0" err="1"/>
              <a:t>sobre</a:t>
            </a:r>
            <a:r>
              <a:rPr dirty="0"/>
              <a:t> sus </a:t>
            </a:r>
            <a:r>
              <a:rPr dirty="0" err="1"/>
              <a:t>gastos</a:t>
            </a:r>
            <a:r>
              <a:rPr dirty="0"/>
              <a:t>.</a:t>
            </a:r>
          </a:p>
          <a:p>
            <a:pPr marL="560070" indent="-560070" algn="l" defTabSz="896111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3234">
                <a:solidFill>
                  <a:schemeClr val="accent2">
                    <a:lumOff val="-3529"/>
                  </a:schemeClr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La </a:t>
            </a:r>
            <a:r>
              <a:rPr dirty="0" err="1"/>
              <a:t>presupuestación</a:t>
            </a:r>
            <a:r>
              <a:rPr dirty="0"/>
              <a:t> </a:t>
            </a:r>
            <a:r>
              <a:rPr dirty="0" err="1"/>
              <a:t>basada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cero </a:t>
            </a:r>
            <a:r>
              <a:rPr dirty="0" err="1"/>
              <a:t>significa</a:t>
            </a:r>
            <a:r>
              <a:rPr dirty="0"/>
              <a:t> que </a:t>
            </a:r>
            <a:r>
              <a:rPr dirty="0" err="1"/>
              <a:t>realiza</a:t>
            </a:r>
            <a:r>
              <a:rPr dirty="0"/>
              <a:t> un </a:t>
            </a:r>
            <a:r>
              <a:rPr dirty="0" err="1"/>
              <a:t>seguimiento</a:t>
            </a:r>
            <a:r>
              <a:rPr dirty="0"/>
              <a:t> de </a:t>
            </a:r>
            <a:r>
              <a:rPr dirty="0" err="1"/>
              <a:t>todos</a:t>
            </a:r>
            <a:r>
              <a:rPr dirty="0"/>
              <a:t> sus </a:t>
            </a:r>
            <a:r>
              <a:rPr dirty="0" err="1"/>
              <a:t>ingresos</a:t>
            </a:r>
            <a:r>
              <a:rPr dirty="0"/>
              <a:t>, </a:t>
            </a:r>
            <a:r>
              <a:rPr dirty="0" err="1"/>
              <a:t>gastos</a:t>
            </a:r>
            <a:r>
              <a:rPr dirty="0"/>
              <a:t> y </a:t>
            </a:r>
            <a:r>
              <a:rPr dirty="0" err="1"/>
              <a:t>ahorros</a:t>
            </a:r>
            <a:r>
              <a:rPr dirty="0"/>
              <a:t>.</a:t>
            </a:r>
          </a:p>
          <a:p>
            <a:pPr marL="560070" indent="-560070" algn="l" defTabSz="896111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3234">
                <a:solidFill>
                  <a:schemeClr val="accent2">
                    <a:lumOff val="-3529"/>
                  </a:schemeClr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La </a:t>
            </a:r>
            <a:r>
              <a:rPr dirty="0" err="1"/>
              <a:t>regla</a:t>
            </a:r>
            <a:r>
              <a:rPr dirty="0"/>
              <a:t> 50/30/20 </a:t>
            </a:r>
            <a:r>
              <a:rPr dirty="0" err="1"/>
              <a:t>puede</a:t>
            </a:r>
            <a:r>
              <a:rPr dirty="0"/>
              <a:t> ser un </a:t>
            </a:r>
            <a:r>
              <a:rPr dirty="0" err="1"/>
              <a:t>buen</a:t>
            </a:r>
            <a:r>
              <a:rPr dirty="0"/>
              <a:t> punto de </a:t>
            </a:r>
            <a:r>
              <a:rPr dirty="0" err="1"/>
              <a:t>partida</a:t>
            </a:r>
            <a:r>
              <a:rPr dirty="0"/>
              <a:t> a la hora de </a:t>
            </a:r>
            <a:r>
              <a:rPr dirty="0" err="1"/>
              <a:t>elaborar</a:t>
            </a:r>
            <a:r>
              <a:rPr dirty="0"/>
              <a:t> un </a:t>
            </a:r>
            <a:r>
              <a:rPr dirty="0" err="1"/>
              <a:t>presupuesto</a:t>
            </a:r>
            <a:r>
              <a:rPr dirty="0"/>
              <a:t>.</a:t>
            </a:r>
          </a:p>
          <a:p>
            <a:pPr marL="560070" indent="-560070" algn="l" defTabSz="896111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3234">
                <a:solidFill>
                  <a:schemeClr val="accent2">
                    <a:lumOff val="-3529"/>
                  </a:schemeClr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Su </a:t>
            </a:r>
            <a:r>
              <a:rPr dirty="0" err="1"/>
              <a:t>presupuesto</a:t>
            </a:r>
            <a:r>
              <a:rPr dirty="0"/>
              <a:t> </a:t>
            </a:r>
            <a:r>
              <a:rPr dirty="0" err="1"/>
              <a:t>debe</a:t>
            </a:r>
            <a:r>
              <a:rPr dirty="0"/>
              <a:t> ser flexible y </a:t>
            </a:r>
            <a:r>
              <a:rPr dirty="0" err="1"/>
              <a:t>beneficioso</a:t>
            </a:r>
            <a:r>
              <a:rPr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7FF5CA-6D67-B00E-DC88-20F76B380169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AF1ED2A0-8E01-9147-7927-B971EFE1B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B26AB4-E6D9-A1AD-A8C8-2DECA0E9C532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67B38F4-9F45-7D47-C646-5D65B0B826A3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/>
          <p:nvPr/>
        </p:nvSpPr>
        <p:spPr>
          <a:xfrm>
            <a:off x="560172" y="3992033"/>
            <a:ext cx="1096868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accent6"/>
                </a:solidFill>
              </a:rPr>
              <a:t>¡Gracias!</a:t>
            </a:r>
          </a:p>
        </p:txBody>
      </p:sp>
      <p:pic>
        <p:nvPicPr>
          <p:cNvPr id="144" name="coach-create-a-budget-hero copy.png" descr="coach-create-a-budget-hero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144"/>
            <a:ext cx="12192001" cy="47946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7E4F06-1DDD-FA1E-B8B8-707CF0F52EDF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93B45515-5581-9F58-E125-8E1F32B74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9D4558-FB78-70C1-307F-E79DB13D8B01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BFD6DB8-882C-0996-7C85-8EC13448972C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ctrTitle"/>
          </p:nvPr>
        </p:nvSpPr>
        <p:spPr>
          <a:xfrm>
            <a:off x="560172" y="765997"/>
            <a:ext cx="10968681" cy="11404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59">
              <a:defRPr sz="6119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400" dirty="0">
                <a:solidFill>
                  <a:schemeClr val="accent6"/>
                </a:solidFill>
              </a:rPr>
              <a:t>Presentación del </a:t>
            </a:r>
            <a:r>
              <a:rPr sz="5400" dirty="0" err="1">
                <a:solidFill>
                  <a:schemeClr val="accent6"/>
                </a:solidFill>
              </a:rPr>
              <a:t>patrocinador</a:t>
            </a:r>
            <a:endParaRPr sz="5400" dirty="0">
              <a:solidFill>
                <a:schemeClr val="accent6"/>
              </a:solidFill>
            </a:endParaRPr>
          </a:p>
        </p:txBody>
      </p:sp>
      <p:sp>
        <p:nvSpPr>
          <p:cNvPr id="101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561547" y="2290630"/>
            <a:ext cx="10965931" cy="308691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Hola, me </a:t>
            </a:r>
            <a:r>
              <a:rPr dirty="0" err="1"/>
              <a:t>llamo</a:t>
            </a:r>
            <a:r>
              <a:rPr dirty="0"/>
              <a:t>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[SU NOMBRE]</a:t>
            </a:r>
            <a:r>
              <a:rPr dirty="0"/>
              <a:t>.</a:t>
            </a:r>
          </a:p>
          <a:p>
            <a:pPr algn="l">
              <a:lnSpc>
                <a:spcPct val="12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Trabajo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[TÍTULO DEL EMPLEO] </a:t>
            </a:r>
            <a:r>
              <a:rPr dirty="0" err="1"/>
              <a:t>en</a:t>
            </a:r>
            <a:r>
              <a:rPr dirty="0"/>
              <a:t>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[INSTITUCIÓN FINANCIERA]</a:t>
            </a:r>
            <a:r>
              <a:rPr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DCC19A-5BC4-0E69-15C6-72EB48342196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79AC7974-6F2A-A5FB-CD4D-E2A17418F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4C5D21-6EBB-FE30-6814-FEA7D7404D2B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B1906A7-B643-DF76-46BA-368B463AE3B3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/>
          <p:nvPr/>
        </p:nvSpPr>
        <p:spPr>
          <a:xfrm>
            <a:off x="560172" y="4013200"/>
            <a:ext cx="1096868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>
                <a:solidFill>
                  <a:schemeClr val="accent6"/>
                </a:solidFill>
              </a:rPr>
              <a:t>Presupuestos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105" name="article-teaching-finanicial-lit-hero copy.jpg" descr="article-teaching-finanicial-lit-hero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88" y="-19426"/>
            <a:ext cx="12294976" cy="48422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DFB3D35-1C51-2016-C937-634EF2A7D119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58BB47A0-3A06-0D72-E8B2-E1959B5FC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7C6DF5-5F4E-9212-277E-9BCF23E0ED7C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B2048E9-C16D-8140-0FC2-52AE0D0C759B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article-teaching-finanicial-lit-spot2 copy.jpg" descr="article-teaching-finanicial-lit-spot2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214" y="1002036"/>
            <a:ext cx="8974940" cy="673328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le 1"/>
          <p:cNvSpPr txBox="1">
            <a:spLocks noGrp="1"/>
          </p:cNvSpPr>
          <p:nvPr>
            <p:ph type="ctrTitle"/>
          </p:nvPr>
        </p:nvSpPr>
        <p:spPr>
          <a:xfrm>
            <a:off x="560172" y="305181"/>
            <a:ext cx="7248253" cy="1601229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>
                <a:solidFill>
                  <a:schemeClr val="accent6"/>
                </a:solidFill>
              </a:rPr>
              <a:t>Hablaremos</a:t>
            </a:r>
            <a:r>
              <a:rPr dirty="0">
                <a:solidFill>
                  <a:schemeClr val="accent6"/>
                </a:solidFill>
              </a:rPr>
              <a:t> de...</a:t>
            </a:r>
          </a:p>
        </p:txBody>
      </p:sp>
      <p:sp>
        <p:nvSpPr>
          <p:cNvPr id="109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2092456"/>
            <a:ext cx="6719166" cy="41826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3300" dirty="0" err="1"/>
              <a:t>Qué</a:t>
            </a:r>
            <a:r>
              <a:rPr sz="3300" dirty="0"/>
              <a:t> es un </a:t>
            </a:r>
            <a:r>
              <a:rPr sz="3300" dirty="0" err="1"/>
              <a:t>presupuesto</a:t>
            </a:r>
            <a:endParaRPr sz="3300" dirty="0"/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3300" dirty="0"/>
              <a:t>Por </a:t>
            </a:r>
            <a:r>
              <a:rPr sz="3300" dirty="0" err="1"/>
              <a:t>qué</a:t>
            </a:r>
            <a:r>
              <a:rPr sz="3300" dirty="0"/>
              <a:t> </a:t>
            </a:r>
            <a:r>
              <a:rPr sz="3300" dirty="0" err="1"/>
              <a:t>necesita</a:t>
            </a:r>
            <a:r>
              <a:rPr sz="3300" dirty="0"/>
              <a:t> un </a:t>
            </a:r>
            <a:r>
              <a:rPr sz="3300" dirty="0" err="1"/>
              <a:t>presupuesto</a:t>
            </a:r>
            <a:endParaRPr sz="3300" dirty="0"/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3300" dirty="0" err="1"/>
              <a:t>Presupuestación</a:t>
            </a:r>
            <a:r>
              <a:rPr sz="3300" dirty="0"/>
              <a:t> </a:t>
            </a:r>
            <a:r>
              <a:rPr sz="3300" dirty="0" err="1"/>
              <a:t>basada</a:t>
            </a:r>
            <a:r>
              <a:rPr sz="3300" dirty="0"/>
              <a:t> </a:t>
            </a:r>
            <a:r>
              <a:rPr sz="3300" dirty="0" err="1"/>
              <a:t>en</a:t>
            </a:r>
            <a:r>
              <a:rPr sz="3300" dirty="0"/>
              <a:t> cero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3300" dirty="0"/>
              <a:t>Crear un </a:t>
            </a:r>
            <a:r>
              <a:rPr sz="3300" dirty="0" err="1"/>
              <a:t>presupuesto</a:t>
            </a:r>
            <a:endParaRPr sz="33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 noGrp="1"/>
          </p:cNvSpPr>
          <p:nvPr>
            <p:ph type="ctrTitle"/>
          </p:nvPr>
        </p:nvSpPr>
        <p:spPr>
          <a:xfrm>
            <a:off x="390838" y="5434227"/>
            <a:ext cx="11410324" cy="93515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9808">
              <a:defRPr sz="4920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accent6"/>
                </a:solidFill>
              </a:rPr>
              <a:t>Un </a:t>
            </a:r>
            <a:r>
              <a:rPr dirty="0" err="1">
                <a:solidFill>
                  <a:schemeClr val="accent6"/>
                </a:solidFill>
              </a:rPr>
              <a:t>presupuesto</a:t>
            </a:r>
            <a:r>
              <a:rPr dirty="0">
                <a:solidFill>
                  <a:schemeClr val="accent6"/>
                </a:solidFill>
              </a:rPr>
              <a:t> es un plan para </a:t>
            </a:r>
            <a:r>
              <a:rPr dirty="0" err="1">
                <a:solidFill>
                  <a:schemeClr val="accent6"/>
                </a:solidFill>
              </a:rPr>
              <a:t>su</a:t>
            </a:r>
            <a:r>
              <a:rPr dirty="0">
                <a:solidFill>
                  <a:schemeClr val="accent6"/>
                </a:solidFill>
              </a:rPr>
              <a:t> dinero.</a:t>
            </a:r>
          </a:p>
        </p:txBody>
      </p:sp>
      <p:pic>
        <p:nvPicPr>
          <p:cNvPr id="112" name="pexels-vlada-karpovich-4050284.jpg" descr="pexels-vlada-karpovich-4050284.jpg"/>
          <p:cNvPicPr>
            <a:picLocks noChangeAspect="1"/>
          </p:cNvPicPr>
          <p:nvPr/>
        </p:nvPicPr>
        <p:blipFill>
          <a:blip r:embed="rId3"/>
          <a:srcRect l="8933" t="49688" r="10770"/>
          <a:stretch>
            <a:fillRect/>
          </a:stretch>
        </p:blipFill>
        <p:spPr>
          <a:xfrm>
            <a:off x="-10563" y="-13883"/>
            <a:ext cx="12213126" cy="5102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ctrTitle"/>
          </p:nvPr>
        </p:nvSpPr>
        <p:spPr>
          <a:xfrm>
            <a:off x="560172" y="487562"/>
            <a:ext cx="10968681" cy="14188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accent6"/>
                </a:solidFill>
              </a:rPr>
              <a:t>¿Por </a:t>
            </a:r>
            <a:r>
              <a:rPr dirty="0" err="1">
                <a:solidFill>
                  <a:schemeClr val="accent6"/>
                </a:solidFill>
              </a:rPr>
              <a:t>qué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necesita</a:t>
            </a:r>
            <a:r>
              <a:rPr dirty="0">
                <a:solidFill>
                  <a:schemeClr val="accent6"/>
                </a:solidFill>
              </a:rPr>
              <a:t> un </a:t>
            </a:r>
            <a:r>
              <a:rPr dirty="0" err="1">
                <a:solidFill>
                  <a:schemeClr val="accent6"/>
                </a:solidFill>
              </a:rPr>
              <a:t>presupuesto</a:t>
            </a:r>
            <a:r>
              <a:rPr dirty="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115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2092456"/>
            <a:ext cx="7405301" cy="4185125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Prevenir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gasto</a:t>
            </a:r>
            <a:r>
              <a:rPr dirty="0"/>
              <a:t> </a:t>
            </a:r>
            <a:r>
              <a:rPr dirty="0" err="1"/>
              <a:t>excesivo</a:t>
            </a:r>
            <a:endParaRPr dirty="0"/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Alcanzar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objetivos</a:t>
            </a:r>
            <a:r>
              <a:rPr dirty="0"/>
              <a:t> de </a:t>
            </a:r>
            <a:r>
              <a:rPr dirty="0" err="1"/>
              <a:t>ahorro</a:t>
            </a:r>
            <a:endParaRPr dirty="0"/>
          </a:p>
        </p:txBody>
      </p:sp>
      <p:pic>
        <p:nvPicPr>
          <p:cNvPr id="116" name="coach-create-a-budget-refrigerator copy.png" descr="coach-create-a-budget-refrigerator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570" y="2791871"/>
            <a:ext cx="6732825" cy="3787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ctrTitle"/>
          </p:nvPr>
        </p:nvSpPr>
        <p:spPr>
          <a:xfrm>
            <a:off x="611659" y="4749353"/>
            <a:ext cx="10968682" cy="1592646"/>
          </a:xfrm>
          <a:prstGeom prst="rect">
            <a:avLst/>
          </a:prstGeom>
        </p:spPr>
        <p:txBody>
          <a:bodyPr/>
          <a:lstStyle/>
          <a:p>
            <a:pPr defTabSz="685800">
              <a:defRPr sz="4500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dirty="0" err="1">
                <a:solidFill>
                  <a:schemeClr val="accent6"/>
                </a:solidFill>
              </a:rPr>
              <a:t>Presupuestación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basada</a:t>
            </a:r>
            <a:r>
              <a:rPr dirty="0">
                <a:solidFill>
                  <a:schemeClr val="accent6"/>
                </a:solidFill>
              </a:rPr>
              <a:t> </a:t>
            </a:r>
            <a:r>
              <a:rPr dirty="0" err="1">
                <a:solidFill>
                  <a:schemeClr val="accent6"/>
                </a:solidFill>
              </a:rPr>
              <a:t>en</a:t>
            </a:r>
            <a:r>
              <a:rPr dirty="0">
                <a:solidFill>
                  <a:schemeClr val="accent6"/>
                </a:solidFill>
              </a:rPr>
              <a:t> cero: </a:t>
            </a:r>
          </a:p>
          <a:p>
            <a:pPr defTabSz="685800">
              <a:defRPr sz="4500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dirty="0" err="1">
                <a:solidFill>
                  <a:schemeClr val="accent6"/>
                </a:solidFill>
              </a:rPr>
              <a:t>Ingresos</a:t>
            </a:r>
            <a:r>
              <a:rPr dirty="0">
                <a:solidFill>
                  <a:schemeClr val="accent6"/>
                </a:solidFill>
              </a:rPr>
              <a:t> - </a:t>
            </a:r>
            <a:r>
              <a:rPr dirty="0" err="1">
                <a:solidFill>
                  <a:schemeClr val="accent6"/>
                </a:solidFill>
              </a:rPr>
              <a:t>Gastos</a:t>
            </a:r>
            <a:r>
              <a:rPr dirty="0">
                <a:solidFill>
                  <a:schemeClr val="accent6"/>
                </a:solidFill>
              </a:rPr>
              <a:t> - </a:t>
            </a:r>
            <a:r>
              <a:rPr dirty="0" err="1">
                <a:solidFill>
                  <a:schemeClr val="accent6"/>
                </a:solidFill>
              </a:rPr>
              <a:t>Ahorros</a:t>
            </a:r>
            <a:r>
              <a:rPr dirty="0">
                <a:solidFill>
                  <a:schemeClr val="accent6"/>
                </a:solidFill>
              </a:rPr>
              <a:t> = 0</a:t>
            </a:r>
          </a:p>
        </p:txBody>
      </p:sp>
      <p:pic>
        <p:nvPicPr>
          <p:cNvPr id="119" name="coach-create-a-budget-notepad copy.png" descr="coach-create-a-budget-notepad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48" y="437226"/>
            <a:ext cx="7385704" cy="4154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ctrTitle"/>
          </p:nvPr>
        </p:nvSpPr>
        <p:spPr>
          <a:xfrm>
            <a:off x="560172" y="-314359"/>
            <a:ext cx="4572022" cy="38277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200" dirty="0">
                <a:solidFill>
                  <a:schemeClr val="accent6"/>
                </a:solidFill>
              </a:rPr>
              <a:t>Su </a:t>
            </a:r>
            <a:r>
              <a:rPr sz="5200" dirty="0" err="1">
                <a:solidFill>
                  <a:schemeClr val="accent6"/>
                </a:solidFill>
              </a:rPr>
              <a:t>presupuesto</a:t>
            </a:r>
            <a:r>
              <a:rPr sz="5200" dirty="0">
                <a:solidFill>
                  <a:schemeClr val="accent6"/>
                </a:solidFill>
              </a:rPr>
              <a:t> </a:t>
            </a:r>
            <a:r>
              <a:rPr sz="5200" dirty="0" err="1">
                <a:solidFill>
                  <a:schemeClr val="accent6"/>
                </a:solidFill>
              </a:rPr>
              <a:t>debe</a:t>
            </a:r>
            <a:r>
              <a:rPr sz="5200" dirty="0">
                <a:solidFill>
                  <a:schemeClr val="accent6"/>
                </a:solidFill>
              </a:rPr>
              <a:t> </a:t>
            </a:r>
            <a:r>
              <a:rPr sz="5200" dirty="0" err="1">
                <a:solidFill>
                  <a:schemeClr val="accent6"/>
                </a:solidFill>
              </a:rPr>
              <a:t>constar</a:t>
            </a:r>
            <a:r>
              <a:rPr sz="5200" dirty="0">
                <a:solidFill>
                  <a:schemeClr val="accent6"/>
                </a:solidFill>
              </a:rPr>
              <a:t> de dos </a:t>
            </a:r>
            <a:r>
              <a:rPr sz="5200" dirty="0" err="1">
                <a:solidFill>
                  <a:schemeClr val="accent6"/>
                </a:solidFill>
              </a:rPr>
              <a:t>cosas</a:t>
            </a:r>
            <a:r>
              <a:rPr sz="5200" dirty="0">
                <a:solidFill>
                  <a:schemeClr val="accent6"/>
                </a:solidFill>
              </a:rPr>
              <a:t>:</a:t>
            </a:r>
          </a:p>
        </p:txBody>
      </p:sp>
      <p:sp>
        <p:nvSpPr>
          <p:cNvPr id="122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3863617"/>
            <a:ext cx="10968682" cy="2806261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>
                <a:solidFill>
                  <a:schemeClr val="accent6"/>
                </a:solidFill>
              </a:rPr>
              <a:t>Flexible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>
                <a:solidFill>
                  <a:schemeClr val="accent6"/>
                </a:solidFill>
              </a:rPr>
              <a:t>Beneficioso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123" name="coach-create-a-budget-assets copy.png" descr="coach-create-a-budget-assets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810" y="864736"/>
            <a:ext cx="9117381" cy="5128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/>
          <p:nvPr/>
        </p:nvSpPr>
        <p:spPr>
          <a:xfrm>
            <a:off x="560172" y="752924"/>
            <a:ext cx="10968681" cy="1153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accent6"/>
                </a:solidFill>
              </a:rPr>
              <a:t>La </a:t>
            </a:r>
            <a:r>
              <a:rPr dirty="0" err="1">
                <a:solidFill>
                  <a:schemeClr val="accent6"/>
                </a:solidFill>
              </a:rPr>
              <a:t>regla</a:t>
            </a:r>
            <a:r>
              <a:rPr dirty="0">
                <a:solidFill>
                  <a:schemeClr val="accent6"/>
                </a:solidFill>
              </a:rPr>
              <a:t> 50/30/20</a:t>
            </a:r>
          </a:p>
        </p:txBody>
      </p:sp>
      <p:sp>
        <p:nvSpPr>
          <p:cNvPr id="126" name="Lorem Ipsum Subtitle"/>
          <p:cNvSpPr txBox="1"/>
          <p:nvPr/>
        </p:nvSpPr>
        <p:spPr>
          <a:xfrm>
            <a:off x="663146" y="2092456"/>
            <a:ext cx="10968682" cy="3339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571500" indent="-571500">
              <a:spcBef>
                <a:spcPts val="1000"/>
              </a:spcBef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>
                <a:solidFill>
                  <a:schemeClr val="accent6"/>
                </a:solidFill>
                <a:latin typeface="Avenir Heavy"/>
                <a:ea typeface="Avenir Heavy"/>
                <a:cs typeface="Avenir Heavy"/>
                <a:sym typeface="Avenir Heavy"/>
              </a:rPr>
              <a:t>Necesidades</a:t>
            </a:r>
            <a:r>
              <a:rPr dirty="0">
                <a:solidFill>
                  <a:schemeClr val="accent6"/>
                </a:solidFill>
                <a:latin typeface="Avenir Heavy"/>
                <a:ea typeface="Avenir Heavy"/>
                <a:cs typeface="Avenir Heavy"/>
                <a:sym typeface="Avenir Heavy"/>
              </a:rPr>
              <a:t>:</a:t>
            </a:r>
            <a:r>
              <a:rPr dirty="0">
                <a:solidFill>
                  <a:schemeClr val="accent6"/>
                </a:solidFill>
              </a:rPr>
              <a:t> 50%</a:t>
            </a:r>
          </a:p>
          <a:p>
            <a:pPr marL="571500" indent="-571500">
              <a:spcBef>
                <a:spcPts val="1000"/>
              </a:spcBef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dirty="0" err="1">
                <a:solidFill>
                  <a:schemeClr val="accent6"/>
                </a:solidFill>
                <a:latin typeface="Avenir Heavy"/>
                <a:ea typeface="Avenir Heavy"/>
                <a:cs typeface="Avenir Heavy"/>
                <a:sym typeface="Avenir Heavy"/>
              </a:rPr>
              <a:t>Deseos</a:t>
            </a:r>
            <a:r>
              <a:rPr dirty="0">
                <a:solidFill>
                  <a:schemeClr val="accent6"/>
                </a:solidFill>
                <a:latin typeface="Avenir Heavy"/>
                <a:ea typeface="Avenir Heavy"/>
                <a:cs typeface="Avenir Heavy"/>
                <a:sym typeface="Avenir Heavy"/>
              </a:rPr>
              <a:t>:</a:t>
            </a:r>
            <a:r>
              <a:rPr dirty="0">
                <a:solidFill>
                  <a:schemeClr val="accent6"/>
                </a:solidFill>
              </a:rPr>
              <a:t> 30%</a:t>
            </a:r>
          </a:p>
          <a:p>
            <a:pPr marL="571500" indent="-571500">
              <a:spcBef>
                <a:spcPts val="1000"/>
              </a:spcBef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>
                <a:solidFill>
                  <a:schemeClr val="accent6"/>
                </a:solidFill>
                <a:latin typeface="Avenir Heavy"/>
                <a:ea typeface="Avenir Heavy"/>
                <a:cs typeface="Avenir Heavy"/>
                <a:sym typeface="Avenir Heavy"/>
              </a:rPr>
              <a:t>Ahorro</a:t>
            </a:r>
            <a:r>
              <a:rPr lang="en-US" dirty="0" err="1">
                <a:solidFill>
                  <a:schemeClr val="accent6"/>
                </a:solidFill>
                <a:latin typeface="Avenir Heavy"/>
                <a:ea typeface="Avenir Heavy"/>
                <a:cs typeface="Avenir Heavy"/>
                <a:sym typeface="Avenir Heavy"/>
              </a:rPr>
              <a:t>s</a:t>
            </a:r>
            <a:r>
              <a:rPr dirty="0">
                <a:solidFill>
                  <a:schemeClr val="accent6"/>
                </a:solidFill>
                <a:latin typeface="Avenir Heavy"/>
                <a:ea typeface="Avenir Heavy"/>
                <a:cs typeface="Avenir Heavy"/>
                <a:sym typeface="Avenir Heavy"/>
              </a:rPr>
              <a:t>: </a:t>
            </a:r>
            <a:r>
              <a:rPr dirty="0">
                <a:solidFill>
                  <a:schemeClr val="accent6"/>
                </a:solidFill>
              </a:rPr>
              <a:t>20%.</a:t>
            </a:r>
          </a:p>
        </p:txBody>
      </p:sp>
      <p:pic>
        <p:nvPicPr>
          <p:cNvPr id="127" name="coach-create-a-budget-cooking copy.png" descr="coach-create-a-budget-cooking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364" y="1976483"/>
            <a:ext cx="7716740" cy="4340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FFFFFF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332C0B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1512</Words>
  <Application>Microsoft Macintosh PowerPoint</Application>
  <PresentationFormat>Widescreen</PresentationFormat>
  <Paragraphs>73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Heavy</vt:lpstr>
      <vt:lpstr>Calibri</vt:lpstr>
      <vt:lpstr>Calibri Light</vt:lpstr>
      <vt:lpstr>Office Theme</vt:lpstr>
      <vt:lpstr>PowerPoint Presentation</vt:lpstr>
      <vt:lpstr>Presentación del patrocinador</vt:lpstr>
      <vt:lpstr>PowerPoint Presentation</vt:lpstr>
      <vt:lpstr>Hablaremos de...</vt:lpstr>
      <vt:lpstr>Un presupuesto es un plan para su dinero.</vt:lpstr>
      <vt:lpstr>¿Por qué necesita un presupuesto?</vt:lpstr>
      <vt:lpstr>Presupuestación basada en cero:  Ingresos - Gastos - Ahorros = 0</vt:lpstr>
      <vt:lpstr>Su presupuesto debe constar de dos cosas:</vt:lpstr>
      <vt:lpstr>PowerPoint Presentation</vt:lpstr>
      <vt:lpstr>Consejos presupuestarios</vt:lpstr>
      <vt:lpstr>PowerPoint Presentation</vt:lpstr>
      <vt:lpstr>Enhorabuena, ¡ya tiene un presupuesto! ¿Tiene alguna pregunta?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keywords>, docId:77B0DF0677F2819389E2D23D6D3A0E17</cp:keywords>
  <cp:lastModifiedBy>Sophia Duffin</cp:lastModifiedBy>
  <cp:revision>3</cp:revision>
  <dcterms:modified xsi:type="dcterms:W3CDTF">2025-09-10T16:22:35Z</dcterms:modified>
</cp:coreProperties>
</file>