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EFEFEF"/>
          </a:solidFill>
        </a:fill>
      </a:tcStyle>
    </a:wholeTbl>
    <a:band2H>
      <a:tcTxStyle/>
      <a:tcStyle>
        <a:tcBdr/>
        <a:fill>
          <a:solidFill>
            <a:srgbClr val="F7F7F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firstRow>
  </a:tblStyle>
  <a:tblStyle styleId="{EEE7283C-3CF3-47DC-8721-378D4A62B228}"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BCBCC"/>
          </a:solidFill>
        </a:fill>
      </a:tcStyle>
    </a:wholeTbl>
    <a:band2H>
      <a:tcTxStyle/>
      <a:tcStyle>
        <a:tcBdr/>
        <a:fill>
          <a:solidFill>
            <a:srgbClr val="E7E7E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firstRow>
  </a:tblStyle>
  <a:tblStyle styleId="{CF821DB8-F4EB-4A41-A1BA-3FCAFE7338EE}" styleName="">
    <a:tblBg/>
    <a:wholeTbl>
      <a:tcTxStyle b="off" i="off">
        <a:fontRef idx="major">
          <a:srgbClr val="282A33"/>
        </a:fontRef>
        <a:srgbClr val="282A3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chemeClr val="accent4">
              <a:hueOff val="-7200000"/>
              <a:satOff val="-100001"/>
            </a:schemeClr>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282A33"/>
        </a:fontRef>
        <a:srgbClr val="282A33"/>
      </a:tcTxStyle>
      <a:tcStyle>
        <a:tcBdr>
          <a:left>
            <a:ln w="12700" cap="flat">
              <a:noFill/>
              <a:miter lim="400000"/>
            </a:ln>
          </a:left>
          <a:right>
            <a:ln w="12700" cap="flat">
              <a:noFill/>
              <a:miter lim="400000"/>
            </a:ln>
          </a:right>
          <a:top>
            <a:ln w="50800" cap="flat">
              <a:solidFill>
                <a:srgbClr val="282A33"/>
              </a:solidFill>
              <a:prstDash val="solid"/>
              <a:round/>
            </a:ln>
          </a:top>
          <a:bottom>
            <a:ln w="25400" cap="flat">
              <a:solidFill>
                <a:srgbClr val="282A33"/>
              </a:solidFill>
              <a:prstDash val="solid"/>
              <a:round/>
            </a:ln>
          </a:bottom>
          <a:insideH>
            <a:ln w="12700" cap="flat">
              <a:noFill/>
              <a:miter lim="400000"/>
            </a:ln>
          </a:insideH>
          <a:insideV>
            <a:ln w="12700" cap="flat">
              <a:noFill/>
              <a:miter lim="400000"/>
            </a:ln>
          </a:insideV>
        </a:tcBdr>
        <a:fill>
          <a:solidFill>
            <a:schemeClr val="accent4">
              <a:hueOff val="-7200000"/>
              <a:satOff val="-100001"/>
            </a:schemeClr>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noFill/>
              <a:miter lim="400000"/>
            </a:ln>
          </a:left>
          <a:right>
            <a:ln w="12700" cap="flat">
              <a:noFill/>
              <a:miter lim="400000"/>
            </a:ln>
          </a:right>
          <a:top>
            <a:ln w="25400" cap="flat">
              <a:solidFill>
                <a:srgbClr val="282A33"/>
              </a:solidFill>
              <a:prstDash val="solid"/>
              <a:round/>
            </a:ln>
          </a:top>
          <a:bottom>
            <a:ln w="25400" cap="flat">
              <a:solidFill>
                <a:srgbClr val="282A3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BCBCC"/>
          </a:solidFill>
        </a:fill>
      </a:tcStyle>
    </a:wholeTbl>
    <a:band2H>
      <a:tcTxStyle/>
      <a:tcStyle>
        <a:tcBdr/>
        <a:fill>
          <a:solidFill>
            <a:srgbClr val="E7E7E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firstRow>
  </a:tblStyle>
  <a:tblStyle styleId="{2708684C-4D16-4618-839F-0558EEFCDFE6}" styleName="">
    <a:tblBg/>
    <a:wholeTbl>
      <a:tcTxStyle b="off"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solidFill>
            <a:srgbClr val="282A33">
              <a:alpha val="20000"/>
            </a:srgbClr>
          </a:solidFill>
        </a:fill>
      </a:tcStyle>
    </a:wholeTbl>
    <a:band2H>
      <a:tcTxStyle/>
      <a:tcStyle>
        <a:tcBdr/>
        <a:fill>
          <a:solidFill>
            <a:schemeClr val="accent4">
              <a:hueOff val="-7200000"/>
              <a:satOff val="-100001"/>
            </a:schemeClr>
          </a:solidFill>
        </a:fill>
      </a:tcStyle>
    </a:band2H>
    <a:firstCol>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solidFill>
            <a:srgbClr val="282A33">
              <a:alpha val="20000"/>
            </a:srgbClr>
          </a:solidFill>
        </a:fill>
      </a:tcStyle>
    </a:firstCol>
    <a:lastRow>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508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noFill/>
        </a:fill>
      </a:tcStyle>
    </a:lastRow>
    <a:firstRow>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254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1"/>
    <p:restoredTop sz="49945"/>
  </p:normalViewPr>
  <p:slideViewPr>
    <p:cSldViewPr snapToGrid="0">
      <p:cViewPr varScale="1">
        <p:scale>
          <a:sx n="76" d="100"/>
          <a:sy n="76" d="100"/>
        </p:scale>
        <p:origin x="369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solidFill>
          <a:srgbClr val="282A33"/>
        </a:solidFill>
        <a:latin typeface="+mj-lt"/>
        <a:ea typeface="+mj-ea"/>
        <a:cs typeface="+mj-cs"/>
        <a:sym typeface="Calibri"/>
      </a:defRPr>
    </a:lvl1pPr>
    <a:lvl2pPr indent="228600" latinLnBrk="0">
      <a:defRPr sz="1200">
        <a:solidFill>
          <a:srgbClr val="282A33"/>
        </a:solidFill>
        <a:latin typeface="+mj-lt"/>
        <a:ea typeface="+mj-ea"/>
        <a:cs typeface="+mj-cs"/>
        <a:sym typeface="Calibri"/>
      </a:defRPr>
    </a:lvl2pPr>
    <a:lvl3pPr indent="457200" latinLnBrk="0">
      <a:defRPr sz="1200">
        <a:solidFill>
          <a:srgbClr val="282A33"/>
        </a:solidFill>
        <a:latin typeface="+mj-lt"/>
        <a:ea typeface="+mj-ea"/>
        <a:cs typeface="+mj-cs"/>
        <a:sym typeface="Calibri"/>
      </a:defRPr>
    </a:lvl3pPr>
    <a:lvl4pPr indent="685800" latinLnBrk="0">
      <a:defRPr sz="1200">
        <a:solidFill>
          <a:srgbClr val="282A33"/>
        </a:solidFill>
        <a:latin typeface="+mj-lt"/>
        <a:ea typeface="+mj-ea"/>
        <a:cs typeface="+mj-cs"/>
        <a:sym typeface="Calibri"/>
      </a:defRPr>
    </a:lvl4pPr>
    <a:lvl5pPr indent="914400" latinLnBrk="0">
      <a:defRPr sz="1200">
        <a:solidFill>
          <a:srgbClr val="282A33"/>
        </a:solidFill>
        <a:latin typeface="+mj-lt"/>
        <a:ea typeface="+mj-ea"/>
        <a:cs typeface="+mj-cs"/>
        <a:sym typeface="Calibri"/>
      </a:defRPr>
    </a:lvl5pPr>
    <a:lvl6pPr indent="1143000" latinLnBrk="0">
      <a:defRPr sz="1200">
        <a:solidFill>
          <a:srgbClr val="282A33"/>
        </a:solidFill>
        <a:latin typeface="+mj-lt"/>
        <a:ea typeface="+mj-ea"/>
        <a:cs typeface="+mj-cs"/>
        <a:sym typeface="Calibri"/>
      </a:defRPr>
    </a:lvl6pPr>
    <a:lvl7pPr indent="1371600" latinLnBrk="0">
      <a:defRPr sz="1200">
        <a:solidFill>
          <a:srgbClr val="282A33"/>
        </a:solidFill>
        <a:latin typeface="+mj-lt"/>
        <a:ea typeface="+mj-ea"/>
        <a:cs typeface="+mj-cs"/>
        <a:sym typeface="Calibri"/>
      </a:defRPr>
    </a:lvl7pPr>
    <a:lvl8pPr indent="1600200" latinLnBrk="0">
      <a:defRPr sz="1200">
        <a:solidFill>
          <a:srgbClr val="282A33"/>
        </a:solidFill>
        <a:latin typeface="+mj-lt"/>
        <a:ea typeface="+mj-ea"/>
        <a:cs typeface="+mj-cs"/>
        <a:sym typeface="Calibri"/>
      </a:defRPr>
    </a:lvl8pPr>
    <a:lvl9pPr indent="1828800" latinLnBrk="0">
      <a:defRPr sz="1200">
        <a:solidFill>
          <a:srgbClr val="282A33"/>
        </a:solidFill>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Introduce yourself to the class and explain a little bit about your role. You could go over your typical day, some of the things your financial institution</a:t>
            </a:r>
          </a:p>
          <a:p>
            <a:r>
              <a:rPr lang="en-US" dirty="0"/>
              <a:t>offers (products or services relevant to the class), why you sponsor Banzai for their class, or why you think financial literacy is important. </a:t>
            </a:r>
          </a:p>
          <a:p>
            <a:r>
              <a:rPr lang="en-US" b="1" dirty="0"/>
              <a:t>Consider inviting the class to ask questions about you, your role, your FI, etc.</a:t>
            </a:r>
          </a:p>
          <a:p>
            <a:endParaRPr lang="en-US" dirty="0"/>
          </a:p>
        </p:txBody>
      </p:sp>
    </p:spTree>
    <p:extLst>
      <p:ext uri="{BB962C8B-B14F-4D97-AF65-F5344CB8AC3E}">
        <p14:creationId xmlns:p14="http://schemas.microsoft.com/office/powerpoint/2010/main" val="3580202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it’s time for you to actually put it into practice. We’ll start with a baseline of the 50/30/20 rule and you can make adjustments as needed.</a:t>
            </a:r>
          </a:p>
          <a:p>
            <a:r>
              <a:rPr lang="en-US" dirty="0"/>
              <a:t>Depending on time, you can send one of these two links out to the students or tell them the URL to go to. The calculator will give them quick numbers while the Coach will take a little bit longer, but will walk them through more specifics about what fits into each category. Encourage students to write their budget out on a piece of paper or in a word doc when they are done. They should only need a few minutes to complete this task but you can always move on and encourage them to finish later if you are running low on time.</a:t>
            </a:r>
          </a:p>
          <a:p>
            <a:endParaRPr lang="en-US" dirty="0"/>
          </a:p>
          <a:p>
            <a:pPr>
              <a:buNone/>
            </a:pPr>
            <a:r>
              <a:rPr lang="en-US" i="1" dirty="0">
                <a:solidFill>
                  <a:srgbClr val="0098E0"/>
                </a:solidFill>
                <a:effectLst/>
                <a:latin typeface="Helvetica" pitchFamily="2" charset="0"/>
              </a:rPr>
              <a:t>50/30/20 Rule Calculator</a:t>
            </a:r>
            <a:endParaRPr lang="en-US" dirty="0">
              <a:solidFill>
                <a:srgbClr val="0098E0"/>
              </a:solidFill>
              <a:effectLst/>
              <a:latin typeface="Helvetica" pitchFamily="2" charset="0"/>
            </a:endParaRPr>
          </a:p>
          <a:p>
            <a:pPr>
              <a:buNone/>
            </a:pPr>
            <a:r>
              <a:rPr lang="en-US" i="1" dirty="0">
                <a:solidFill>
                  <a:srgbClr val="0098E0"/>
                </a:solidFill>
                <a:effectLst/>
                <a:latin typeface="Helvetica" pitchFamily="2" charset="0"/>
              </a:rPr>
              <a:t>50/30/20 Rule Coach</a:t>
            </a:r>
            <a:endParaRPr lang="en-US" dirty="0">
              <a:solidFill>
                <a:srgbClr val="0098E0"/>
              </a:solidFill>
              <a:effectLst/>
              <a:latin typeface="Helvetica" pitchFamily="2" charset="0"/>
            </a:endParaRPr>
          </a:p>
          <a:p>
            <a:endParaRPr lang="en-US" dirty="0"/>
          </a:p>
          <a:p>
            <a:endParaRPr lang="en-US" dirty="0"/>
          </a:p>
        </p:txBody>
      </p:sp>
    </p:spTree>
    <p:extLst>
      <p:ext uri="{BB962C8B-B14F-4D97-AF65-F5344CB8AC3E}">
        <p14:creationId xmlns:p14="http://schemas.microsoft.com/office/powerpoint/2010/main" val="3597109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Ask the students about their experience creating a budget. </a:t>
            </a:r>
            <a:r>
              <a:rPr lang="en-US" dirty="0"/>
              <a:t>Were they surprised by how much they could save or how much they were spending? Did they need to make more adjustments than they expected? Prompt them with these questions and encourage them to ask their own.</a:t>
            </a:r>
          </a:p>
          <a:p>
            <a:endParaRPr lang="en-US" dirty="0"/>
          </a:p>
        </p:txBody>
      </p:sp>
    </p:spTree>
    <p:extLst>
      <p:ext uri="{BB962C8B-B14F-4D97-AF65-F5344CB8AC3E}">
        <p14:creationId xmlns:p14="http://schemas.microsoft.com/office/powerpoint/2010/main" val="615326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Go over all of the major points from the presentation, remind them why budgets are important and why they should incorporate one into their lives.</a:t>
            </a:r>
          </a:p>
          <a:p>
            <a:endParaRPr lang="en-US" dirty="0"/>
          </a:p>
        </p:txBody>
      </p:sp>
    </p:spTree>
    <p:extLst>
      <p:ext uri="{BB962C8B-B14F-4D97-AF65-F5344CB8AC3E}">
        <p14:creationId xmlns:p14="http://schemas.microsoft.com/office/powerpoint/2010/main" val="3402729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8970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Ask students what the word “budgeting” makes them think of. </a:t>
            </a:r>
            <a:r>
              <a:rPr lang="en-US" dirty="0"/>
              <a:t>Does it have positive or negative connotations? Does it feel like something that</a:t>
            </a:r>
          </a:p>
          <a:p>
            <a:r>
              <a:rPr lang="en-US" dirty="0"/>
              <a:t>doesn’t really apply to them yet? Why or why not? Explain that budgeting definitely applies to them and, if done right, can be a big positive in their lives. Let them know that you’ll be discussing why that is and, by the end, they’ll have created a budget that they can use every day.</a:t>
            </a:r>
          </a:p>
          <a:p>
            <a:endParaRPr lang="en-US" dirty="0"/>
          </a:p>
        </p:txBody>
      </p:sp>
    </p:spTree>
    <p:extLst>
      <p:ext uri="{BB962C8B-B14F-4D97-AF65-F5344CB8AC3E}">
        <p14:creationId xmlns:p14="http://schemas.microsoft.com/office/powerpoint/2010/main" val="3093748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slide serves as a table of contents and can be used to introduce the presentation. These are the specific topics you’ll cover in the order you’ll present them in.</a:t>
            </a:r>
          </a:p>
          <a:p>
            <a:endParaRPr lang="en-US" dirty="0"/>
          </a:p>
        </p:txBody>
      </p:sp>
    </p:spTree>
    <p:extLst>
      <p:ext uri="{BB962C8B-B14F-4D97-AF65-F5344CB8AC3E}">
        <p14:creationId xmlns:p14="http://schemas.microsoft.com/office/powerpoint/2010/main" val="943057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Explain that a budget is a plan for what you’re going to do with your money. A budget outlines how much you want to spend and save in different areas. For example, you could decide that you want to spend no more than $100 a month on food, $50 a month on gas, save $30 a month, and so on.</a:t>
            </a:r>
          </a:p>
          <a:p>
            <a:endParaRPr lang="en-US" dirty="0"/>
          </a:p>
        </p:txBody>
      </p:sp>
    </p:spTree>
    <p:extLst>
      <p:ext uri="{BB962C8B-B14F-4D97-AF65-F5344CB8AC3E}">
        <p14:creationId xmlns:p14="http://schemas.microsoft.com/office/powerpoint/2010/main" val="955357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It may be tempting to look at a budget as a series of restrictions that are only in place to ruin your fun. In reality, sticking to a budget is the secret to ensuring that you can buy the things you want, and it’s something you should start using right away</a:t>
            </a:r>
          </a:p>
          <a:p>
            <a:endParaRPr lang="en-US" dirty="0"/>
          </a:p>
          <a:p>
            <a:r>
              <a:rPr lang="en-US" dirty="0"/>
              <a:t>(1)Keep you from overspending - If you aren’t keeping track of where you spend your money, you won’t know how much you have and where your money is going. Without a budget, you may not see how expenses are adding up. </a:t>
            </a:r>
            <a:r>
              <a:rPr lang="en-US" b="1" dirty="0"/>
              <a:t>Ask the class if they can think of any examples of small purchases that can add up to be more than you realize.</a:t>
            </a:r>
          </a:p>
          <a:p>
            <a:endParaRPr lang="en-US" dirty="0"/>
          </a:p>
          <a:p>
            <a:r>
              <a:rPr lang="en-US" dirty="0"/>
              <a:t>(2) Save for the things you want </a:t>
            </a:r>
            <a:r>
              <a:rPr lang="en-US" b="1" dirty="0"/>
              <a:t>- Ask the class if they have financial goals</a:t>
            </a:r>
            <a:r>
              <a:rPr lang="en-US" dirty="0"/>
              <a:t>. It could be something simple like new clothes or something bigger like a new phone or college tuition. </a:t>
            </a:r>
            <a:r>
              <a:rPr lang="en-US" b="1" dirty="0"/>
              <a:t>Ask them to consider if they are working toward it or if it’s something for “someday.” </a:t>
            </a:r>
            <a:r>
              <a:rPr lang="en-US" dirty="0"/>
              <a:t>Explain that having a budget can help turn that “someday” into something that they can reach.</a:t>
            </a:r>
          </a:p>
          <a:p>
            <a:endParaRPr lang="en-US" dirty="0"/>
          </a:p>
        </p:txBody>
      </p:sp>
    </p:spTree>
    <p:extLst>
      <p:ext uri="{BB962C8B-B14F-4D97-AF65-F5344CB8AC3E}">
        <p14:creationId xmlns:p14="http://schemas.microsoft.com/office/powerpoint/2010/main" val="1676549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Zero-based budgeting is one of the most powerful budgeting methods. The idea is simple: income minus savings and expenses equals 0. In other words, every dollar of your income is accounted for and you have a plan for everything you earn. </a:t>
            </a:r>
          </a:p>
          <a:p>
            <a:endParaRPr lang="en-US" dirty="0"/>
          </a:p>
          <a:p>
            <a:r>
              <a:rPr lang="en-US" b="1" dirty="0"/>
              <a:t>Ask the students: Why do you think zero-based budgeting would be a benefit?</a:t>
            </a:r>
            <a:r>
              <a:rPr lang="en-US" dirty="0"/>
              <a:t> (answers could range, but steer them toward things like then they know where their money is at all times, then you aren’t leaving anything unaccounted for, etc.)</a:t>
            </a:r>
          </a:p>
          <a:p>
            <a:endParaRPr lang="en-US" dirty="0"/>
          </a:p>
        </p:txBody>
      </p:sp>
    </p:spTree>
    <p:extLst>
      <p:ext uri="{BB962C8B-B14F-4D97-AF65-F5344CB8AC3E}">
        <p14:creationId xmlns:p14="http://schemas.microsoft.com/office/powerpoint/2010/main" val="3252688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Creating a budget is all about setting limits and goals for yourself. Those limits can be generic or specific. For example, you can break everything</a:t>
            </a:r>
          </a:p>
          <a:p>
            <a:pPr marL="0" marR="0" lvl="0" indent="0" defTabSz="914400" eaLnBrk="1" fontAlgn="auto" latinLnBrk="0" hangingPunct="1">
              <a:lnSpc>
                <a:spcPct val="100000"/>
              </a:lnSpc>
              <a:spcBef>
                <a:spcPts val="0"/>
              </a:spcBef>
              <a:spcAft>
                <a:spcPts val="0"/>
              </a:spcAft>
              <a:buClrTx/>
              <a:buSzTx/>
              <a:buFontTx/>
              <a:buNone/>
              <a:tabLst/>
              <a:defRPr/>
            </a:pPr>
            <a:r>
              <a:rPr lang="en-US" dirty="0"/>
              <a:t>down into super-specific expenses (I only want to spend $20 a month on fast food, $50 a month on groceries), or you can keep it broad (I only want to spend $70 a month on food).</a:t>
            </a:r>
          </a:p>
          <a:p>
            <a:pPr marL="0" marR="0" lvl="0" indent="0" defTabSz="914400" eaLnBrk="1" fontAlgn="auto" latinLnBrk="0" hangingPunct="1">
              <a:lnSpc>
                <a:spcPct val="100000"/>
              </a:lnSpc>
              <a:spcBef>
                <a:spcPts val="0"/>
              </a:spcBef>
              <a:spcAft>
                <a:spcPts val="0"/>
              </a:spcAft>
              <a:buClrTx/>
              <a:buSzTx/>
              <a:buFontTx/>
              <a:buNone/>
              <a:tabLst/>
              <a:defRPr/>
            </a:pPr>
            <a:r>
              <a:rPr lang="en-US" dirty="0"/>
              <a:t>Regardless of the format you choose, a budget should be flexible. Things are always changing. Unexpected expenses are going to pop up, so you should have a plan for when they do. Your budget should help you with your goals, not add unnecessary stress. Make it as easy as possible to track your spending and set yourself up for success. Give a few suggestions for the students to track their money such as using a spreadsheet, apps, etc.</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2533825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50/30/20 Rule is a good way to create a baseline. It states that you should divide your income into three sections: 50% goes toward needs (or essential things that you cannot live without), 30% goes toward wants (fun things like eating out, buying new clothes, </a:t>
            </a:r>
            <a:r>
              <a:rPr lang="en-US" dirty="0" err="1"/>
              <a:t>etc</a:t>
            </a:r>
            <a:r>
              <a:rPr lang="en-US" dirty="0"/>
              <a:t>), and 20% goes into savings.</a:t>
            </a:r>
          </a:p>
          <a:p>
            <a:endParaRPr lang="en-US" dirty="0"/>
          </a:p>
          <a:p>
            <a:r>
              <a:rPr lang="en-US" dirty="0"/>
              <a:t>Example: Let’s take a look at what that would look like. Navigate to the 50/30/20 calculator. Take suggestions from the class for income and work through a few examples.</a:t>
            </a:r>
          </a:p>
          <a:p>
            <a:endParaRPr lang="en-US" dirty="0"/>
          </a:p>
          <a:p>
            <a:r>
              <a:rPr lang="en-US" dirty="0"/>
              <a:t>The 50/30/20 rule is just a starting point. You can and should adjust it to best suit your needs. For example, it’s possible that you won’t need to spend 50% of your income on needs, especially if you live with your parents and they pay for a lot of them (housing, electricity, etc.). Think about how you can move that money around. Don’t forget, though, that at least some of your money should go toward saving.</a:t>
            </a:r>
          </a:p>
          <a:p>
            <a:endParaRPr lang="en-US" dirty="0"/>
          </a:p>
        </p:txBody>
      </p:sp>
    </p:spTree>
    <p:extLst>
      <p:ext uri="{BB962C8B-B14F-4D97-AF65-F5344CB8AC3E}">
        <p14:creationId xmlns:p14="http://schemas.microsoft.com/office/powerpoint/2010/main" val="4151598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 Be honest - It can be easy to convince yourself that everything is a need, but there’s a difference between buying food, which you need to live, and going out to a nice restaurant every night. </a:t>
            </a:r>
            <a:r>
              <a:rPr lang="en-US" b="1" dirty="0"/>
              <a:t>Ask the students to think of ways they can tell the difference between a need and a want.</a:t>
            </a:r>
          </a:p>
          <a:p>
            <a:endParaRPr lang="en-US" dirty="0"/>
          </a:p>
          <a:p>
            <a:r>
              <a:rPr lang="en-US" dirty="0"/>
              <a:t>(2) Goals - If you have something that you want to save for, give it a specific number. You don’t just want concert tickets, you want $150 so that you can buy tickets. Once you have a concrete goal, you can start making steps to actually reach it.</a:t>
            </a:r>
          </a:p>
          <a:p>
            <a:endParaRPr lang="en-US" dirty="0"/>
          </a:p>
          <a:p>
            <a:r>
              <a:rPr lang="en-US" dirty="0"/>
              <a:t>(3) Be realistic - We’d all like to imagine that we’ll only spend $5 a month on gas but, in practice, that’s pretty hard to make happen. If you want to challenge yourself to spend less so that you can save, that’s great! But make sure that you are being realistic about what you can practically</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604303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B8B8D"/>
                </a:solidFill>
              </a:defRPr>
            </a:lvl1pPr>
            <a:lvl2pPr marL="0" indent="457200">
              <a:buSzTx/>
              <a:buFontTx/>
              <a:buNone/>
              <a:defRPr sz="2400">
                <a:solidFill>
                  <a:srgbClr val="8B8B8D"/>
                </a:solidFill>
              </a:defRPr>
            </a:lvl2pPr>
            <a:lvl3pPr marL="0" indent="914400">
              <a:buSzTx/>
              <a:buFontTx/>
              <a:buNone/>
              <a:defRPr sz="2400">
                <a:solidFill>
                  <a:srgbClr val="8B8B8D"/>
                </a:solidFill>
              </a:defRPr>
            </a:lvl3pPr>
            <a:lvl4pPr marL="0" indent="1371600">
              <a:buSzTx/>
              <a:buFontTx/>
              <a:buNone/>
              <a:defRPr sz="2400">
                <a:solidFill>
                  <a:srgbClr val="8B8B8D"/>
                </a:solidFill>
              </a:defRPr>
            </a:lvl4pPr>
            <a:lvl5pPr marL="0" indent="1828800">
              <a:buSzTx/>
              <a:buFontTx/>
              <a:buNone/>
              <a:defRPr sz="2400">
                <a:solidFill>
                  <a:srgbClr val="8B8B8D"/>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hueOff val="-7200000"/>
            <a:satOff val="-100001"/>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B8B8D"/>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Lorem Ipsum Subtitle"/>
          <p:cNvSpPr txBox="1">
            <a:spLocks noGrp="1"/>
          </p:cNvSpPr>
          <p:nvPr>
            <p:ph type="subTitle" sz="quarter" idx="1"/>
          </p:nvPr>
        </p:nvSpPr>
        <p:spPr>
          <a:xfrm>
            <a:off x="663147" y="6030119"/>
            <a:ext cx="9144001" cy="1655762"/>
          </a:xfrm>
          <a:prstGeom prst="rect">
            <a:avLst/>
          </a:prstGeom>
        </p:spPr>
        <p:txBody>
          <a:bodyPr>
            <a:normAutofit/>
          </a:bodyPr>
          <a:lstStyle>
            <a:lvl1pPr algn="l">
              <a:defRPr sz="3600">
                <a:solidFill>
                  <a:schemeClr val="accent1"/>
                </a:solidFill>
                <a:latin typeface="Avenir Light"/>
                <a:ea typeface="Avenir Light"/>
                <a:cs typeface="Avenir Light"/>
                <a:sym typeface="Avenir Light"/>
              </a:defRPr>
            </a:lvl1pPr>
          </a:lstStyle>
          <a:p>
            <a:r>
              <a:rPr sz="2400" dirty="0">
                <a:solidFill>
                  <a:schemeClr val="accent6"/>
                </a:solidFill>
              </a:rPr>
              <a:t>Give every dollar a purpose.</a:t>
            </a:r>
          </a:p>
        </p:txBody>
      </p:sp>
      <p:sp>
        <p:nvSpPr>
          <p:cNvPr id="96" name="Title 1"/>
          <p:cNvSpPr txBox="1"/>
          <p:nvPr/>
        </p:nvSpPr>
        <p:spPr>
          <a:xfrm>
            <a:off x="560172" y="3687233"/>
            <a:ext cx="10968681" cy="2387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defRPr sz="6000">
                <a:solidFill>
                  <a:schemeClr val="accent1"/>
                </a:solidFill>
                <a:latin typeface="Avenir Black"/>
                <a:ea typeface="Avenir Black"/>
                <a:cs typeface="Avenir Black"/>
                <a:sym typeface="Avenir Black"/>
              </a:defRPr>
            </a:lvl1pPr>
          </a:lstStyle>
          <a:p>
            <a:r>
              <a:rPr sz="5600" dirty="0">
                <a:solidFill>
                  <a:schemeClr val="accent6"/>
                </a:solidFill>
              </a:rPr>
              <a:t>Budgeting Basics</a:t>
            </a:r>
          </a:p>
        </p:txBody>
      </p:sp>
      <p:pic>
        <p:nvPicPr>
          <p:cNvPr id="97" name="coach-create-a-budget-hero copy.png" descr="coach-create-a-budget-hero copy.png"/>
          <p:cNvPicPr>
            <a:picLocks noChangeAspect="1"/>
          </p:cNvPicPr>
          <p:nvPr/>
        </p:nvPicPr>
        <p:blipFill>
          <a:blip r:embed="rId2"/>
          <a:stretch>
            <a:fillRect/>
          </a:stretch>
        </p:blipFill>
        <p:spPr>
          <a:xfrm>
            <a:off x="-1" y="-13143"/>
            <a:ext cx="12192001" cy="4794607"/>
          </a:xfrm>
          <a:prstGeom prst="rect">
            <a:avLst/>
          </a:prstGeom>
          <a:ln w="12700">
            <a:miter lim="400000"/>
          </a:ln>
        </p:spPr>
      </p:pic>
      <p:grpSp>
        <p:nvGrpSpPr>
          <p:cNvPr id="2" name="Group 1">
            <a:extLst>
              <a:ext uri="{FF2B5EF4-FFF2-40B4-BE49-F238E27FC236}">
                <a16:creationId xmlns:a16="http://schemas.microsoft.com/office/drawing/2014/main" id="{FABF425B-CCF9-1C97-95A4-42F2D2BE7885}"/>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7F0629AE-1A28-51F6-1AF0-764B3ACD4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DD055F71-ACAA-34C2-EAAA-D292FB6B6102}"/>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53B4E2D1-5E3F-11E6-EF22-9AE2A566B505}"/>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noGrp="1"/>
          </p:cNvSpPr>
          <p:nvPr>
            <p:ph type="ctrTitle"/>
          </p:nvPr>
        </p:nvSpPr>
        <p:spPr>
          <a:xfrm>
            <a:off x="560172" y="505624"/>
            <a:ext cx="10968681" cy="1400786"/>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dirty="0">
                <a:solidFill>
                  <a:schemeClr val="accent6"/>
                </a:solidFill>
              </a:rPr>
              <a:t>Budgeting Tips</a:t>
            </a:r>
          </a:p>
        </p:txBody>
      </p:sp>
      <p:sp>
        <p:nvSpPr>
          <p:cNvPr id="130" name="Lorem Ipsum Subtitle"/>
          <p:cNvSpPr txBox="1">
            <a:spLocks noGrp="1"/>
          </p:cNvSpPr>
          <p:nvPr>
            <p:ph type="subTitle" sz="half" idx="1"/>
          </p:nvPr>
        </p:nvSpPr>
        <p:spPr>
          <a:xfrm>
            <a:off x="663146" y="2092456"/>
            <a:ext cx="10968682" cy="2806260"/>
          </a:xfrm>
          <a:prstGeom prst="rect">
            <a:avLst/>
          </a:prstGeom>
        </p:spPr>
        <p:txBody>
          <a:bodyPr/>
          <a:lstStyle/>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rPr dirty="0"/>
              <a:t>Be honest about what is a need and what isn’t</a:t>
            </a:r>
          </a:p>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rPr dirty="0"/>
              <a:t>Give your goals a specific number</a:t>
            </a:r>
          </a:p>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rPr dirty="0"/>
              <a:t>Be realistic with your limits</a:t>
            </a:r>
          </a:p>
        </p:txBody>
      </p:sp>
      <p:pic>
        <p:nvPicPr>
          <p:cNvPr id="131" name="coach-create-a-budget-purse copy.png" descr="coach-create-a-budget-purse copy.png"/>
          <p:cNvPicPr>
            <a:picLocks noChangeAspect="1"/>
          </p:cNvPicPr>
          <p:nvPr/>
        </p:nvPicPr>
        <p:blipFill>
          <a:blip r:embed="rId3"/>
          <a:stretch>
            <a:fillRect/>
          </a:stretch>
        </p:blipFill>
        <p:spPr>
          <a:xfrm>
            <a:off x="6486297" y="3064684"/>
            <a:ext cx="6045916" cy="3400829"/>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p:cNvSpPr txBox="1"/>
          <p:nvPr/>
        </p:nvSpPr>
        <p:spPr>
          <a:xfrm>
            <a:off x="560172" y="4867929"/>
            <a:ext cx="10968681" cy="14007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gn="ctr">
              <a:lnSpc>
                <a:spcPct val="90000"/>
              </a:lnSpc>
              <a:defRPr sz="5400">
                <a:solidFill>
                  <a:schemeClr val="accent1"/>
                </a:solidFill>
                <a:latin typeface="Avenir Black"/>
                <a:ea typeface="Avenir Black"/>
                <a:cs typeface="Avenir Black"/>
                <a:sym typeface="Avenir Black"/>
              </a:defRPr>
            </a:lvl1pPr>
          </a:lstStyle>
          <a:p>
            <a:r>
              <a:rPr dirty="0">
                <a:solidFill>
                  <a:schemeClr val="accent6"/>
                </a:solidFill>
              </a:rPr>
              <a:t>Create your budget</a:t>
            </a:r>
          </a:p>
        </p:txBody>
      </p:sp>
      <p:pic>
        <p:nvPicPr>
          <p:cNvPr id="134" name="pexels-karolina-grabowska-4475525.jpg" descr="pexels-karolina-grabowska-4475525.jpg"/>
          <p:cNvPicPr>
            <a:picLocks noChangeAspect="1"/>
          </p:cNvPicPr>
          <p:nvPr/>
        </p:nvPicPr>
        <p:blipFill>
          <a:blip r:embed="rId3"/>
          <a:srcRect t="18892" b="21524"/>
          <a:stretch>
            <a:fillRect/>
          </a:stretch>
        </p:blipFill>
        <p:spPr>
          <a:xfrm>
            <a:off x="-15079" y="-7649"/>
            <a:ext cx="12222158" cy="4854845"/>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1"/>
          <p:cNvSpPr txBox="1">
            <a:spLocks noGrp="1"/>
          </p:cNvSpPr>
          <p:nvPr>
            <p:ph type="ctrTitle"/>
          </p:nvPr>
        </p:nvSpPr>
        <p:spPr>
          <a:xfrm>
            <a:off x="1412665" y="740222"/>
            <a:ext cx="9366670" cy="1723675"/>
          </a:xfrm>
          <a:prstGeom prst="rect">
            <a:avLst/>
          </a:prstGeom>
        </p:spPr>
        <p:txBody>
          <a:bodyPr/>
          <a:lstStyle>
            <a:lvl1pPr defTabSz="749808">
              <a:defRPr sz="4920">
                <a:solidFill>
                  <a:schemeClr val="accent5"/>
                </a:solidFill>
                <a:latin typeface="Avenir Black"/>
                <a:ea typeface="Avenir Black"/>
                <a:cs typeface="Avenir Black"/>
                <a:sym typeface="Avenir Black"/>
              </a:defRPr>
            </a:lvl1pPr>
          </a:lstStyle>
          <a:p>
            <a:r>
              <a:rPr dirty="0">
                <a:solidFill>
                  <a:schemeClr val="accent6"/>
                </a:solidFill>
              </a:rPr>
              <a:t>Congratulations, you now have a budget! Any questions?</a:t>
            </a:r>
          </a:p>
        </p:txBody>
      </p:sp>
      <p:pic>
        <p:nvPicPr>
          <p:cNvPr id="137" name="coach-create-a-budget-sunshine copy.png" descr="coach-create-a-budget-sunshine copy.png"/>
          <p:cNvPicPr>
            <a:picLocks noChangeAspect="1"/>
          </p:cNvPicPr>
          <p:nvPr/>
        </p:nvPicPr>
        <p:blipFill>
          <a:blip r:embed="rId3"/>
          <a:stretch>
            <a:fillRect/>
          </a:stretch>
        </p:blipFill>
        <p:spPr>
          <a:xfrm>
            <a:off x="2592619" y="2588704"/>
            <a:ext cx="7006762" cy="3941304"/>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Lorem Ipsum Subtitle"/>
          <p:cNvSpPr txBox="1">
            <a:spLocks noGrp="1"/>
          </p:cNvSpPr>
          <p:nvPr>
            <p:ph type="subTitle" idx="1"/>
          </p:nvPr>
        </p:nvSpPr>
        <p:spPr>
          <a:xfrm>
            <a:off x="611659" y="884327"/>
            <a:ext cx="10968682" cy="5089346"/>
          </a:xfrm>
          <a:prstGeom prst="rect">
            <a:avLst/>
          </a:prstGeom>
        </p:spPr>
        <p:txBody>
          <a:bodyPr>
            <a:normAutofit/>
          </a:bodyPr>
          <a:lstStyle/>
          <a:p>
            <a:pPr marL="560070" indent="-560070" algn="l" defTabSz="896111">
              <a:lnSpc>
                <a:spcPct val="100000"/>
              </a:lnSpc>
              <a:spcBef>
                <a:spcPts val="900"/>
              </a:spcBef>
              <a:buSzPct val="100000"/>
              <a:buFont typeface="Arial"/>
              <a:buChar char="•"/>
              <a:defRPr sz="3234">
                <a:solidFill>
                  <a:schemeClr val="accent2">
                    <a:lumOff val="-3529"/>
                  </a:schemeClr>
                </a:solidFill>
                <a:latin typeface="Avenir Light"/>
                <a:ea typeface="Avenir Light"/>
                <a:cs typeface="Avenir Light"/>
                <a:sym typeface="Avenir Light"/>
              </a:defRPr>
            </a:pPr>
            <a:r>
              <a:rPr sz="3300" dirty="0"/>
              <a:t>A budget is a plan for your money.</a:t>
            </a:r>
          </a:p>
          <a:p>
            <a:pPr marL="560070" indent="-560070" algn="l" defTabSz="896111">
              <a:lnSpc>
                <a:spcPct val="100000"/>
              </a:lnSpc>
              <a:spcBef>
                <a:spcPts val="900"/>
              </a:spcBef>
              <a:buSzPct val="100000"/>
              <a:buFont typeface="Arial"/>
              <a:buChar char="•"/>
              <a:defRPr sz="3234">
                <a:solidFill>
                  <a:schemeClr val="accent2">
                    <a:lumOff val="-3529"/>
                  </a:schemeClr>
                </a:solidFill>
                <a:latin typeface="Avenir Light"/>
                <a:ea typeface="Avenir Light"/>
                <a:cs typeface="Avenir Light"/>
                <a:sym typeface="Avenir Light"/>
              </a:defRPr>
            </a:pPr>
            <a:r>
              <a:rPr sz="3300" dirty="0"/>
              <a:t>A budget allows you to save for what you want and maintain control over your spending.</a:t>
            </a:r>
          </a:p>
          <a:p>
            <a:pPr marL="560070" indent="-560070" algn="l" defTabSz="896111">
              <a:lnSpc>
                <a:spcPct val="100000"/>
              </a:lnSpc>
              <a:spcBef>
                <a:spcPts val="900"/>
              </a:spcBef>
              <a:buSzPct val="100000"/>
              <a:buFont typeface="Arial"/>
              <a:buChar char="•"/>
              <a:defRPr sz="3234">
                <a:solidFill>
                  <a:schemeClr val="accent2">
                    <a:lumOff val="-3529"/>
                  </a:schemeClr>
                </a:solidFill>
                <a:latin typeface="Avenir Light"/>
                <a:ea typeface="Avenir Light"/>
                <a:cs typeface="Avenir Light"/>
                <a:sym typeface="Avenir Light"/>
              </a:defRPr>
            </a:pPr>
            <a:r>
              <a:rPr sz="3300" dirty="0"/>
              <a:t>Zero-based budgeting means you track all of your income, expenses, and savings.</a:t>
            </a:r>
          </a:p>
          <a:p>
            <a:pPr marL="560070" indent="-560070" algn="l" defTabSz="896111">
              <a:lnSpc>
                <a:spcPct val="100000"/>
              </a:lnSpc>
              <a:spcBef>
                <a:spcPts val="900"/>
              </a:spcBef>
              <a:buSzPct val="100000"/>
              <a:buFont typeface="Arial"/>
              <a:buChar char="•"/>
              <a:defRPr sz="3234">
                <a:solidFill>
                  <a:schemeClr val="accent2">
                    <a:lumOff val="-3529"/>
                  </a:schemeClr>
                </a:solidFill>
                <a:latin typeface="Avenir Light"/>
                <a:ea typeface="Avenir Light"/>
                <a:cs typeface="Avenir Light"/>
                <a:sym typeface="Avenir Light"/>
              </a:defRPr>
            </a:pPr>
            <a:r>
              <a:rPr sz="3300" dirty="0"/>
              <a:t>The 50/30/20 rule can be a good place to start when making a budget.</a:t>
            </a:r>
          </a:p>
          <a:p>
            <a:pPr marL="560070" indent="-560070" algn="l" defTabSz="896111">
              <a:lnSpc>
                <a:spcPct val="100000"/>
              </a:lnSpc>
              <a:spcBef>
                <a:spcPts val="900"/>
              </a:spcBef>
              <a:buSzPct val="100000"/>
              <a:buFont typeface="Arial"/>
              <a:buChar char="•"/>
              <a:defRPr sz="3234">
                <a:solidFill>
                  <a:schemeClr val="accent2">
                    <a:lumOff val="-3529"/>
                  </a:schemeClr>
                </a:solidFill>
                <a:latin typeface="Avenir Light"/>
                <a:ea typeface="Avenir Light"/>
                <a:cs typeface="Avenir Light"/>
                <a:sym typeface="Avenir Light"/>
              </a:defRPr>
            </a:pPr>
            <a:r>
              <a:rPr sz="3300" dirty="0"/>
              <a:t>Your budget should be flexible and beneficial.</a:t>
            </a:r>
          </a:p>
        </p:txBody>
      </p:sp>
      <p:grpSp>
        <p:nvGrpSpPr>
          <p:cNvPr id="2" name="Group 1">
            <a:extLst>
              <a:ext uri="{FF2B5EF4-FFF2-40B4-BE49-F238E27FC236}">
                <a16:creationId xmlns:a16="http://schemas.microsoft.com/office/drawing/2014/main" id="{6E93E19C-2839-AEC8-4596-FB8AFB87DE44}"/>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E514CF68-FC20-4041-E4E4-E97539BAD6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0C5BFFE0-4A5B-8ADA-4635-6005D9DA1F98}"/>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686F3841-09A2-6ECB-7D7D-7A349DA81A87}"/>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itle 1"/>
          <p:cNvSpPr txBox="1"/>
          <p:nvPr/>
        </p:nvSpPr>
        <p:spPr>
          <a:xfrm>
            <a:off x="560172" y="3992033"/>
            <a:ext cx="10968681" cy="2387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defRPr sz="6000">
                <a:solidFill>
                  <a:schemeClr val="accent1"/>
                </a:solidFill>
                <a:latin typeface="Avenir Black"/>
                <a:ea typeface="Avenir Black"/>
                <a:cs typeface="Avenir Black"/>
                <a:sym typeface="Avenir Black"/>
              </a:defRPr>
            </a:lvl1pPr>
          </a:lstStyle>
          <a:p>
            <a:r>
              <a:rPr dirty="0">
                <a:solidFill>
                  <a:schemeClr val="accent6"/>
                </a:solidFill>
              </a:rPr>
              <a:t>Thank you!</a:t>
            </a:r>
          </a:p>
        </p:txBody>
      </p:sp>
      <p:pic>
        <p:nvPicPr>
          <p:cNvPr id="144" name="coach-create-a-budget-hero copy.png" descr="coach-create-a-budget-hero copy.png"/>
          <p:cNvPicPr>
            <a:picLocks noChangeAspect="1"/>
          </p:cNvPicPr>
          <p:nvPr/>
        </p:nvPicPr>
        <p:blipFill>
          <a:blip r:embed="rId3"/>
          <a:stretch>
            <a:fillRect/>
          </a:stretch>
        </p:blipFill>
        <p:spPr>
          <a:xfrm>
            <a:off x="-1" y="-13144"/>
            <a:ext cx="12192001" cy="4794608"/>
          </a:xfrm>
          <a:prstGeom prst="rect">
            <a:avLst/>
          </a:prstGeom>
          <a:ln w="12700">
            <a:miter lim="400000"/>
          </a:ln>
        </p:spPr>
      </p:pic>
      <p:grpSp>
        <p:nvGrpSpPr>
          <p:cNvPr id="2" name="Group 1">
            <a:extLst>
              <a:ext uri="{FF2B5EF4-FFF2-40B4-BE49-F238E27FC236}">
                <a16:creationId xmlns:a16="http://schemas.microsoft.com/office/drawing/2014/main" id="{D9F04140-286F-DED4-9367-009C6D0676C1}"/>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32470133-2C0C-1A62-C81E-CE79795C75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9CC7827F-F8A3-84C8-D515-9B3F665BE2A5}"/>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DEED583C-D98E-9BE5-56D5-5F7B291B853B}"/>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1"/>
          <p:cNvSpPr txBox="1">
            <a:spLocks noGrp="1"/>
          </p:cNvSpPr>
          <p:nvPr>
            <p:ph type="ctrTitle"/>
          </p:nvPr>
        </p:nvSpPr>
        <p:spPr>
          <a:xfrm>
            <a:off x="560172" y="765997"/>
            <a:ext cx="10968681" cy="1140413"/>
          </a:xfrm>
          <a:prstGeom prst="rect">
            <a:avLst/>
          </a:prstGeom>
        </p:spPr>
        <p:txBody>
          <a:bodyPr>
            <a:normAutofit/>
          </a:bodyPr>
          <a:lstStyle>
            <a:lvl1pPr algn="l" defTabSz="822959">
              <a:defRPr sz="6119">
                <a:solidFill>
                  <a:schemeClr val="accent5"/>
                </a:solidFill>
                <a:latin typeface="Avenir Black"/>
                <a:ea typeface="Avenir Black"/>
                <a:cs typeface="Avenir Black"/>
                <a:sym typeface="Avenir Black"/>
              </a:defRPr>
            </a:lvl1pPr>
          </a:lstStyle>
          <a:p>
            <a:r>
              <a:rPr sz="5400" dirty="0">
                <a:solidFill>
                  <a:schemeClr val="accent6"/>
                </a:solidFill>
              </a:rPr>
              <a:t>Sponsor Intro</a:t>
            </a:r>
          </a:p>
        </p:txBody>
      </p:sp>
      <p:sp>
        <p:nvSpPr>
          <p:cNvPr id="101" name="Lorem Ipsum Subtitle"/>
          <p:cNvSpPr txBox="1">
            <a:spLocks noGrp="1"/>
          </p:cNvSpPr>
          <p:nvPr>
            <p:ph type="subTitle" idx="1"/>
          </p:nvPr>
        </p:nvSpPr>
        <p:spPr>
          <a:xfrm>
            <a:off x="561547" y="2290630"/>
            <a:ext cx="10965931" cy="3086911"/>
          </a:xfrm>
          <a:prstGeom prst="rect">
            <a:avLst/>
          </a:prstGeom>
        </p:spPr>
        <p:txBody>
          <a:bodyPr/>
          <a:lstStyle/>
          <a:p>
            <a:pPr algn="l">
              <a:lnSpc>
                <a:spcPct val="150000"/>
              </a:lnSpc>
              <a:defRPr sz="3600">
                <a:solidFill>
                  <a:schemeClr val="accent2"/>
                </a:solidFill>
                <a:latin typeface="Avenir Light"/>
                <a:ea typeface="Avenir Light"/>
                <a:cs typeface="Avenir Light"/>
                <a:sym typeface="Avenir Light"/>
              </a:defRPr>
            </a:pPr>
            <a:r>
              <a:rPr dirty="0"/>
              <a:t>Hi, my name is </a:t>
            </a:r>
            <a:r>
              <a:rPr dirty="0">
                <a:latin typeface="Avenir Heavy"/>
                <a:ea typeface="Avenir Heavy"/>
                <a:cs typeface="Avenir Heavy"/>
                <a:sym typeface="Avenir Heavy"/>
              </a:rPr>
              <a:t>[YOUR NAME]</a:t>
            </a:r>
            <a:r>
              <a:rPr dirty="0"/>
              <a:t>.</a:t>
            </a:r>
          </a:p>
          <a:p>
            <a:pPr algn="l">
              <a:lnSpc>
                <a:spcPct val="120000"/>
              </a:lnSpc>
              <a:defRPr sz="3600">
                <a:solidFill>
                  <a:schemeClr val="accent2"/>
                </a:solidFill>
                <a:latin typeface="Avenir Light"/>
                <a:ea typeface="Avenir Light"/>
                <a:cs typeface="Avenir Light"/>
                <a:sym typeface="Avenir Light"/>
              </a:defRPr>
            </a:pPr>
            <a:r>
              <a:rPr dirty="0"/>
              <a:t>I work as </a:t>
            </a:r>
            <a:r>
              <a:rPr dirty="0">
                <a:latin typeface="Avenir Heavy"/>
                <a:ea typeface="Avenir Heavy"/>
                <a:cs typeface="Avenir Heavy"/>
                <a:sym typeface="Avenir Heavy"/>
              </a:rPr>
              <a:t>[JOB TITLE]</a:t>
            </a:r>
            <a:r>
              <a:rPr dirty="0"/>
              <a:t> at </a:t>
            </a:r>
            <a:r>
              <a:rPr dirty="0">
                <a:latin typeface="Avenir Heavy"/>
                <a:ea typeface="Avenir Heavy"/>
                <a:cs typeface="Avenir Heavy"/>
                <a:sym typeface="Avenir Heavy"/>
              </a:rPr>
              <a:t>[FINANCIAL INSTITUTION]</a:t>
            </a:r>
            <a:r>
              <a:rPr dirty="0"/>
              <a:t>.</a:t>
            </a:r>
          </a:p>
        </p:txBody>
      </p:sp>
      <p:grpSp>
        <p:nvGrpSpPr>
          <p:cNvPr id="6" name="Group 5">
            <a:extLst>
              <a:ext uri="{FF2B5EF4-FFF2-40B4-BE49-F238E27FC236}">
                <a16:creationId xmlns:a16="http://schemas.microsoft.com/office/drawing/2014/main" id="{A18B4E66-E910-8E09-C8CF-1EA5B8EF9D43}"/>
              </a:ext>
            </a:extLst>
          </p:cNvPr>
          <p:cNvGrpSpPr/>
          <p:nvPr/>
        </p:nvGrpSpPr>
        <p:grpSpPr>
          <a:xfrm>
            <a:off x="8934428" y="6030157"/>
            <a:ext cx="2805751" cy="369330"/>
            <a:chOff x="8934428" y="6030157"/>
            <a:chExt cx="2805751" cy="369330"/>
          </a:xfrm>
        </p:grpSpPr>
        <p:pic>
          <p:nvPicPr>
            <p:cNvPr id="7" name="Picture 6" descr="A black and white logo&#10;&#10;Description automatically generated">
              <a:extLst>
                <a:ext uri="{FF2B5EF4-FFF2-40B4-BE49-F238E27FC236}">
                  <a16:creationId xmlns:a16="http://schemas.microsoft.com/office/drawing/2014/main" id="{29AF2C4E-2F39-5434-AEA0-E54A1CEF21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8" name="TextBox 7">
              <a:extLst>
                <a:ext uri="{FF2B5EF4-FFF2-40B4-BE49-F238E27FC236}">
                  <a16:creationId xmlns:a16="http://schemas.microsoft.com/office/drawing/2014/main" id="{07BE49C9-85F0-91BA-C083-5EC556BE5A53}"/>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9" name="Straight Connector 8">
              <a:extLst>
                <a:ext uri="{FF2B5EF4-FFF2-40B4-BE49-F238E27FC236}">
                  <a16:creationId xmlns:a16="http://schemas.microsoft.com/office/drawing/2014/main" id="{CAEFBCA7-6C22-6E00-B477-6C9285EC4163}"/>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p:nvPr/>
        </p:nvSpPr>
        <p:spPr>
          <a:xfrm>
            <a:off x="560172" y="4013200"/>
            <a:ext cx="10968681" cy="2387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defRPr sz="6000">
                <a:solidFill>
                  <a:schemeClr val="accent1"/>
                </a:solidFill>
                <a:latin typeface="Avenir Black"/>
                <a:ea typeface="Avenir Black"/>
                <a:cs typeface="Avenir Black"/>
                <a:sym typeface="Avenir Black"/>
              </a:defRPr>
            </a:lvl1pPr>
          </a:lstStyle>
          <a:p>
            <a:r>
              <a:rPr dirty="0">
                <a:solidFill>
                  <a:schemeClr val="accent6"/>
                </a:solidFill>
              </a:rPr>
              <a:t>Budgeting</a:t>
            </a:r>
          </a:p>
        </p:txBody>
      </p:sp>
      <p:pic>
        <p:nvPicPr>
          <p:cNvPr id="105" name="article-teaching-finanicial-lit-hero copy.jpg" descr="article-teaching-finanicial-lit-hero copy.jpg"/>
          <p:cNvPicPr>
            <a:picLocks noChangeAspect="1"/>
          </p:cNvPicPr>
          <p:nvPr/>
        </p:nvPicPr>
        <p:blipFill>
          <a:blip r:embed="rId3"/>
          <a:stretch>
            <a:fillRect/>
          </a:stretch>
        </p:blipFill>
        <p:spPr>
          <a:xfrm>
            <a:off x="-51488" y="-19426"/>
            <a:ext cx="12294976" cy="4842235"/>
          </a:xfrm>
          <a:prstGeom prst="rect">
            <a:avLst/>
          </a:prstGeom>
          <a:ln w="12700">
            <a:miter lim="400000"/>
          </a:ln>
        </p:spPr>
      </p:pic>
      <p:grpSp>
        <p:nvGrpSpPr>
          <p:cNvPr id="2" name="Group 1">
            <a:extLst>
              <a:ext uri="{FF2B5EF4-FFF2-40B4-BE49-F238E27FC236}">
                <a16:creationId xmlns:a16="http://schemas.microsoft.com/office/drawing/2014/main" id="{BE3807B1-A6F5-C0D0-B5EC-1A8228FAEA63}"/>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94DF71C5-CD53-005B-AD45-D8740C54C2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42DF7A01-F0FB-69C2-17C8-3E453BD61612}"/>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455F6B8A-FDD4-DA57-795C-446E15DC9964}"/>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article-teaching-finanicial-lit-spot2 copy.jpg" descr="article-teaching-finanicial-lit-spot2 copy.jpg"/>
          <p:cNvPicPr>
            <a:picLocks noChangeAspect="1"/>
          </p:cNvPicPr>
          <p:nvPr/>
        </p:nvPicPr>
        <p:blipFill>
          <a:blip r:embed="rId3"/>
          <a:stretch>
            <a:fillRect/>
          </a:stretch>
        </p:blipFill>
        <p:spPr>
          <a:xfrm>
            <a:off x="4414480" y="1043981"/>
            <a:ext cx="8974940" cy="6733281"/>
          </a:xfrm>
          <a:prstGeom prst="rect">
            <a:avLst/>
          </a:prstGeom>
          <a:ln w="12700">
            <a:miter lim="400000"/>
          </a:ln>
        </p:spPr>
      </p:pic>
      <p:sp>
        <p:nvSpPr>
          <p:cNvPr id="108" name="Title 1"/>
          <p:cNvSpPr txBox="1">
            <a:spLocks noGrp="1"/>
          </p:cNvSpPr>
          <p:nvPr>
            <p:ph type="ctrTitle"/>
          </p:nvPr>
        </p:nvSpPr>
        <p:spPr>
          <a:xfrm>
            <a:off x="560172" y="305181"/>
            <a:ext cx="7248253" cy="1601229"/>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dirty="0">
                <a:solidFill>
                  <a:schemeClr val="accent6"/>
                </a:solidFill>
              </a:rPr>
              <a:t>We’ll talk about…</a:t>
            </a:r>
          </a:p>
        </p:txBody>
      </p:sp>
      <p:sp>
        <p:nvSpPr>
          <p:cNvPr id="109" name="Lorem Ipsum Subtitle"/>
          <p:cNvSpPr txBox="1">
            <a:spLocks noGrp="1"/>
          </p:cNvSpPr>
          <p:nvPr>
            <p:ph type="subTitle" sz="half" idx="1"/>
          </p:nvPr>
        </p:nvSpPr>
        <p:spPr>
          <a:xfrm>
            <a:off x="663146" y="2092456"/>
            <a:ext cx="6609883" cy="4182623"/>
          </a:xfrm>
          <a:prstGeom prst="rect">
            <a:avLst/>
          </a:prstGeom>
        </p:spPr>
        <p:txBody>
          <a:bodyPr>
            <a:normAutofit/>
          </a:bodyPr>
          <a:lstStyle/>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rPr sz="3300" dirty="0"/>
              <a:t>What a budget is</a:t>
            </a:r>
          </a:p>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rPr sz="3300" dirty="0"/>
              <a:t>Why you need a budget</a:t>
            </a:r>
          </a:p>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rPr sz="3300" dirty="0"/>
              <a:t>Zero-based budgeting</a:t>
            </a:r>
          </a:p>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rPr sz="3300" dirty="0"/>
              <a:t>Creating a budget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
          <p:cNvSpPr txBox="1">
            <a:spLocks noGrp="1"/>
          </p:cNvSpPr>
          <p:nvPr>
            <p:ph type="ctrTitle"/>
          </p:nvPr>
        </p:nvSpPr>
        <p:spPr>
          <a:xfrm>
            <a:off x="535341" y="5442616"/>
            <a:ext cx="11410324" cy="935152"/>
          </a:xfrm>
          <a:prstGeom prst="rect">
            <a:avLst/>
          </a:prstGeom>
        </p:spPr>
        <p:txBody>
          <a:bodyPr/>
          <a:lstStyle>
            <a:lvl1pPr defTabSz="749808">
              <a:defRPr sz="4920">
                <a:solidFill>
                  <a:schemeClr val="accent5"/>
                </a:solidFill>
                <a:latin typeface="Avenir Black"/>
                <a:ea typeface="Avenir Black"/>
                <a:cs typeface="Avenir Black"/>
                <a:sym typeface="Avenir Black"/>
              </a:defRPr>
            </a:lvl1pPr>
          </a:lstStyle>
          <a:p>
            <a:r>
              <a:rPr dirty="0">
                <a:solidFill>
                  <a:schemeClr val="accent6"/>
                </a:solidFill>
              </a:rPr>
              <a:t>A budget is a plan for your money.</a:t>
            </a:r>
          </a:p>
        </p:txBody>
      </p:sp>
      <p:pic>
        <p:nvPicPr>
          <p:cNvPr id="112" name="pexels-vlada-karpovich-4050284.jpg" descr="pexels-vlada-karpovich-4050284.jpg"/>
          <p:cNvPicPr>
            <a:picLocks noChangeAspect="1"/>
          </p:cNvPicPr>
          <p:nvPr/>
        </p:nvPicPr>
        <p:blipFill>
          <a:blip r:embed="rId3"/>
          <a:srcRect l="8933" t="49688" r="10770"/>
          <a:stretch>
            <a:fillRect/>
          </a:stretch>
        </p:blipFill>
        <p:spPr>
          <a:xfrm>
            <a:off x="-10563" y="-13883"/>
            <a:ext cx="12213126" cy="5102032"/>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itle 1"/>
          <p:cNvSpPr txBox="1">
            <a:spLocks noGrp="1"/>
          </p:cNvSpPr>
          <p:nvPr>
            <p:ph type="ctrTitle"/>
          </p:nvPr>
        </p:nvSpPr>
        <p:spPr>
          <a:xfrm>
            <a:off x="560172" y="487562"/>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dirty="0">
                <a:solidFill>
                  <a:schemeClr val="accent6"/>
                </a:solidFill>
              </a:rPr>
              <a:t>Why do you need a budget?</a:t>
            </a:r>
          </a:p>
        </p:txBody>
      </p:sp>
      <p:sp>
        <p:nvSpPr>
          <p:cNvPr id="115" name="Lorem Ipsum Subtitle"/>
          <p:cNvSpPr txBox="1">
            <a:spLocks noGrp="1"/>
          </p:cNvSpPr>
          <p:nvPr>
            <p:ph type="subTitle" sz="half" idx="1"/>
          </p:nvPr>
        </p:nvSpPr>
        <p:spPr>
          <a:xfrm>
            <a:off x="663146" y="2092456"/>
            <a:ext cx="7405301" cy="4185125"/>
          </a:xfrm>
          <a:prstGeom prst="rect">
            <a:avLst/>
          </a:prstGeom>
        </p:spPr>
        <p:txBody>
          <a:bodyPr/>
          <a:lstStyle/>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rPr dirty="0"/>
              <a:t>Prevent overspending</a:t>
            </a:r>
          </a:p>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rPr dirty="0"/>
              <a:t>Reach savings goals</a:t>
            </a:r>
          </a:p>
        </p:txBody>
      </p:sp>
      <p:pic>
        <p:nvPicPr>
          <p:cNvPr id="116" name="coach-create-a-budget-refrigerator copy.png" descr="coach-create-a-budget-refrigerator copy.png"/>
          <p:cNvPicPr>
            <a:picLocks noChangeAspect="1"/>
          </p:cNvPicPr>
          <p:nvPr/>
        </p:nvPicPr>
        <p:blipFill>
          <a:blip r:embed="rId3"/>
          <a:stretch>
            <a:fillRect/>
          </a:stretch>
        </p:blipFill>
        <p:spPr>
          <a:xfrm>
            <a:off x="5721570" y="2791871"/>
            <a:ext cx="6732825" cy="3787214"/>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itle 1"/>
          <p:cNvSpPr txBox="1">
            <a:spLocks noGrp="1"/>
          </p:cNvSpPr>
          <p:nvPr>
            <p:ph type="ctrTitle"/>
          </p:nvPr>
        </p:nvSpPr>
        <p:spPr>
          <a:xfrm>
            <a:off x="611659" y="4774520"/>
            <a:ext cx="10968682" cy="1592646"/>
          </a:xfrm>
          <a:prstGeom prst="rect">
            <a:avLst/>
          </a:prstGeom>
        </p:spPr>
        <p:txBody>
          <a:bodyPr/>
          <a:lstStyle/>
          <a:p>
            <a:pPr defTabSz="685800">
              <a:defRPr sz="4500">
                <a:solidFill>
                  <a:schemeClr val="accent5"/>
                </a:solidFill>
                <a:latin typeface="Avenir Black"/>
                <a:ea typeface="Avenir Black"/>
                <a:cs typeface="Avenir Black"/>
                <a:sym typeface="Avenir Black"/>
              </a:defRPr>
            </a:pPr>
            <a:r>
              <a:rPr dirty="0">
                <a:solidFill>
                  <a:schemeClr val="accent6"/>
                </a:solidFill>
              </a:rPr>
              <a:t>Zero-Based Budgeting: </a:t>
            </a:r>
          </a:p>
          <a:p>
            <a:pPr defTabSz="685800">
              <a:defRPr sz="4500">
                <a:solidFill>
                  <a:schemeClr val="accent5"/>
                </a:solidFill>
                <a:latin typeface="Avenir Black"/>
                <a:ea typeface="Avenir Black"/>
                <a:cs typeface="Avenir Black"/>
                <a:sym typeface="Avenir Black"/>
              </a:defRPr>
            </a:pPr>
            <a:r>
              <a:rPr dirty="0">
                <a:solidFill>
                  <a:schemeClr val="accent6"/>
                </a:solidFill>
              </a:rPr>
              <a:t>Income - Expenses - Savings = $0</a:t>
            </a:r>
          </a:p>
        </p:txBody>
      </p:sp>
      <p:pic>
        <p:nvPicPr>
          <p:cNvPr id="119" name="coach-create-a-budget-notepad copy.png" descr="coach-create-a-budget-notepad copy.png"/>
          <p:cNvPicPr>
            <a:picLocks noChangeAspect="1"/>
          </p:cNvPicPr>
          <p:nvPr/>
        </p:nvPicPr>
        <p:blipFill>
          <a:blip r:embed="rId3"/>
          <a:stretch>
            <a:fillRect/>
          </a:stretch>
        </p:blipFill>
        <p:spPr>
          <a:xfrm>
            <a:off x="2403148" y="437226"/>
            <a:ext cx="7385704" cy="415445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
          <p:cNvSpPr txBox="1">
            <a:spLocks noGrp="1"/>
          </p:cNvSpPr>
          <p:nvPr>
            <p:ph type="ctrTitle"/>
          </p:nvPr>
        </p:nvSpPr>
        <p:spPr>
          <a:xfrm>
            <a:off x="560172" y="-314359"/>
            <a:ext cx="4572022" cy="382771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dirty="0">
                <a:solidFill>
                  <a:schemeClr val="accent6"/>
                </a:solidFill>
              </a:rPr>
              <a:t>Your budget should be two things:</a:t>
            </a:r>
          </a:p>
        </p:txBody>
      </p:sp>
      <p:sp>
        <p:nvSpPr>
          <p:cNvPr id="122" name="Lorem Ipsum Subtitle"/>
          <p:cNvSpPr txBox="1">
            <a:spLocks noGrp="1"/>
          </p:cNvSpPr>
          <p:nvPr>
            <p:ph type="subTitle" sz="half" idx="1"/>
          </p:nvPr>
        </p:nvSpPr>
        <p:spPr>
          <a:xfrm>
            <a:off x="663146" y="3863617"/>
            <a:ext cx="10968682" cy="2806261"/>
          </a:xfrm>
          <a:prstGeom prst="rect">
            <a:avLst/>
          </a:prstGeom>
        </p:spPr>
        <p:txBody>
          <a:bodyPr/>
          <a:lstStyle/>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rPr dirty="0"/>
              <a:t>Flexible</a:t>
            </a:r>
          </a:p>
          <a:p>
            <a:pPr marL="571500" indent="-571500" algn="l">
              <a:lnSpc>
                <a:spcPct val="100000"/>
              </a:lnSpc>
              <a:buSzPct val="100000"/>
              <a:buFont typeface="Arial"/>
              <a:buChar char="•"/>
              <a:defRPr sz="3300">
                <a:solidFill>
                  <a:schemeClr val="accent2"/>
                </a:solidFill>
                <a:latin typeface="Avenir Light"/>
                <a:ea typeface="Avenir Light"/>
                <a:cs typeface="Avenir Light"/>
                <a:sym typeface="Avenir Light"/>
              </a:defRPr>
            </a:pPr>
            <a:r>
              <a:rPr dirty="0"/>
              <a:t>Beneficial</a:t>
            </a:r>
          </a:p>
        </p:txBody>
      </p:sp>
      <p:pic>
        <p:nvPicPr>
          <p:cNvPr id="123" name="coach-create-a-budget-assets copy.png" descr="coach-create-a-budget-assets copy.png"/>
          <p:cNvPicPr>
            <a:picLocks noChangeAspect="1"/>
          </p:cNvPicPr>
          <p:nvPr/>
        </p:nvPicPr>
        <p:blipFill>
          <a:blip r:embed="rId3"/>
          <a:stretch>
            <a:fillRect/>
          </a:stretch>
        </p:blipFill>
        <p:spPr>
          <a:xfrm>
            <a:off x="3533810" y="864736"/>
            <a:ext cx="9117381" cy="5128528"/>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p:nvPr/>
        </p:nvSpPr>
        <p:spPr>
          <a:xfrm>
            <a:off x="560172" y="752924"/>
            <a:ext cx="10968681" cy="11534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lvl1pPr>
              <a:lnSpc>
                <a:spcPct val="90000"/>
              </a:lnSpc>
              <a:defRPr sz="5400">
                <a:solidFill>
                  <a:schemeClr val="accent1"/>
                </a:solidFill>
                <a:latin typeface="Avenir Black"/>
                <a:ea typeface="Avenir Black"/>
                <a:cs typeface="Avenir Black"/>
                <a:sym typeface="Avenir Black"/>
              </a:defRPr>
            </a:lvl1pPr>
          </a:lstStyle>
          <a:p>
            <a:r>
              <a:rPr dirty="0">
                <a:solidFill>
                  <a:schemeClr val="accent6"/>
                </a:solidFill>
              </a:rPr>
              <a:t>The 50/30/20 Rule</a:t>
            </a:r>
          </a:p>
        </p:txBody>
      </p:sp>
      <p:sp>
        <p:nvSpPr>
          <p:cNvPr id="126" name="Lorem Ipsum Subtitle"/>
          <p:cNvSpPr txBox="1"/>
          <p:nvPr/>
        </p:nvSpPr>
        <p:spPr>
          <a:xfrm>
            <a:off x="663146" y="2092456"/>
            <a:ext cx="10968682" cy="3339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571500" indent="-571500">
              <a:spcBef>
                <a:spcPts val="1000"/>
              </a:spcBef>
              <a:buSzPct val="100000"/>
              <a:buFont typeface="Arial"/>
              <a:buChar char="•"/>
              <a:defRPr sz="3300">
                <a:solidFill>
                  <a:schemeClr val="accent2"/>
                </a:solidFill>
                <a:latin typeface="Avenir Light"/>
                <a:ea typeface="Avenir Light"/>
                <a:cs typeface="Avenir Light"/>
                <a:sym typeface="Avenir Light"/>
              </a:defRPr>
            </a:pPr>
            <a:r>
              <a:rPr dirty="0">
                <a:latin typeface="Avenir Heavy"/>
                <a:ea typeface="Avenir Heavy"/>
                <a:cs typeface="Avenir Heavy"/>
                <a:sym typeface="Avenir Heavy"/>
              </a:rPr>
              <a:t>Needs:</a:t>
            </a:r>
            <a:r>
              <a:rPr dirty="0"/>
              <a:t> 50%</a:t>
            </a:r>
          </a:p>
          <a:p>
            <a:pPr marL="571500" indent="-571500">
              <a:spcBef>
                <a:spcPts val="1000"/>
              </a:spcBef>
              <a:buSzPct val="100000"/>
              <a:buFont typeface="Arial"/>
              <a:buChar char="•"/>
              <a:defRPr sz="3300">
                <a:solidFill>
                  <a:schemeClr val="accent2"/>
                </a:solidFill>
                <a:latin typeface="Avenir Light"/>
                <a:ea typeface="Avenir Light"/>
                <a:cs typeface="Avenir Light"/>
                <a:sym typeface="Avenir Light"/>
              </a:defRPr>
            </a:pPr>
            <a:r>
              <a:rPr dirty="0">
                <a:latin typeface="Avenir Heavy"/>
                <a:ea typeface="Avenir Heavy"/>
                <a:cs typeface="Avenir Heavy"/>
                <a:sym typeface="Avenir Heavy"/>
              </a:rPr>
              <a:t>Wants:</a:t>
            </a:r>
            <a:r>
              <a:rPr dirty="0"/>
              <a:t> 30%</a:t>
            </a:r>
          </a:p>
          <a:p>
            <a:pPr marL="571500" indent="-571500">
              <a:spcBef>
                <a:spcPts val="1000"/>
              </a:spcBef>
              <a:buSzPct val="100000"/>
              <a:buFont typeface="Arial"/>
              <a:buChar char="•"/>
              <a:defRPr sz="3300">
                <a:solidFill>
                  <a:schemeClr val="accent2"/>
                </a:solidFill>
                <a:latin typeface="Avenir Light"/>
                <a:ea typeface="Avenir Light"/>
                <a:cs typeface="Avenir Light"/>
                <a:sym typeface="Avenir Light"/>
              </a:defRPr>
            </a:pPr>
            <a:r>
              <a:rPr dirty="0">
                <a:latin typeface="Avenir Heavy"/>
                <a:ea typeface="Avenir Heavy"/>
                <a:cs typeface="Avenir Heavy"/>
                <a:sym typeface="Avenir Heavy"/>
              </a:rPr>
              <a:t>Savings:</a:t>
            </a:r>
            <a:r>
              <a:rPr dirty="0"/>
              <a:t> 20%</a:t>
            </a:r>
          </a:p>
        </p:txBody>
      </p:sp>
      <p:pic>
        <p:nvPicPr>
          <p:cNvPr id="127" name="coach-create-a-budget-cooking copy.png" descr="coach-create-a-budget-cooking copy.png"/>
          <p:cNvPicPr>
            <a:picLocks noChangeAspect="1"/>
          </p:cNvPicPr>
          <p:nvPr/>
        </p:nvPicPr>
        <p:blipFill>
          <a:blip r:embed="rId3"/>
          <a:stretch>
            <a:fillRect/>
          </a:stretch>
        </p:blipFill>
        <p:spPr>
          <a:xfrm>
            <a:off x="4640364" y="1976483"/>
            <a:ext cx="7716740" cy="4340667"/>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282A33"/>
      </a:dk1>
      <a:lt1>
        <a:srgbClr val="FFFFFF"/>
      </a:lt1>
      <a:dk2>
        <a:srgbClr val="A7A7A7"/>
      </a:dk2>
      <a:lt2>
        <a:srgbClr val="535353"/>
      </a:lt2>
      <a:accent1>
        <a:srgbClr val="02A1FF"/>
      </a:accent1>
      <a:accent2>
        <a:srgbClr val="282932"/>
      </a:accent2>
      <a:accent3>
        <a:srgbClr val="D4D5D3"/>
      </a:accent3>
      <a:accent4>
        <a:srgbClr val="FEFFFE"/>
      </a:accent4>
      <a:accent5>
        <a:srgbClr val="06A0FF"/>
      </a:accent5>
      <a:accent6>
        <a:srgbClr val="16171C"/>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7200000"/>
            <a:satOff val="-100001"/>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282A33"/>
      </a:dk1>
      <a:lt1>
        <a:srgbClr val="332C0B"/>
      </a:lt1>
      <a:dk2>
        <a:srgbClr val="A7A7A7"/>
      </a:dk2>
      <a:lt2>
        <a:srgbClr val="535353"/>
      </a:lt2>
      <a:accent1>
        <a:srgbClr val="02A1FF"/>
      </a:accent1>
      <a:accent2>
        <a:srgbClr val="282932"/>
      </a:accent2>
      <a:accent3>
        <a:srgbClr val="D4D5D3"/>
      </a:accent3>
      <a:accent4>
        <a:srgbClr val="FEFFFE"/>
      </a:accent4>
      <a:accent5>
        <a:srgbClr val="06A0FF"/>
      </a:accent5>
      <a:accent6>
        <a:srgbClr val="16171C"/>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7200000"/>
            <a:satOff val="-100001"/>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33</TotalTime>
  <Words>1535</Words>
  <Application>Microsoft Macintosh PowerPoint</Application>
  <PresentationFormat>Widescreen</PresentationFormat>
  <Paragraphs>77</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Avenir Heavy</vt:lpstr>
      <vt:lpstr>Calibri</vt:lpstr>
      <vt:lpstr>Calibri Light</vt:lpstr>
      <vt:lpstr>Helvetica</vt:lpstr>
      <vt:lpstr>Office Theme</vt:lpstr>
      <vt:lpstr>PowerPoint Presentation</vt:lpstr>
      <vt:lpstr>Sponsor Intro</vt:lpstr>
      <vt:lpstr>PowerPoint Presentation</vt:lpstr>
      <vt:lpstr>We’ll talk about…</vt:lpstr>
      <vt:lpstr>A budget is a plan for your money.</vt:lpstr>
      <vt:lpstr>Why do you need a budget?</vt:lpstr>
      <vt:lpstr>Zero-Based Budgeting:  Income - Expenses - Savings = $0</vt:lpstr>
      <vt:lpstr>Your budget should be two things:</vt:lpstr>
      <vt:lpstr>PowerPoint Presentation</vt:lpstr>
      <vt:lpstr>Budgeting Tips</vt:lpstr>
      <vt:lpstr>PowerPoint Presentation</vt:lpstr>
      <vt:lpstr>Congratulations, you now have a budget! Any 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Sophia Duffin</cp:lastModifiedBy>
  <cp:revision>2</cp:revision>
  <dcterms:modified xsi:type="dcterms:W3CDTF">2025-09-10T16:20:53Z</dcterms:modified>
</cp:coreProperties>
</file>