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3" r:id="rId5"/>
    <p:sldId id="259" r:id="rId6"/>
    <p:sldId id="261" r:id="rId7"/>
    <p:sldId id="264" r:id="rId8"/>
    <p:sldId id="270" r:id="rId9"/>
    <p:sldId id="267" r:id="rId10"/>
    <p:sldId id="272" r:id="rId11"/>
    <p:sldId id="271" r:id="rId12"/>
    <p:sldId id="268" r:id="rId13"/>
    <p:sldId id="269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C5C"/>
    <a:srgbClr val="80B9E6"/>
    <a:srgbClr val="DD7CB6"/>
    <a:srgbClr val="F1F1F1"/>
    <a:srgbClr val="2F8ABE"/>
    <a:srgbClr val="02A1F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EFEFEF"/>
          </a:solidFill>
        </a:fill>
      </a:tcStyle>
    </a:wholeTbl>
    <a:band2H>
      <a:tcTxStyle/>
      <a:tcStyle>
        <a:tcBdr/>
        <a:fill>
          <a:solidFill>
            <a:srgbClr val="F7F7F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7200000"/>
              <a:satOff val="-100001"/>
            </a:schemeClr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43"/>
    <p:restoredTop sz="64080"/>
  </p:normalViewPr>
  <p:slideViewPr>
    <p:cSldViewPr snapToGrid="0" snapToObjects="1">
      <p:cViewPr varScale="1">
        <p:scale>
          <a:sx n="140" d="100"/>
          <a:sy n="140" d="100"/>
        </p:scale>
        <p:origin x="1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1pPr>
    <a:lvl2pPr indent="228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2pPr>
    <a:lvl3pPr indent="457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3pPr>
    <a:lvl4pPr indent="685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4pPr>
    <a:lvl5pPr indent="9144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5pPr>
    <a:lvl6pPr indent="11430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6pPr>
    <a:lvl7pPr indent="1371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7pPr>
    <a:lvl8pPr indent="1600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8pPr>
    <a:lvl9pPr indent="1828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67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45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Informe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estudiantes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ciertos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aspectos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supuesta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ganga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enormes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señales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alarma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Por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ejemplo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nunca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confíe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garanticen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devolverán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duplicarán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razón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particular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bandera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roja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gran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consiste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no saber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ganar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la SEC o Comisión del Mercado de Valores de EE.UU. y la FINRA (Financial Industry</a:t>
            </a:r>
          </a:p>
          <a:p>
            <a:pPr>
              <a:spcBef>
                <a:spcPts val="8"/>
              </a:spcBef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Regulatory Authority)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gobierno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federal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 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registradas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públicamente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registradas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SEC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tienen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cumplir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ciertos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requisitos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financieros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entre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actuar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fiduciarios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expertos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información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privilegiada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exige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federalmente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antepongan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intereses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manejar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vez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necesitan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investigar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vayan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sec.gov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busquen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nombre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empresa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base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datos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EDGAR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visiten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brokercheck.finra.org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Nunca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acepte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caiga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oferta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dinero gratis.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efectivo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criptomoneda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oportunidad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ofrezca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gratis,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especialmente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invertir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es probable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acabe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siendo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falsa.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19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Seguridad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Internet es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curso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40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minutos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creado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estudiantes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dominar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habilidades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ciberseguridad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mientras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navegan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hipotética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medios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sociales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llamada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Cybr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¿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ciberseguro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?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adolescentes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Entrenador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Banzai de 10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minutos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permite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niños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prueba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conocimientos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ciberseguridad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simulación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interactiva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4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consejos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entre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particulares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demuestra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cuidadoso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entre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particulares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Protéjase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Internet es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artículo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guía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estudiantes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través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formas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mantenerse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seguros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Internet.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Esta hoja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ejercicios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perspectiva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práctica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trucos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encontrar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Internet y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proteger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81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70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22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¿Si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comprenden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importancia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mantener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a salvo?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¿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piensan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hacer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forma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ahora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conocen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peligros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?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¿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piensa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hacer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forma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diferente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ahora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conoce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peligros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?</a:t>
            </a:r>
          </a:p>
          <a:p>
            <a:pPr>
              <a:spcBef>
                <a:spcPts val="1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*Esta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gran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oportunidad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pedir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audiencia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rellene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folleto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proporciona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archivo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018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Preséntese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poco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6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Repase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día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típico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productos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servicios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ofrece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institución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53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patrocina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Banzai.</a:t>
            </a:r>
          </a:p>
          <a:p>
            <a:pPr>
              <a:spcBef>
                <a:spcPts val="36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No dude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invitar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clase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hacer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institución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financiera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36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4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brevemente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Comience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cuánto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entienden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peligros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transferir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y,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continuación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pregúnteles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frecuencia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Zelle, Venmo, etc.</a:t>
            </a:r>
          </a:p>
          <a:p>
            <a:pPr>
              <a:spcBef>
                <a:spcPts val="4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encierran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peligros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ocultos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riesgo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perder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previsto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perdido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apps a causa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de un simple error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tipográfico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Esta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diapositiva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sirve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índice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introduce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específicos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tratará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orden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presentará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57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monederos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herramientas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línea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tener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forma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monederos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vinculan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métodos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-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tarjetas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crédito,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débito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datos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bancaria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conectada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-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vendedor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realiza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transacción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Permiten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realizar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línea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sin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contacto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tiendas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devoluciones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efectivo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y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aceptan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mayoría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comercios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Apple Pay, Google Pay, Samsung Pay, Venmo, Zelle y PayPal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ejemplos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monedero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digital.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4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7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saben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lo que 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App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P2P. Si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seguros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las Apps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P2P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consideran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monederos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Y dado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contienen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información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sensibles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deben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precaución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Piense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antes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enviar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-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Piense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racionalmente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quién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 Tanto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a un amigo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comerciante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asegurarse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receptor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dice ser.</a:t>
            </a:r>
          </a:p>
          <a:p>
            <a:pPr algn="just"/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algn="just"/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saber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enviando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al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perfil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correcto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 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no hay nada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hacer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recuperar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</a:t>
            </a:r>
          </a:p>
          <a:p>
            <a:pPr fontAlgn="auto"/>
            <a:br>
              <a:rPr lang="en-US" dirty="0">
                <a:solidFill>
                  <a:srgbClr val="282B33"/>
                </a:solidFill>
                <a:effectLst/>
                <a:latin typeface="Arial" panose="020B0604020202020204" pitchFamily="34" charset="0"/>
              </a:rPr>
            </a:br>
            <a:endParaRPr lang="en-US" dirty="0">
              <a:solidFill>
                <a:srgbClr val="282B33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42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Compruebe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veces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hay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errores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tipográficos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- 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escáneres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códigos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integrados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evitar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defectuosa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naturaleza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humana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teclear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incorrectamente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nombre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perfil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usuario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Si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escanear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código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encontrar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perfil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asegúrese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comprobar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veces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receptor 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nombre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tecleado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correcto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contraseñas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- Hay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mucha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información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sensible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carteras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Si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consiguiera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acceder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ella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podría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transferirse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sí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mismo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participar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fraudes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tarjetas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crédito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débito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proteger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todas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carteras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digitales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contraseña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forma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verificación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 algn="just">
              <a:spcBef>
                <a:spcPts val="8"/>
              </a:spcBef>
            </a:pP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66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Comparta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siguientes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entre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iguales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accidental: 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estafadores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enviarán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"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accidentalmente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"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robados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finalmente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serán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marcados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fraudulentos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Antes de ser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marcados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pondrán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contacto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víctima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pedirán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devuelva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ese dinero. Vamos</a:t>
            </a:r>
          </a:p>
          <a:p>
            <a:pPr>
              <a:spcBef>
                <a:spcPts val="15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vuelta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sin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verificar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proveedor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entonces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podría</a:t>
            </a: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bajará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misma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cantidad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sistema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del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fraudulento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lo marque. Una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vez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devuelto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accidental,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estafador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pago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original (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ahora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víctima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)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quedará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marcado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Diga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SI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vez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cualquiera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solicita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devuelvan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ponga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primero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contacto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proveedor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ayudarle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resolver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asunto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antes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intentar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devolver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El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perfil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falsamente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legítimo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nombres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comerciales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perfil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cambiando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letra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dos.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significa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vez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un comprador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comprueba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veces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errores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tipográficos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podría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enviando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accidentalmente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persona con un 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similar.</a:t>
            </a:r>
          </a:p>
          <a:p>
            <a:pPr>
              <a:spcBef>
                <a:spcPts val="4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Una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llamada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mensaje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texto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pidiendo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estafadores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tirarán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emociones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intentar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conseguir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dinero. Por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ejemplo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supongamos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recibe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mensaje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texto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un "amigo" o de un "amigo de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pariente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cercano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"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pidiéndole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ayudarse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sí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mismo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a un ser 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resulta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la persona no era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realmente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decía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49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45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Qué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Explique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Robinhood, Acorns,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Invstr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etc., son</a:t>
            </a: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consideradas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plataformas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línea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requieren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comparta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información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bancaria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datos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personales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abrir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En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última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instancia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retienen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activos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específicos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invertir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próximamente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saldo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ya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adquirido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.</a:t>
            </a:r>
          </a:p>
          <a:p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Criptocarteras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criptocarteras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un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línea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guarda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las claves o</a:t>
            </a:r>
          </a:p>
          <a:p>
            <a:pPr>
              <a:spcBef>
                <a:spcPts val="8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contraseñas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específicamente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acceder a sus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criptodivisas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ofrecen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gestionarán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criptocartera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usted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Investigue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Dado que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plataformas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monederos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criptomonedas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conocidos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por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solicitar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conservar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datos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confidenciales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configuración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cuenta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investigar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las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está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pensando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involucrarse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asegurarse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son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legítimas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662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585"/>
              </a:spcBef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Pregunte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alumnos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oído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hablar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vez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cómo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otros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utilizando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inversiones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criptomonedas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Dígales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particular se ha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convertido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un gran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problema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últimamente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es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importante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al tanto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algunas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las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técnicas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45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falsas: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le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sorprenda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número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aplicaciones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falsas que se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descargar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Google Play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App Store de Apple.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Aunque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apps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encontrarse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y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eliminarse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rápidamente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significa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estén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afectando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miles de personas antes de ser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descubiertas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regalos: Este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tipo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implicar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alguien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ofrece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igualar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multiplicar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criptomoneda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se 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envía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Una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redacción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ingeniosa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puede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engañar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a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gente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transfiera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fondos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rápidamente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con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fin de no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perder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una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"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oportunidad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única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vida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"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duplicar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dinero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rápidamente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</a:t>
            </a:r>
          </a:p>
          <a:p>
            <a:pPr>
              <a:spcBef>
                <a:spcPts val="38"/>
              </a:spcBef>
            </a:pPr>
            <a:br>
              <a:rPr lang="en-US" dirty="0">
                <a:solidFill>
                  <a:srgbClr val="282B33"/>
                </a:solidFill>
                <a:effectLst/>
                <a:latin typeface="Times"/>
              </a:rPr>
            </a:br>
            <a:endParaRPr lang="en-US" dirty="0">
              <a:solidFill>
                <a:srgbClr val="282B33"/>
              </a:solidFill>
              <a:effectLst/>
              <a:latin typeface="Time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Falsos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avales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famosos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: Los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estafadores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criptomonedas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crear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sitios web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llamativos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que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parecen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lo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suficientemente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sofisticados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como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para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confiar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ellos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.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Además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suelen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incluir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en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sus sitios web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avales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 de  de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confianza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famosos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personas </a:t>
            </a:r>
            <a:r>
              <a:rPr lang="en-US" dirty="0" err="1">
                <a:solidFill>
                  <a:srgbClr val="282B33"/>
                </a:solidFill>
                <a:effectLst/>
                <a:latin typeface="Times"/>
              </a:rPr>
              <a:t>influyentes</a:t>
            </a:r>
            <a:r>
              <a:rPr lang="en-US" dirty="0">
                <a:solidFill>
                  <a:srgbClr val="282B33"/>
                </a:solidFill>
                <a:effectLst/>
                <a:latin typeface="Times"/>
              </a:rPr>
              <a:t>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4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B8B8D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B8B8D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B8B8D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B8B8D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B8B8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lvl="0" indent="0">
              <a:buSzTx/>
              <a:buFontTx/>
              <a:buNone/>
              <a:defRPr sz="2400" b="1"/>
            </a:pPr>
            <a:r>
              <a:rPr lang="en-US"/>
              <a:t>Click to edit Master text styles</a:t>
            </a:r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hueOff val="-7200000"/>
            <a:satOff val="-10000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Nivel corporal uno</a:t>
            </a:r>
          </a:p>
          <a:p>
            <a:pPr lvl="1"/>
            <a:r>
              <a:t>Nivel corporal dos</a:t>
            </a:r>
          </a:p>
          <a:p>
            <a:pPr lvl="2"/>
            <a:r>
              <a:t>Nivel corporal tres</a:t>
            </a:r>
          </a:p>
          <a:p>
            <a:pPr lvl="3"/>
            <a:r>
              <a:t>Nivel corporal cuatro</a:t>
            </a:r>
          </a:p>
          <a:p>
            <a:pPr lvl="4"/>
            <a:r>
              <a:t>Nivel corporal cinco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B8B8D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343475" y="5980651"/>
            <a:ext cx="9144001" cy="16557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accent1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sz="2400" dirty="0">
                <a:solidFill>
                  <a:schemeClr val="tx1"/>
                </a:solidFill>
              </a:rPr>
              <a:t>De 13 a 18 años</a:t>
            </a:r>
          </a:p>
        </p:txBody>
      </p:sp>
      <p:sp>
        <p:nvSpPr>
          <p:cNvPr id="96" name="Title 1"/>
          <p:cNvSpPr txBox="1"/>
          <p:nvPr/>
        </p:nvSpPr>
        <p:spPr>
          <a:xfrm>
            <a:off x="347899" y="5307493"/>
            <a:ext cx="9481899" cy="722664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:a16="http://schemas.microsoft.com/office/drawing/2014/main" xmlns="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60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sz="4400" dirty="0">
                <a:solidFill>
                  <a:schemeClr val="tx1"/>
                </a:solidFill>
              </a:rPr>
              <a:t>Sea consciente de su dinero digital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09B576-79E7-F52E-C26B-3582B2D479BD}"/>
              </a:ext>
            </a:extLst>
          </p:cNvPr>
          <p:cNvSpPr/>
          <p:nvPr/>
        </p:nvSpPr>
        <p:spPr>
          <a:xfrm>
            <a:off x="0" y="0"/>
            <a:ext cx="12192000" cy="5113477"/>
          </a:xfrm>
          <a:prstGeom prst="rect">
            <a:avLst/>
          </a:prstGeom>
          <a:solidFill>
            <a:srgbClr val="80B9E6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282A33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3" name="Picture 2" descr="A picture containing text, clock, watch&#10;&#10;Description automatically generated">
            <a:extLst>
              <a:ext uri="{FF2B5EF4-FFF2-40B4-BE49-F238E27FC236}">
                <a16:creationId xmlns:a16="http://schemas.microsoft.com/office/drawing/2014/main" id="{3524A7E1-027C-02EE-92CE-44D955DC01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59" t="12982" r="9404" b="10686"/>
          <a:stretch/>
        </p:blipFill>
        <p:spPr>
          <a:xfrm>
            <a:off x="1747439" y="0"/>
            <a:ext cx="8697122" cy="4730739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6DB1C4C-D10E-E9A9-C4E9-250A7E8599D8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5" name="Picture 4" descr="A black and white logo&#10;&#10;Description automatically generated">
              <a:extLst>
                <a:ext uri="{FF2B5EF4-FFF2-40B4-BE49-F238E27FC236}">
                  <a16:creationId xmlns:a16="http://schemas.microsoft.com/office/drawing/2014/main" id="{2EEE9494-091D-B8EA-BB27-6E5F30C95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7A4AA91-1D39-7F3B-7438-04A3161F7D8A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B6B2F5D-CC07-4CD8-6117-5C969C7543EF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Cómo mantener su dinero protegido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817098"/>
            <a:ext cx="10762733" cy="851559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Cuidado con</a:t>
            </a:r>
          </a:p>
        </p:txBody>
      </p:sp>
      <p:sp>
        <p:nvSpPr>
          <p:cNvPr id="2" name="Lorem Ipsum Subtitle">
            <a:extLst>
              <a:ext uri="{FF2B5EF4-FFF2-40B4-BE49-F238E27FC236}">
                <a16:creationId xmlns:a16="http://schemas.microsoft.com/office/drawing/2014/main" id="{8B450EF5-49F7-7ED4-FEF3-E5F4E138D8CF}"/>
              </a:ext>
            </a:extLst>
          </p:cNvPr>
          <p:cNvSpPr txBox="1">
            <a:spLocks/>
          </p:cNvSpPr>
          <p:nvPr/>
        </p:nvSpPr>
        <p:spPr>
          <a:xfrm>
            <a:off x="1170041" y="2517809"/>
            <a:ext cx="10762733" cy="3356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:p14="http://schemas.microsoft.com/office/powerpoint/2010/main" xmlns:a16="http://schemas.microsoft.com/office/drawing/2014/main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282A33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571500" indent="-571500" algn="l" hangingPunct="1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sz="3600" dirty="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rPr>
              <a:t>Promesas de rendimientos garantizados</a:t>
            </a:r>
          </a:p>
          <a:p>
            <a:pPr marL="571500" indent="-571500" algn="l" hangingPunct="1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sz="3600" dirty="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rPr>
              <a:t>Si están registrados o no en la SEC o la FINRA</a:t>
            </a:r>
          </a:p>
          <a:p>
            <a:pPr marL="571500" indent="-571500" algn="l" hangingPunct="1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sz="3600" dirty="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rPr>
              <a:t>Una oferta de dinero gratis, etc.</a:t>
            </a:r>
          </a:p>
          <a:p>
            <a:pPr marL="571500" indent="-571500" algn="l" hangingPunct="1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endParaRPr lang="en-US" sz="3600" dirty="0">
              <a:solidFill>
                <a:schemeClr val="accent2"/>
              </a:solidFill>
              <a:latin typeface="Avenir Light"/>
              <a:ea typeface="Avenir Light"/>
              <a:cs typeface="Avenir Light"/>
              <a:sym typeface="Avenir Ligh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36CA89C-B4E9-DA25-B9A6-835A4399FAC1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5" name="Picture 4" descr="A black and white logo&#10;&#10;Description automatically generated">
              <a:extLst>
                <a:ext uri="{FF2B5EF4-FFF2-40B4-BE49-F238E27FC236}">
                  <a16:creationId xmlns:a16="http://schemas.microsoft.com/office/drawing/2014/main" id="{F39AFF79-F063-2281-EB2A-211C900B5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F3D1B87-50EF-E69F-FE05-1D857704BFD9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7B79911-B350-323C-6E40-BB1E1AF9586A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811132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Recursos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81709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Curso: Seguridad en Internet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Entrenador: ¿Estás ciberseguro? Para adolescentes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Artículo: Protéjase en Internet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Hoja de trabajo: Gestión del dinero digital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8748A5-E00E-6561-7F17-AC8638959659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22BBD4E6-EB69-F9D0-97A9-94EFE1022F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78D889B-76B0-29CB-4343-E3017C95A1B9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1242075-4D30-0403-A939-ECF75402B1E3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473265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Conclusión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9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921949"/>
            <a:ext cx="10762733" cy="2109442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¿Comprende la importancia de mantener su dinero a salvo?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B01008-22A7-C231-2B59-F1E6945EAB6B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69E343E6-BAE4-076B-4803-BF712B765B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3DC6D55-5271-0861-B973-823E201DEDCF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5964273-D64D-7184-82AF-4290340FFB7C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/>
          <p:nvPr/>
        </p:nvSpPr>
        <p:spPr>
          <a:xfrm>
            <a:off x="560172" y="4008362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:a16="http://schemas.microsoft.com/office/drawing/2014/main" xmlns="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60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sz="5600" dirty="0">
                <a:solidFill>
                  <a:schemeClr val="tx1"/>
                </a:solidFill>
              </a:rPr>
              <a:t>¡Gracias!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7DCC6-662B-6D59-5D1C-84138E33FA8D}"/>
              </a:ext>
            </a:extLst>
          </p:cNvPr>
          <p:cNvSpPr/>
          <p:nvPr/>
        </p:nvSpPr>
        <p:spPr>
          <a:xfrm>
            <a:off x="0" y="0"/>
            <a:ext cx="12192000" cy="4840941"/>
          </a:xfrm>
          <a:prstGeom prst="rect">
            <a:avLst/>
          </a:prstGeom>
          <a:solidFill>
            <a:srgbClr val="EA5C5C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282A33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3" name="Picture 2" descr="Shape, rectangle&#10;&#10;Description automatically generated">
            <a:extLst>
              <a:ext uri="{FF2B5EF4-FFF2-40B4-BE49-F238E27FC236}">
                <a16:creationId xmlns:a16="http://schemas.microsoft.com/office/drawing/2014/main" id="{B9E8A9AE-C487-9136-C759-CD332AD01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99" y="-791927"/>
            <a:ext cx="11421854" cy="642479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29FF509-DC66-088D-F117-620260204E46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72476112-BDFF-1875-9953-8027DFD882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43F1D02-D4BC-CB51-6C47-C11A50B09C7D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94EFDF-E339-FBAB-9A42-341C65AA6105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ctrTitle"/>
          </p:nvPr>
        </p:nvSpPr>
        <p:spPr>
          <a:xfrm>
            <a:off x="560172" y="765997"/>
            <a:ext cx="10968681" cy="114041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822959">
              <a:defRPr sz="6119">
                <a:solidFill>
                  <a:schemeClr val="accent5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Presentación del patrocinador</a:t>
            </a:r>
          </a:p>
        </p:txBody>
      </p:sp>
      <p:sp>
        <p:nvSpPr>
          <p:cNvPr id="101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561547" y="2290630"/>
            <a:ext cx="10965931" cy="308691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5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/>
              <a:t>Hola, me llamo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[SU NOMBRE]</a:t>
            </a:r>
            <a:r>
              <a:rPr dirty="0"/>
              <a:t>.</a:t>
            </a:r>
          </a:p>
          <a:p>
            <a:pPr algn="l">
              <a:lnSpc>
                <a:spcPct val="12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/>
              <a:t>Trabajo como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[TÍTULO DEL EMPLEO] </a:t>
            </a:r>
            <a:r>
              <a:rPr dirty="0"/>
              <a:t>en </a:t>
            </a:r>
            <a:r>
              <a:rPr dirty="0">
                <a:latin typeface="Avenir Heavy"/>
                <a:ea typeface="Avenir Heavy"/>
                <a:cs typeface="Avenir Heavy"/>
                <a:sym typeface="Avenir Heavy"/>
              </a:rPr>
              <a:t>[INSTITUCIÓN FINANCIERA]</a:t>
            </a:r>
            <a:r>
              <a:rPr dirty="0"/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9AC17-C469-8D90-0EB3-AFF8B3280B36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DE927DFC-ADA0-D197-4FCB-5AB69BE22B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F6AE933-2D0C-BE0C-9E4B-07903D3F009C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B8918AA-D1BE-1C4C-9373-8F355F69DEC4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"/>
          <p:cNvSpPr/>
          <p:nvPr/>
        </p:nvSpPr>
        <p:spPr>
          <a:xfrm>
            <a:off x="-11271" y="2172"/>
            <a:ext cx="12214542" cy="5072413"/>
          </a:xfrm>
          <a:prstGeom prst="rect">
            <a:avLst/>
          </a:prstGeom>
          <a:solidFill>
            <a:srgbClr val="DD7CB6"/>
          </a:solidFill>
          <a:ln w="12700">
            <a:miter lim="400000"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104" name="Title 1"/>
          <p:cNvSpPr txBox="1"/>
          <p:nvPr/>
        </p:nvSpPr>
        <p:spPr>
          <a:xfrm>
            <a:off x="611659" y="5459061"/>
            <a:ext cx="10968682" cy="1140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:a16="http://schemas.microsoft.com/office/drawing/2014/main" xmlns="" val="1"/>
            </a:ext>
          </a:extLst>
        </p:spPr>
        <p:txBody>
          <a:bodyPr lIns="45719" rIns="45719" anchor="ctr">
            <a:normAutofit fontScale="85000" lnSpcReduction="10000"/>
          </a:bodyPr>
          <a:lstStyle>
            <a:lvl1pPr algn="ctr" defTabSz="822959">
              <a:lnSpc>
                <a:spcPct val="90000"/>
              </a:lnSpc>
              <a:defRPr sz="6119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Sea consciente de su dinero digital</a:t>
            </a: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77F3B01-EA52-735F-BD19-B2A867E04C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39" t="12656" r="15751" b="13868"/>
          <a:stretch/>
        </p:blipFill>
        <p:spPr>
          <a:xfrm>
            <a:off x="2160104" y="295501"/>
            <a:ext cx="7381461" cy="448575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Presentación general</a:t>
            </a:r>
          </a:p>
        </p:txBody>
      </p:sp>
      <p:sp>
        <p:nvSpPr>
          <p:cNvPr id="118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663146" y="1817098"/>
            <a:ext cx="10762733" cy="438988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lang="en-US" dirty="0"/>
              <a:t>¿Qué es un monedero digital?</a:t>
            </a:r>
          </a:p>
          <a:p>
            <a:r>
              <a:rPr lang="en-US" dirty="0"/>
              <a:t>¿Utiliza aplicaciones de pago entre particulares?</a:t>
            </a:r>
          </a:p>
          <a:p>
            <a:r>
              <a:rPr lang="en-US" dirty="0"/>
              <a:t>Estafas habituales en los pagos entre particulares</a:t>
            </a:r>
          </a:p>
          <a:p>
            <a:r>
              <a:rPr lang="en-US" dirty="0"/>
              <a:t>Aplicaciones de inversión</a:t>
            </a:r>
          </a:p>
          <a:p>
            <a:r>
              <a:rPr lang="en-US" dirty="0"/>
              <a:t>Estafas comunes relacionadas con las criptomonedas y las inversiones</a:t>
            </a:r>
          </a:p>
          <a:p>
            <a:r>
              <a:rPr lang="en-US" dirty="0"/>
              <a:t>Cómo mantener su dinero protegido</a:t>
            </a:r>
          </a:p>
          <a:p>
            <a:r>
              <a:rPr lang="en-US" dirty="0"/>
              <a:t>Recursos</a:t>
            </a:r>
          </a:p>
          <a:p>
            <a:r>
              <a:rPr lang="en-US" dirty="0"/>
              <a:t>Conclusión</a:t>
            </a:r>
          </a:p>
          <a:p>
            <a:pPr marL="0" indent="0">
              <a:buNone/>
            </a:pPr>
            <a:br>
              <a:rPr lang="en-US" dirty="0"/>
            </a:b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EF8950F-9341-5ADA-2BDC-8A4CA3C18F09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C013C1C7-46B6-D2BD-2E78-50D8A84F3F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BCC5A21-87AD-7912-F256-647F60D99ACE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E60C14F-7734-25E4-DBCB-BA95906F991D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9428547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¿Qué es un monedero digital?</a:t>
            </a:r>
          </a:p>
        </p:txBody>
      </p:sp>
      <p:sp>
        <p:nvSpPr>
          <p:cNvPr id="108" name="Lorem Ipsum Subtitle"/>
          <p:cNvSpPr txBox="1">
            <a:spLocks noGrp="1"/>
          </p:cNvSpPr>
          <p:nvPr>
            <p:ph type="subTitle" sz="half" idx="1"/>
          </p:nvPr>
        </p:nvSpPr>
        <p:spPr>
          <a:xfrm>
            <a:off x="663146" y="1817098"/>
            <a:ext cx="9067834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sz="3600" dirty="0">
                <a:solidFill>
                  <a:schemeClr val="accent2"/>
                </a:solidFill>
                <a:latin typeface="Avenir Light"/>
              </a:rPr>
              <a:t>Carteras digitales</a:t>
            </a:r>
          </a:p>
          <a:p>
            <a:br>
              <a:rPr lang="en-US" dirty="0"/>
            </a:b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D1AB46B-4E7F-29A1-DF4E-205E02196BAA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4ECA023C-938D-4A52-D33D-39721DA09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9A7C940-97EF-CA83-EFE3-B4CD79D84C12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FF32E09-BF9A-BA3C-AF4A-56A43643369E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>
            <a:spLocks noGrp="1"/>
          </p:cNvSpPr>
          <p:nvPr>
            <p:ph type="ctrTitle"/>
          </p:nvPr>
        </p:nvSpPr>
        <p:spPr>
          <a:xfrm>
            <a:off x="560172" y="853445"/>
            <a:ext cx="10968681" cy="141884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Uso de aplicaciones de pago entre particulares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8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663146" y="2568214"/>
            <a:ext cx="10762733" cy="4389889"/>
          </a:xfrm>
          <a:prstGeom prst="rect">
            <a:avLst/>
          </a:prstGeom>
        </p:spPr>
        <p:txBody>
          <a:bodyPr/>
          <a:lstStyle>
            <a:lvl1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lang="en-US" dirty="0"/>
              <a:t>Piense antes de enviar</a:t>
            </a:r>
          </a:p>
          <a:p>
            <a:r>
              <a:rPr lang="en-US" dirty="0"/>
              <a:t>Triple comprobación de erratas</a:t>
            </a:r>
          </a:p>
          <a:p>
            <a:r>
              <a:rPr lang="en-US" dirty="0"/>
              <a:t>Utilice contraseñas</a:t>
            </a:r>
          </a:p>
          <a:p>
            <a:pPr marL="0" indent="0">
              <a:buNone/>
            </a:pPr>
            <a:br>
              <a:rPr lang="en-US" dirty="0"/>
            </a:b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D7A2886-6027-6E23-8F72-A2B5048595F5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37D68558-98F9-CA65-39BC-423F5E82B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B0CA467-E471-8B80-8BC8-C8478919152D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4B5088B-DC0C-1343-73DA-83413D474837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>
            <a:spLocks noGrp="1"/>
          </p:cNvSpPr>
          <p:nvPr>
            <p:ph type="ctrTitle"/>
          </p:nvPr>
        </p:nvSpPr>
        <p:spPr>
          <a:xfrm>
            <a:off x="560172" y="1016729"/>
            <a:ext cx="10968681" cy="141884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sz="4400" dirty="0">
                <a:solidFill>
                  <a:schemeClr val="tx1"/>
                </a:solidFill>
              </a:rPr>
              <a:t>Estafas habituales en los pagos entre particulares</a:t>
            </a:r>
            <a:endParaRPr sz="4400" dirty="0">
              <a:solidFill>
                <a:schemeClr val="tx1"/>
              </a:solidFill>
            </a:endParaRPr>
          </a:p>
        </p:txBody>
      </p:sp>
      <p:sp>
        <p:nvSpPr>
          <p:cNvPr id="133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273149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El pago accidental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El perfil falsamente legítimo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Una llamada o un mensaje de texto pidiendo ayuda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2B75B47-2BBF-16E1-8D10-ACFCB0864FEC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40E9B631-672D-0A26-8C39-B2A6C1E588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B1624CC-78E4-DAF2-0F64-4F11EA6DC5C9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8D5D3A8-3E64-E4D9-CA7C-BAF1E5FEEB94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Aplicaciones de inversión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817098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¿Qué son las aplicaciones de inversión?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Criptocarteras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Investigue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5852E63-BD12-60C6-DC18-F656987F6F83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0CA07217-0A39-9BF8-7FBE-53828F1DF7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BF768C5-6BFB-D7CB-9523-75C0128D0381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B1FF14-2E4D-731E-1B34-6DFC6F245D64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201077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ctrTitle"/>
          </p:nvPr>
        </p:nvSpPr>
        <p:spPr>
          <a:xfrm>
            <a:off x="560172" y="430322"/>
            <a:ext cx="10968681" cy="141884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lang="en-US" sz="4000" dirty="0" err="1">
                <a:solidFill>
                  <a:schemeClr val="tx1"/>
                </a:solidFill>
              </a:rPr>
              <a:t>Criptomonedas</a:t>
            </a:r>
            <a:r>
              <a:rPr lang="en-US" sz="4000" dirty="0">
                <a:solidFill>
                  <a:schemeClr val="tx1"/>
                </a:solidFill>
              </a:rPr>
              <a:t> comunes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y estafas de inversión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145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2145091"/>
            <a:ext cx="10762733" cy="4625583"/>
          </a:xfrm>
          <a:prstGeom prst="rect">
            <a:avLst/>
          </a:prstGeom>
        </p:spPr>
        <p:txBody>
          <a:bodyPr/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Aplicaciones falsas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Estafas en los sorteos</a:t>
            </a:r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lang="en-US" dirty="0"/>
              <a:t>Falsos apoyos de famosos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CB3E734-5676-31F6-850D-F5B79C32BBF7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4" name="Picture 3" descr="A black and white logo&#10;&#10;Description automatically generated">
              <a:extLst>
                <a:ext uri="{FF2B5EF4-FFF2-40B4-BE49-F238E27FC236}">
                  <a16:creationId xmlns:a16="http://schemas.microsoft.com/office/drawing/2014/main" id="{485667CB-4264-21B5-9890-6E04214F15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4F44CC3-B559-C97A-6053-EECA3D697A35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53BF85E-615B-6CB4-0E26-4DAEB6FD04E8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FFFFFF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Be Mindful of Your Digital Money Presentation" id="{AC1ABAEF-82EF-EF4D-89F4-6343A1931847}" vid="{DC0DAC32-BA4E-0A4C-997C-254B49B70EC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332C0B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1902</Words>
  <Application>Microsoft Macintosh PowerPoint</Application>
  <PresentationFormat>Widescreen</PresentationFormat>
  <Paragraphs>132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Avenir Heavy</vt:lpstr>
      <vt:lpstr>Avenir Light</vt:lpstr>
      <vt:lpstr>Calibri</vt:lpstr>
      <vt:lpstr>Calibri Light</vt:lpstr>
      <vt:lpstr>Times</vt:lpstr>
      <vt:lpstr>Office Theme</vt:lpstr>
      <vt:lpstr>PowerPoint Presentation</vt:lpstr>
      <vt:lpstr>Presentación del patrocinador</vt:lpstr>
      <vt:lpstr>PowerPoint Presentation</vt:lpstr>
      <vt:lpstr>Presentación general</vt:lpstr>
      <vt:lpstr>¿Qué es un monedero digital?</vt:lpstr>
      <vt:lpstr>Uso de aplicaciones de pago entre particulares</vt:lpstr>
      <vt:lpstr>Estafas habituales en los pagos entre particulares</vt:lpstr>
      <vt:lpstr>Aplicaciones de inversión</vt:lpstr>
      <vt:lpstr>Criptomonedas comunes  y estafas de inversión</vt:lpstr>
      <vt:lpstr>Cómo mantener su dinero protegido</vt:lpstr>
      <vt:lpstr>Recursos</vt:lpstr>
      <vt:lpstr>Conclusión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Moffat</dc:creator>
  <cp:keywords>, docId:FA62650693F992FA7B0AEEEFCDC5B6AB</cp:keywords>
  <cp:lastModifiedBy>Sarah Moffat</cp:lastModifiedBy>
  <cp:revision>3</cp:revision>
  <dcterms:created xsi:type="dcterms:W3CDTF">2023-03-09T02:12:42Z</dcterms:created>
  <dcterms:modified xsi:type="dcterms:W3CDTF">2025-09-11T17:25:27Z</dcterms:modified>
</cp:coreProperties>
</file>