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56" r:id="rId2"/>
    <p:sldId id="257" r:id="rId3"/>
    <p:sldId id="258" r:id="rId4"/>
    <p:sldId id="273" r:id="rId5"/>
    <p:sldId id="259" r:id="rId6"/>
    <p:sldId id="261" r:id="rId7"/>
    <p:sldId id="264" r:id="rId8"/>
    <p:sldId id="270" r:id="rId9"/>
    <p:sldId id="267" r:id="rId10"/>
    <p:sldId id="272" r:id="rId11"/>
    <p:sldId id="271" r:id="rId12"/>
    <p:sldId id="268" r:id="rId13"/>
    <p:sldId id="269" r:id="rId14"/>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C5C"/>
    <a:srgbClr val="80B9E6"/>
    <a:srgbClr val="DD7CB6"/>
    <a:srgbClr val="F1F1F1"/>
    <a:srgbClr val="2F8ABE"/>
    <a:srgbClr val="02A1FF"/>
    <a:srgbClr val="EFEF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282A33"/>
        </a:fontRef>
        <a:srgbClr val="282A33"/>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CADFFF"/>
          </a:solidFill>
        </a:fill>
      </a:tcStyle>
    </a:wholeTbl>
    <a:band2H>
      <a:tcTxStyle/>
      <a:tcStyle>
        <a:tcBdr/>
        <a:fill>
          <a:solidFill>
            <a:srgbClr val="E6F0FF"/>
          </a:solidFill>
        </a:fill>
      </a:tcStyle>
    </a:band2H>
    <a:firstCol>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1"/>
          </a:solidFill>
        </a:fill>
      </a:tcStyle>
    </a:firstCol>
    <a:la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381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1"/>
          </a:solidFill>
        </a:fill>
      </a:tcStyle>
    </a:lastRow>
    <a:fir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381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282A33"/>
        </a:fontRef>
        <a:srgbClr val="282A33"/>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EFEFEF"/>
          </a:solidFill>
        </a:fill>
      </a:tcStyle>
    </a:wholeTbl>
    <a:band2H>
      <a:tcTxStyle/>
      <a:tcStyle>
        <a:tcBdr/>
        <a:fill>
          <a:solidFill>
            <a:srgbClr val="F7F7F7"/>
          </a:solidFill>
        </a:fill>
      </a:tcStyle>
    </a:band2H>
    <a:firstCol>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3"/>
          </a:solidFill>
        </a:fill>
      </a:tcStyle>
    </a:firstCol>
    <a:la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381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3"/>
          </a:solidFill>
        </a:fill>
      </a:tcStyle>
    </a:lastRow>
    <a:fir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381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3"/>
          </a:solidFill>
        </a:fill>
      </a:tcStyle>
    </a:firstRow>
  </a:tblStyle>
  <a:tblStyle styleId="{EEE7283C-3CF3-47DC-8721-378D4A62B228}" styleName="">
    <a:tblBg/>
    <a:wholeTbl>
      <a:tcTxStyle b="off" i="off">
        <a:fontRef idx="major">
          <a:srgbClr val="282A33"/>
        </a:fontRef>
        <a:srgbClr val="282A33"/>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CBCBCC"/>
          </a:solidFill>
        </a:fill>
      </a:tcStyle>
    </a:wholeTbl>
    <a:band2H>
      <a:tcTxStyle/>
      <a:tcStyle>
        <a:tcBdr/>
        <a:fill>
          <a:solidFill>
            <a:srgbClr val="E7E7E7"/>
          </a:solidFill>
        </a:fill>
      </a:tcStyle>
    </a:band2H>
    <a:firstCol>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2"/>
          </a:solidFill>
        </a:fill>
      </a:tcStyle>
    </a:firstCol>
    <a:la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381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2"/>
          </a:solidFill>
        </a:fill>
      </a:tcStyle>
    </a:lastRow>
    <a:fir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381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2"/>
          </a:solidFill>
        </a:fill>
      </a:tcStyle>
    </a:firstRow>
  </a:tblStyle>
  <a:tblStyle styleId="{CF821DB8-F4EB-4A41-A1BA-3FCAFE7338EE}" styleName="">
    <a:tblBg/>
    <a:wholeTbl>
      <a:tcTxStyle b="off" i="off">
        <a:fontRef idx="major">
          <a:srgbClr val="282A33"/>
        </a:fontRef>
        <a:srgbClr val="282A33"/>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7E7"/>
          </a:solidFill>
        </a:fill>
      </a:tcStyle>
    </a:wholeTbl>
    <a:band2H>
      <a:tcTxStyle/>
      <a:tcStyle>
        <a:tcBdr/>
        <a:fill>
          <a:solidFill>
            <a:schemeClr val="accent4">
              <a:hueOff val="-7200000"/>
              <a:satOff val="-100001"/>
            </a:schemeClr>
          </a:solidFill>
        </a:fill>
      </a:tcStyle>
    </a:band2H>
    <a:firstCol>
      <a:tcTxStyle b="on" i="off">
        <a:fontRef idx="major">
          <a:schemeClr val="accent4">
            <a:hueOff val="-7200000"/>
            <a:satOff val="-100001"/>
          </a:schemeClr>
        </a:fontRef>
        <a:schemeClr val="accent4">
          <a:hueOff val="-7200000"/>
          <a:satOff val="-100001"/>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282A33"/>
        </a:fontRef>
        <a:srgbClr val="282A33"/>
      </a:tcTxStyle>
      <a:tcStyle>
        <a:tcBdr>
          <a:left>
            <a:ln w="12700" cap="flat">
              <a:noFill/>
              <a:miter lim="400000"/>
            </a:ln>
          </a:left>
          <a:right>
            <a:ln w="12700" cap="flat">
              <a:noFill/>
              <a:miter lim="400000"/>
            </a:ln>
          </a:right>
          <a:top>
            <a:ln w="50800" cap="flat">
              <a:solidFill>
                <a:srgbClr val="282A33"/>
              </a:solidFill>
              <a:prstDash val="solid"/>
              <a:round/>
            </a:ln>
          </a:top>
          <a:bottom>
            <a:ln w="25400" cap="flat">
              <a:solidFill>
                <a:srgbClr val="282A33"/>
              </a:solidFill>
              <a:prstDash val="solid"/>
              <a:round/>
            </a:ln>
          </a:bottom>
          <a:insideH>
            <a:ln w="12700" cap="flat">
              <a:noFill/>
              <a:miter lim="400000"/>
            </a:ln>
          </a:insideH>
          <a:insideV>
            <a:ln w="12700" cap="flat">
              <a:noFill/>
              <a:miter lim="400000"/>
            </a:ln>
          </a:insideV>
        </a:tcBdr>
        <a:fill>
          <a:solidFill>
            <a:schemeClr val="accent4">
              <a:hueOff val="-7200000"/>
              <a:satOff val="-100001"/>
            </a:schemeClr>
          </a:solidFill>
        </a:fill>
      </a:tcStyle>
    </a:lastRow>
    <a:firstRow>
      <a:tcTxStyle b="on" i="off">
        <a:fontRef idx="major">
          <a:schemeClr val="accent4">
            <a:hueOff val="-7200000"/>
            <a:satOff val="-100001"/>
          </a:schemeClr>
        </a:fontRef>
        <a:schemeClr val="accent4">
          <a:hueOff val="-7200000"/>
          <a:satOff val="-100001"/>
        </a:schemeClr>
      </a:tcTxStyle>
      <a:tcStyle>
        <a:tcBdr>
          <a:left>
            <a:ln w="12700" cap="flat">
              <a:noFill/>
              <a:miter lim="400000"/>
            </a:ln>
          </a:left>
          <a:right>
            <a:ln w="12700" cap="flat">
              <a:noFill/>
              <a:miter lim="400000"/>
            </a:ln>
          </a:right>
          <a:top>
            <a:ln w="25400" cap="flat">
              <a:solidFill>
                <a:srgbClr val="282A33"/>
              </a:solidFill>
              <a:prstDash val="solid"/>
              <a:round/>
            </a:ln>
          </a:top>
          <a:bottom>
            <a:ln w="25400" cap="flat">
              <a:solidFill>
                <a:srgbClr val="282A33"/>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282A33"/>
        </a:fontRef>
        <a:srgbClr val="282A33"/>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CBCBCC"/>
          </a:solidFill>
        </a:fill>
      </a:tcStyle>
    </a:wholeTbl>
    <a:band2H>
      <a:tcTxStyle/>
      <a:tcStyle>
        <a:tcBdr/>
        <a:fill>
          <a:solidFill>
            <a:srgbClr val="E7E7E7"/>
          </a:solidFill>
        </a:fill>
      </a:tcStyle>
    </a:band2H>
    <a:firstCol>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282A33"/>
          </a:solidFill>
        </a:fill>
      </a:tcStyle>
    </a:firstCol>
    <a:la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381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282A33"/>
          </a:solidFill>
        </a:fill>
      </a:tcStyle>
    </a:lastRow>
    <a:fir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381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282A33"/>
          </a:solidFill>
        </a:fill>
      </a:tcStyle>
    </a:firstRow>
  </a:tblStyle>
  <a:tblStyle styleId="{2708684C-4D16-4618-839F-0558EEFCDFE6}" styleName="">
    <a:tblBg/>
    <a:wholeTbl>
      <a:tcTxStyle b="off" i="off">
        <a:fontRef idx="major">
          <a:srgbClr val="282A33"/>
        </a:fontRef>
        <a:srgbClr val="282A33"/>
      </a:tcTxStyle>
      <a:tcStyle>
        <a:tcBdr>
          <a:left>
            <a:ln w="12700" cap="flat">
              <a:solidFill>
                <a:srgbClr val="282A33"/>
              </a:solidFill>
              <a:prstDash val="solid"/>
              <a:round/>
            </a:ln>
          </a:left>
          <a:right>
            <a:ln w="12700" cap="flat">
              <a:solidFill>
                <a:srgbClr val="282A33"/>
              </a:solidFill>
              <a:prstDash val="solid"/>
              <a:round/>
            </a:ln>
          </a:right>
          <a:top>
            <a:ln w="12700" cap="flat">
              <a:solidFill>
                <a:srgbClr val="282A33"/>
              </a:solidFill>
              <a:prstDash val="solid"/>
              <a:round/>
            </a:ln>
          </a:top>
          <a:bottom>
            <a:ln w="12700" cap="flat">
              <a:solidFill>
                <a:srgbClr val="282A33"/>
              </a:solidFill>
              <a:prstDash val="solid"/>
              <a:round/>
            </a:ln>
          </a:bottom>
          <a:insideH>
            <a:ln w="12700" cap="flat">
              <a:solidFill>
                <a:srgbClr val="282A33"/>
              </a:solidFill>
              <a:prstDash val="solid"/>
              <a:round/>
            </a:ln>
          </a:insideH>
          <a:insideV>
            <a:ln w="12700" cap="flat">
              <a:solidFill>
                <a:srgbClr val="282A33"/>
              </a:solidFill>
              <a:prstDash val="solid"/>
              <a:round/>
            </a:ln>
          </a:insideV>
        </a:tcBdr>
        <a:fill>
          <a:solidFill>
            <a:srgbClr val="282A33">
              <a:alpha val="20000"/>
            </a:srgbClr>
          </a:solidFill>
        </a:fill>
      </a:tcStyle>
    </a:wholeTbl>
    <a:band2H>
      <a:tcTxStyle/>
      <a:tcStyle>
        <a:tcBdr/>
        <a:fill>
          <a:solidFill>
            <a:schemeClr val="accent4">
              <a:hueOff val="-7200000"/>
              <a:satOff val="-100001"/>
            </a:schemeClr>
          </a:solidFill>
        </a:fill>
      </a:tcStyle>
    </a:band2H>
    <a:firstCol>
      <a:tcTxStyle b="on" i="off">
        <a:fontRef idx="major">
          <a:srgbClr val="282A33"/>
        </a:fontRef>
        <a:srgbClr val="282A33"/>
      </a:tcTxStyle>
      <a:tcStyle>
        <a:tcBdr>
          <a:left>
            <a:ln w="12700" cap="flat">
              <a:solidFill>
                <a:srgbClr val="282A33"/>
              </a:solidFill>
              <a:prstDash val="solid"/>
              <a:round/>
            </a:ln>
          </a:left>
          <a:right>
            <a:ln w="12700" cap="flat">
              <a:solidFill>
                <a:srgbClr val="282A33"/>
              </a:solidFill>
              <a:prstDash val="solid"/>
              <a:round/>
            </a:ln>
          </a:right>
          <a:top>
            <a:ln w="12700" cap="flat">
              <a:solidFill>
                <a:srgbClr val="282A33"/>
              </a:solidFill>
              <a:prstDash val="solid"/>
              <a:round/>
            </a:ln>
          </a:top>
          <a:bottom>
            <a:ln w="12700" cap="flat">
              <a:solidFill>
                <a:srgbClr val="282A33"/>
              </a:solidFill>
              <a:prstDash val="solid"/>
              <a:round/>
            </a:ln>
          </a:bottom>
          <a:insideH>
            <a:ln w="12700" cap="flat">
              <a:solidFill>
                <a:srgbClr val="282A33"/>
              </a:solidFill>
              <a:prstDash val="solid"/>
              <a:round/>
            </a:ln>
          </a:insideH>
          <a:insideV>
            <a:ln w="12700" cap="flat">
              <a:solidFill>
                <a:srgbClr val="282A33"/>
              </a:solidFill>
              <a:prstDash val="solid"/>
              <a:round/>
            </a:ln>
          </a:insideV>
        </a:tcBdr>
        <a:fill>
          <a:solidFill>
            <a:srgbClr val="282A33">
              <a:alpha val="20000"/>
            </a:srgbClr>
          </a:solidFill>
        </a:fill>
      </a:tcStyle>
    </a:firstCol>
    <a:lastRow>
      <a:tcTxStyle b="on" i="off">
        <a:fontRef idx="major">
          <a:srgbClr val="282A33"/>
        </a:fontRef>
        <a:srgbClr val="282A33"/>
      </a:tcTxStyle>
      <a:tcStyle>
        <a:tcBdr>
          <a:left>
            <a:ln w="12700" cap="flat">
              <a:solidFill>
                <a:srgbClr val="282A33"/>
              </a:solidFill>
              <a:prstDash val="solid"/>
              <a:round/>
            </a:ln>
          </a:left>
          <a:right>
            <a:ln w="12700" cap="flat">
              <a:solidFill>
                <a:srgbClr val="282A33"/>
              </a:solidFill>
              <a:prstDash val="solid"/>
              <a:round/>
            </a:ln>
          </a:right>
          <a:top>
            <a:ln w="50800" cap="flat">
              <a:solidFill>
                <a:srgbClr val="282A33"/>
              </a:solidFill>
              <a:prstDash val="solid"/>
              <a:round/>
            </a:ln>
          </a:top>
          <a:bottom>
            <a:ln w="12700" cap="flat">
              <a:solidFill>
                <a:srgbClr val="282A33"/>
              </a:solidFill>
              <a:prstDash val="solid"/>
              <a:round/>
            </a:ln>
          </a:bottom>
          <a:insideH>
            <a:ln w="12700" cap="flat">
              <a:solidFill>
                <a:srgbClr val="282A33"/>
              </a:solidFill>
              <a:prstDash val="solid"/>
              <a:round/>
            </a:ln>
          </a:insideH>
          <a:insideV>
            <a:ln w="12700" cap="flat">
              <a:solidFill>
                <a:srgbClr val="282A33"/>
              </a:solidFill>
              <a:prstDash val="solid"/>
              <a:round/>
            </a:ln>
          </a:insideV>
        </a:tcBdr>
        <a:fill>
          <a:noFill/>
        </a:fill>
      </a:tcStyle>
    </a:lastRow>
    <a:firstRow>
      <a:tcTxStyle b="on" i="off">
        <a:fontRef idx="major">
          <a:srgbClr val="282A33"/>
        </a:fontRef>
        <a:srgbClr val="282A33"/>
      </a:tcTxStyle>
      <a:tcStyle>
        <a:tcBdr>
          <a:left>
            <a:ln w="12700" cap="flat">
              <a:solidFill>
                <a:srgbClr val="282A33"/>
              </a:solidFill>
              <a:prstDash val="solid"/>
              <a:round/>
            </a:ln>
          </a:left>
          <a:right>
            <a:ln w="12700" cap="flat">
              <a:solidFill>
                <a:srgbClr val="282A33"/>
              </a:solidFill>
              <a:prstDash val="solid"/>
              <a:round/>
            </a:ln>
          </a:right>
          <a:top>
            <a:ln w="12700" cap="flat">
              <a:solidFill>
                <a:srgbClr val="282A33"/>
              </a:solidFill>
              <a:prstDash val="solid"/>
              <a:round/>
            </a:ln>
          </a:top>
          <a:bottom>
            <a:ln w="25400" cap="flat">
              <a:solidFill>
                <a:srgbClr val="282A33"/>
              </a:solidFill>
              <a:prstDash val="solid"/>
              <a:round/>
            </a:ln>
          </a:bottom>
          <a:insideH>
            <a:ln w="12700" cap="flat">
              <a:solidFill>
                <a:srgbClr val="282A33"/>
              </a:solidFill>
              <a:prstDash val="solid"/>
              <a:round/>
            </a:ln>
          </a:insideH>
          <a:insideV>
            <a:ln w="12700" cap="flat">
              <a:solidFill>
                <a:srgbClr val="282A33"/>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609"/>
    <p:restoredTop sz="55680"/>
  </p:normalViewPr>
  <p:slideViewPr>
    <p:cSldViewPr snapToGrid="0" snapToObjects="1">
      <p:cViewPr varScale="1">
        <p:scale>
          <a:sx n="121" d="100"/>
          <a:sy n="121" d="100"/>
        </p:scale>
        <p:origin x="60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dirty="0"/>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solidFill>
          <a:srgbClr val="282A33"/>
        </a:solidFill>
        <a:latin typeface="+mj-lt"/>
        <a:ea typeface="+mj-ea"/>
        <a:cs typeface="+mj-cs"/>
        <a:sym typeface="Calibri"/>
      </a:defRPr>
    </a:lvl1pPr>
    <a:lvl2pPr indent="228600" latinLnBrk="0">
      <a:defRPr sz="1200">
        <a:solidFill>
          <a:srgbClr val="282A33"/>
        </a:solidFill>
        <a:latin typeface="+mj-lt"/>
        <a:ea typeface="+mj-ea"/>
        <a:cs typeface="+mj-cs"/>
        <a:sym typeface="Calibri"/>
      </a:defRPr>
    </a:lvl2pPr>
    <a:lvl3pPr indent="457200" latinLnBrk="0">
      <a:defRPr sz="1200">
        <a:solidFill>
          <a:srgbClr val="282A33"/>
        </a:solidFill>
        <a:latin typeface="+mj-lt"/>
        <a:ea typeface="+mj-ea"/>
        <a:cs typeface="+mj-cs"/>
        <a:sym typeface="Calibri"/>
      </a:defRPr>
    </a:lvl3pPr>
    <a:lvl4pPr indent="685800" latinLnBrk="0">
      <a:defRPr sz="1200">
        <a:solidFill>
          <a:srgbClr val="282A33"/>
        </a:solidFill>
        <a:latin typeface="+mj-lt"/>
        <a:ea typeface="+mj-ea"/>
        <a:cs typeface="+mj-cs"/>
        <a:sym typeface="Calibri"/>
      </a:defRPr>
    </a:lvl4pPr>
    <a:lvl5pPr indent="914400" latinLnBrk="0">
      <a:defRPr sz="1200">
        <a:solidFill>
          <a:srgbClr val="282A33"/>
        </a:solidFill>
        <a:latin typeface="+mj-lt"/>
        <a:ea typeface="+mj-ea"/>
        <a:cs typeface="+mj-cs"/>
        <a:sym typeface="Calibri"/>
      </a:defRPr>
    </a:lvl5pPr>
    <a:lvl6pPr indent="1143000" latinLnBrk="0">
      <a:defRPr sz="1200">
        <a:solidFill>
          <a:srgbClr val="282A33"/>
        </a:solidFill>
        <a:latin typeface="+mj-lt"/>
        <a:ea typeface="+mj-ea"/>
        <a:cs typeface="+mj-cs"/>
        <a:sym typeface="Calibri"/>
      </a:defRPr>
    </a:lvl6pPr>
    <a:lvl7pPr indent="1371600" latinLnBrk="0">
      <a:defRPr sz="1200">
        <a:solidFill>
          <a:srgbClr val="282A33"/>
        </a:solidFill>
        <a:latin typeface="+mj-lt"/>
        <a:ea typeface="+mj-ea"/>
        <a:cs typeface="+mj-cs"/>
        <a:sym typeface="Calibri"/>
      </a:defRPr>
    </a:lvl7pPr>
    <a:lvl8pPr indent="1600200" latinLnBrk="0">
      <a:defRPr sz="1200">
        <a:solidFill>
          <a:srgbClr val="282A33"/>
        </a:solidFill>
        <a:latin typeface="+mj-lt"/>
        <a:ea typeface="+mj-ea"/>
        <a:cs typeface="+mj-cs"/>
        <a:sym typeface="Calibri"/>
      </a:defRPr>
    </a:lvl8pPr>
    <a:lvl9pPr indent="1828800" latinLnBrk="0">
      <a:defRPr sz="1200">
        <a:solidFill>
          <a:srgbClr val="282A33"/>
        </a:solidFill>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386672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br>
              <a:rPr lang="en-US" dirty="0">
                <a:effectLst/>
                <a:latin typeface="Helvetica" pitchFamily="2" charset="0"/>
              </a:rPr>
            </a:br>
            <a:endParaRPr lang="en-US" dirty="0">
              <a:effectLst/>
              <a:latin typeface="Helvetica" pitchFamily="2" charset="0"/>
            </a:endParaRPr>
          </a:p>
          <a:p>
            <a:r>
              <a:rPr lang="en-US" dirty="0">
                <a:solidFill>
                  <a:srgbClr val="282B32"/>
                </a:solidFill>
                <a:effectLst/>
                <a:latin typeface="Helvetica" pitchFamily="2" charset="0"/>
              </a:rPr>
              <a:t>Inform students that certain aspects of a supposed bargain are huge red flags. </a:t>
            </a:r>
          </a:p>
          <a:p>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r>
              <a:rPr lang="en-US" dirty="0">
                <a:solidFill>
                  <a:srgbClr val="282B32"/>
                </a:solidFill>
                <a:effectLst/>
                <a:latin typeface="Helvetica" pitchFamily="2" charset="0"/>
              </a:rPr>
              <a:t>For example, never trust apps that guarantee that your money will be returned or doubled. The reason why this in particular is a red flag is because a huge part of investing is not knowing if your investments will make you money. </a:t>
            </a:r>
          </a:p>
          <a:p>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r>
              <a:rPr lang="en-US" dirty="0">
                <a:solidFill>
                  <a:srgbClr val="282B32"/>
                </a:solidFill>
                <a:effectLst/>
                <a:latin typeface="Helvetica" pitchFamily="2" charset="0"/>
              </a:rPr>
              <a:t>Explain that the SEC or US Securities and Exchange Commission and the FINRA (Financial Industry Regulatory Authority) are like the federal government of all publicly registered investment companies. All SEC-registered apps have to abide by certain financial requirements, including acting as fiduciaries or an insider expert that’s federally required to put your best interests first while handling your money. </a:t>
            </a:r>
          </a:p>
          <a:p>
            <a:endParaRPr lang="en-US" dirty="0">
              <a:solidFill>
                <a:srgbClr val="282B32"/>
              </a:solidFill>
              <a:effectLst/>
              <a:latin typeface="Helvetica" pitchFamily="2" charset="0"/>
            </a:endParaRPr>
          </a:p>
          <a:p>
            <a:pPr>
              <a:lnSpc>
                <a:spcPts val="907"/>
              </a:lnSpc>
            </a:pPr>
            <a:r>
              <a:rPr lang="en-US" dirty="0">
                <a:solidFill>
                  <a:srgbClr val="282B32"/>
                </a:solidFill>
                <a:effectLst/>
                <a:latin typeface="Helvetica" pitchFamily="2" charset="0"/>
              </a:rPr>
              <a:t>Tell the students that if they ever need to research if an app is legit, go to </a:t>
            </a:r>
            <a:r>
              <a:rPr lang="en-US" dirty="0" err="1">
                <a:solidFill>
                  <a:srgbClr val="282B32"/>
                </a:solidFill>
                <a:effectLst/>
                <a:latin typeface="Helvetica" pitchFamily="2" charset="0"/>
              </a:rPr>
              <a:t>sec.gov</a:t>
            </a:r>
            <a:r>
              <a:rPr lang="en-US" dirty="0">
                <a:solidFill>
                  <a:srgbClr val="282B32"/>
                </a:solidFill>
                <a:effectLst/>
                <a:latin typeface="Helvetica" pitchFamily="2" charset="0"/>
              </a:rPr>
              <a:t> and search the app or company’s name in the EDGAR database or visit </a:t>
            </a:r>
            <a:r>
              <a:rPr lang="en-US" dirty="0" err="1">
                <a:solidFill>
                  <a:srgbClr val="282B32"/>
                </a:solidFill>
                <a:effectLst/>
                <a:latin typeface="Helvetica" pitchFamily="2" charset="0"/>
              </a:rPr>
              <a:t>brokercheck.finra.org</a:t>
            </a:r>
            <a:r>
              <a:rPr lang="en-US" dirty="0">
                <a:solidFill>
                  <a:srgbClr val="282B32"/>
                </a:solidFill>
                <a:effectLst/>
                <a:latin typeface="Helvetica" pitchFamily="2" charset="0"/>
              </a:rPr>
              <a:t>. </a:t>
            </a:r>
          </a:p>
          <a:p>
            <a:pPr>
              <a:lnSpc>
                <a:spcPts val="907"/>
              </a:lnSpc>
            </a:pPr>
            <a:endParaRPr lang="en-US" dirty="0">
              <a:solidFill>
                <a:srgbClr val="282B32"/>
              </a:solidFill>
              <a:effectLst/>
              <a:latin typeface="Helvetica" pitchFamily="2" charset="0"/>
            </a:endParaRPr>
          </a:p>
          <a:p>
            <a:r>
              <a:rPr lang="en-US" dirty="0">
                <a:solidFill>
                  <a:srgbClr val="282B32"/>
                </a:solidFill>
                <a:effectLst/>
                <a:latin typeface="Helvetica" pitchFamily="2" charset="0"/>
              </a:rPr>
              <a:t>Never accept or fall for the offer of free money. Whether this is cash or cryptocurrency, it doesn’t matter. Any opportunity that offers free money, especially one involving investing, is likely to end up being fake. </a:t>
            </a:r>
          </a:p>
          <a:p>
            <a:endParaRPr lang="en-US" dirty="0"/>
          </a:p>
        </p:txBody>
      </p:sp>
    </p:spTree>
    <p:extLst>
      <p:ext uri="{BB962C8B-B14F-4D97-AF65-F5344CB8AC3E}">
        <p14:creationId xmlns:p14="http://schemas.microsoft.com/office/powerpoint/2010/main" val="21866063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br>
              <a:rPr lang="en-US" dirty="0">
                <a:effectLst/>
                <a:latin typeface="Helvetica" pitchFamily="2" charset="0"/>
              </a:rPr>
            </a:br>
            <a:endParaRPr lang="en-US" dirty="0">
              <a:effectLst/>
              <a:latin typeface="Helvetica" pitchFamily="2" charset="0"/>
            </a:endParaRPr>
          </a:p>
          <a:p>
            <a:r>
              <a:rPr lang="en-US" dirty="0">
                <a:solidFill>
                  <a:srgbClr val="282B32"/>
                </a:solidFill>
                <a:effectLst/>
                <a:latin typeface="Helvetica" pitchFamily="2" charset="0"/>
              </a:rPr>
              <a:t>Internet Safety is a 40 minute Course created to help students master cybersecurity skills as they navigate a hypothetical social media app called </a:t>
            </a:r>
            <a:r>
              <a:rPr lang="en-US" dirty="0" err="1">
                <a:solidFill>
                  <a:srgbClr val="282B32"/>
                </a:solidFill>
                <a:effectLst/>
                <a:latin typeface="Helvetica" pitchFamily="2" charset="0"/>
              </a:rPr>
              <a:t>Cybr</a:t>
            </a:r>
            <a:r>
              <a:rPr lang="en-US" dirty="0">
                <a:solidFill>
                  <a:srgbClr val="282B32"/>
                </a:solidFill>
                <a:effectLst/>
                <a:latin typeface="Helvetica" pitchFamily="2" charset="0"/>
              </a:rPr>
              <a:t>. </a:t>
            </a:r>
          </a:p>
          <a:p>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r>
              <a:rPr lang="en-US" dirty="0">
                <a:solidFill>
                  <a:srgbClr val="282B32"/>
                </a:solidFill>
                <a:effectLst/>
                <a:latin typeface="Helvetica" pitchFamily="2" charset="0"/>
              </a:rPr>
              <a:t>Are You Cyber Safe? For Teens is a 10 minute Banzai Coach Session that lets kids test their cyber safety smarts with an interactive simulation. </a:t>
            </a:r>
          </a:p>
          <a:p>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r>
              <a:rPr lang="en-US" dirty="0">
                <a:solidFill>
                  <a:srgbClr val="282B32"/>
                </a:solidFill>
                <a:effectLst/>
                <a:latin typeface="Helvetica" pitchFamily="2" charset="0"/>
              </a:rPr>
              <a:t>4 Tips for Using Peer-To-Peer Payment Apps demonstrates how anyone can become more careful while using peer-to-peer payment apps. </a:t>
            </a:r>
          </a:p>
          <a:p>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r>
              <a:rPr lang="en-US" dirty="0">
                <a:solidFill>
                  <a:srgbClr val="282B32"/>
                </a:solidFill>
                <a:effectLst/>
                <a:latin typeface="Helvetica" pitchFamily="2" charset="0"/>
              </a:rPr>
              <a:t>Protect Yourself Online is an article that walks students through all the ways they can stay safe online. </a:t>
            </a:r>
          </a:p>
          <a:p>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r>
              <a:rPr lang="en-US" dirty="0">
                <a:solidFill>
                  <a:srgbClr val="282B32"/>
                </a:solidFill>
                <a:effectLst/>
                <a:latin typeface="Helvetica" pitchFamily="2" charset="0"/>
              </a:rPr>
              <a:t>This worksheet helps students get a hands-on perspective of what tricks they might come across online and how they can protect their money. </a:t>
            </a:r>
          </a:p>
          <a:p>
            <a:endParaRPr lang="en-US" dirty="0"/>
          </a:p>
        </p:txBody>
      </p:sp>
    </p:spTree>
    <p:extLst>
      <p:ext uri="{BB962C8B-B14F-4D97-AF65-F5344CB8AC3E}">
        <p14:creationId xmlns:p14="http://schemas.microsoft.com/office/powerpoint/2010/main" val="32784147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lnSpc>
                <a:spcPts val="907"/>
              </a:lnSpc>
            </a:pPr>
            <a:r>
              <a:rPr lang="en-US" dirty="0">
                <a:solidFill>
                  <a:srgbClr val="282B32"/>
                </a:solidFill>
                <a:effectLst/>
                <a:latin typeface="Helvetica" pitchFamily="2" charset="0"/>
              </a:rPr>
              <a:t>Ask the students </a:t>
            </a:r>
          </a:p>
          <a:p>
            <a:pPr>
              <a:lnSpc>
                <a:spcPts val="907"/>
              </a:lnSpc>
            </a:pPr>
            <a:endParaRPr lang="en-US" dirty="0">
              <a:solidFill>
                <a:srgbClr val="282B32"/>
              </a:solidFill>
              <a:effectLst/>
              <a:latin typeface="Helvetica" pitchFamily="2" charset="0"/>
            </a:endParaRPr>
          </a:p>
          <a:p>
            <a:pPr>
              <a:buFont typeface="+mj-lt"/>
              <a:buNone/>
            </a:pPr>
            <a:r>
              <a:rPr lang="en-US" dirty="0">
                <a:solidFill>
                  <a:srgbClr val="282B32"/>
                </a:solidFill>
                <a:effectLst/>
                <a:latin typeface="Helvetica" pitchFamily="2" charset="0"/>
              </a:rPr>
              <a:t>If they understand the importance of keeping their money safe? </a:t>
            </a:r>
          </a:p>
          <a:p>
            <a:pPr marL="0" indent="0">
              <a:buFont typeface="+mj-lt"/>
              <a:buNone/>
            </a:pPr>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pPr>
              <a:buFont typeface="+mj-lt"/>
              <a:buNone/>
            </a:pPr>
            <a:r>
              <a:rPr lang="en-US" dirty="0">
                <a:solidFill>
                  <a:srgbClr val="282B32"/>
                </a:solidFill>
                <a:effectLst/>
                <a:latin typeface="Helvetica" pitchFamily="2" charset="0"/>
              </a:rPr>
              <a:t>What they plan to do differently now that they know the dangers? </a:t>
            </a:r>
          </a:p>
          <a:p>
            <a:pPr marL="0" indent="0">
              <a:buFont typeface="+mj-lt"/>
              <a:buNone/>
            </a:pPr>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pPr>
              <a:buFont typeface="+mj-lt"/>
              <a:buNone/>
            </a:pPr>
            <a:r>
              <a:rPr lang="en-US" dirty="0">
                <a:solidFill>
                  <a:srgbClr val="282B32"/>
                </a:solidFill>
                <a:effectLst/>
                <a:latin typeface="Helvetica" pitchFamily="2" charset="0"/>
              </a:rPr>
              <a:t>What do you plan to do differently now that you know the dangers? </a:t>
            </a:r>
          </a:p>
          <a:p>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pPr>
              <a:lnSpc>
                <a:spcPts val="832"/>
              </a:lnSpc>
            </a:pPr>
            <a:r>
              <a:rPr lang="en-US" dirty="0">
                <a:solidFill>
                  <a:srgbClr val="282B32"/>
                </a:solidFill>
                <a:effectLst/>
                <a:latin typeface="Helvetica" pitchFamily="2" charset="0"/>
              </a:rPr>
              <a:t>*This is a great opportunity to ask the audience to fill out the handout provided in this file. </a:t>
            </a:r>
          </a:p>
          <a:p>
            <a:endParaRPr lang="en-US" dirty="0"/>
          </a:p>
        </p:txBody>
      </p:sp>
    </p:spTree>
    <p:extLst>
      <p:ext uri="{BB962C8B-B14F-4D97-AF65-F5344CB8AC3E}">
        <p14:creationId xmlns:p14="http://schemas.microsoft.com/office/powerpoint/2010/main" val="1826942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solidFill>
                  <a:srgbClr val="282B32"/>
                </a:solidFill>
                <a:effectLst/>
                <a:latin typeface="Helvetica" pitchFamily="2" charset="0"/>
              </a:rPr>
              <a:t>Introduce yourself to the class and explain a little bit about your role. </a:t>
            </a:r>
          </a:p>
          <a:p>
            <a:pPr>
              <a:spcAft>
                <a:spcPts val="180"/>
              </a:spcAft>
            </a:pPr>
            <a:r>
              <a:rPr lang="en-US" dirty="0">
                <a:solidFill>
                  <a:srgbClr val="282B32"/>
                </a:solidFill>
                <a:effectLst/>
                <a:latin typeface="Helvetica" pitchFamily="2" charset="0"/>
              </a:rPr>
              <a:t>• Go over a typical day in your position and what products or services your institution offers. </a:t>
            </a:r>
          </a:p>
          <a:p>
            <a:pPr>
              <a:spcAft>
                <a:spcPts val="180"/>
              </a:spcAft>
            </a:pPr>
            <a:r>
              <a:rPr lang="en-US" dirty="0">
                <a:solidFill>
                  <a:srgbClr val="282B32"/>
                </a:solidFill>
                <a:effectLst/>
                <a:latin typeface="Helvetica" pitchFamily="2" charset="0"/>
              </a:rPr>
              <a:t>• Explain why you sponsor Banzai. </a:t>
            </a:r>
          </a:p>
          <a:p>
            <a:r>
              <a:rPr lang="en-US" dirty="0">
                <a:solidFill>
                  <a:srgbClr val="282B32"/>
                </a:solidFill>
                <a:effectLst/>
                <a:latin typeface="Helvetica" pitchFamily="2" charset="0"/>
              </a:rPr>
              <a:t>• Feel free to invite the class to ask questions about you, your role, your financial institution, etc. </a:t>
            </a:r>
          </a:p>
          <a:p>
            <a:endParaRPr lang="en-US" dirty="0"/>
          </a:p>
        </p:txBody>
      </p:sp>
    </p:spTree>
    <p:extLst>
      <p:ext uri="{BB962C8B-B14F-4D97-AF65-F5344CB8AC3E}">
        <p14:creationId xmlns:p14="http://schemas.microsoft.com/office/powerpoint/2010/main" val="975774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solidFill>
                  <a:srgbClr val="282B32"/>
                </a:solidFill>
                <a:effectLst/>
                <a:latin typeface="Helvetica" pitchFamily="2" charset="0"/>
              </a:rPr>
              <a:t>Introduce the topic briefly. Start by asking how much the students understand about the dangers of transferring money digitally and then ask the students how often they use payment apps like Zelle, Venmo, etc. </a:t>
            </a:r>
          </a:p>
          <a:p>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r>
              <a:rPr lang="en-US" dirty="0">
                <a:solidFill>
                  <a:srgbClr val="282B32"/>
                </a:solidFill>
                <a:effectLst/>
                <a:latin typeface="Helvetica" pitchFamily="2" charset="0"/>
              </a:rPr>
              <a:t>Explain that payment apps such as these have hidden dangers in them that put anyone at risk of losing more than they anticipated. Ask the students if they have lost money from one of these apps because of a scam or a simple typing mistake. </a:t>
            </a:r>
          </a:p>
          <a:p>
            <a:endParaRPr lang="en-US" dirty="0"/>
          </a:p>
        </p:txBody>
      </p:sp>
    </p:spTree>
    <p:extLst>
      <p:ext uri="{BB962C8B-B14F-4D97-AF65-F5344CB8AC3E}">
        <p14:creationId xmlns:p14="http://schemas.microsoft.com/office/powerpoint/2010/main" val="217789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solidFill>
                  <a:srgbClr val="282B32"/>
                </a:solidFill>
                <a:effectLst/>
                <a:latin typeface="Helvetica" pitchFamily="2" charset="0"/>
              </a:rPr>
              <a:t>This slide serves as a table of contents that introduces the presentation. These are the specific topics you’ll cover in the order you’ll present them in. </a:t>
            </a:r>
          </a:p>
          <a:p>
            <a:endParaRPr lang="en-US" dirty="0"/>
          </a:p>
        </p:txBody>
      </p:sp>
    </p:spTree>
    <p:extLst>
      <p:ext uri="{BB962C8B-B14F-4D97-AF65-F5344CB8AC3E}">
        <p14:creationId xmlns:p14="http://schemas.microsoft.com/office/powerpoint/2010/main" val="2961945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solidFill>
                  <a:srgbClr val="282B32"/>
                </a:solidFill>
                <a:effectLst/>
                <a:latin typeface="Helvetica" pitchFamily="2" charset="0"/>
              </a:rPr>
              <a:t>Explain that digital wallets are online payment tools that are usually in the form of an app. </a:t>
            </a:r>
          </a:p>
          <a:p>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r>
              <a:rPr lang="en-US" dirty="0">
                <a:solidFill>
                  <a:srgbClr val="282B32"/>
                </a:solidFill>
                <a:effectLst/>
                <a:latin typeface="Helvetica" pitchFamily="2" charset="0"/>
              </a:rPr>
              <a:t>Digital wallets link your payment methods—credit cards, debit cards, or other details from your connected bank account to the vendor with which the transaction is being made. </a:t>
            </a:r>
          </a:p>
          <a:p>
            <a:endParaRPr lang="en-US" dirty="0">
              <a:solidFill>
                <a:srgbClr val="282B32"/>
              </a:solidFill>
              <a:effectLst/>
              <a:latin typeface="Helvetica" pitchFamily="2" charset="0"/>
            </a:endParaRPr>
          </a:p>
          <a:p>
            <a:r>
              <a:rPr lang="en-US" dirty="0">
                <a:solidFill>
                  <a:srgbClr val="282B32"/>
                </a:solidFill>
                <a:effectLst/>
                <a:latin typeface="Helvetica" pitchFamily="2" charset="0"/>
              </a:rPr>
              <a:t>They enable online purchases, contactless in-store payments, and cashback and are accepted at most retailers. Apple Pay, Google Pay, Samsung Pay, Venmo, Zelle, and PayPal are some examples of a digital wallet. </a:t>
            </a:r>
          </a:p>
          <a:p>
            <a:endParaRPr lang="en-US" dirty="0"/>
          </a:p>
        </p:txBody>
      </p:sp>
    </p:spTree>
    <p:extLst>
      <p:ext uri="{BB962C8B-B14F-4D97-AF65-F5344CB8AC3E}">
        <p14:creationId xmlns:p14="http://schemas.microsoft.com/office/powerpoint/2010/main" val="30421377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br>
              <a:rPr lang="en-US" dirty="0">
                <a:effectLst/>
                <a:latin typeface="Helvetica" pitchFamily="2" charset="0"/>
              </a:rPr>
            </a:br>
            <a:endParaRPr lang="en-US" dirty="0">
              <a:effectLst/>
              <a:latin typeface="Helvetica" pitchFamily="2" charset="0"/>
            </a:endParaRPr>
          </a:p>
          <a:p>
            <a:r>
              <a:rPr lang="en-US" dirty="0">
                <a:solidFill>
                  <a:srgbClr val="282B32"/>
                </a:solidFill>
                <a:effectLst/>
                <a:latin typeface="Helvetica" pitchFamily="2" charset="0"/>
              </a:rPr>
              <a:t>Ask students if they know what a P2P Payment App is. If they’re not sure, Explain to the students that Peer to Peer Payment Apps are considered digital wallets. And since they contain sensitive assets and information, they should be used with caution. </a:t>
            </a:r>
          </a:p>
          <a:p>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r>
              <a:rPr lang="en-US" dirty="0">
                <a:solidFill>
                  <a:srgbClr val="282B32"/>
                </a:solidFill>
                <a:effectLst/>
                <a:latin typeface="Helvetica" pitchFamily="2" charset="0"/>
              </a:rPr>
              <a:t>Think before you send- Think rationally about who you’re sending money to. Whether you’re sending money to a friend or a merchant, it’s important to make sure the receiver is who they say they are. Explain to the students that it’s important to know that you’re sending the money to the correct profile because when it’s gone, it’s gone—there’s nothing you can do to get the money back. </a:t>
            </a:r>
          </a:p>
          <a:p>
            <a:endParaRPr lang="en-US" dirty="0">
              <a:effectLst/>
              <a:latin typeface="Helvetica" pitchFamily="2" charset="0"/>
            </a:endParaRPr>
          </a:p>
          <a:p>
            <a:r>
              <a:rPr lang="en-US" dirty="0">
                <a:solidFill>
                  <a:srgbClr val="282B32"/>
                </a:solidFill>
                <a:effectLst/>
                <a:latin typeface="Helvetica" pitchFamily="2" charset="0"/>
              </a:rPr>
              <a:t>Triple check for typos- QR code scanners are often embedded into apps to prevent the flawed human nature of typing a user’s name or profile incorrectly. If you’re unable to scan a code to find a profile, be sure to triple check with the fund’s receiver that the account name you typed is correct. </a:t>
            </a:r>
          </a:p>
          <a:p>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r>
              <a:rPr lang="en-US" dirty="0">
                <a:solidFill>
                  <a:srgbClr val="282B32"/>
                </a:solidFill>
                <a:effectLst/>
                <a:latin typeface="Helvetica" pitchFamily="2" charset="0"/>
              </a:rPr>
              <a:t>Use passwords- There is a lot of sensitive information in digital wallets. If someone were to get access to it, they could transfer money to themselves or take part in credit card or debit card fraud. It’s important to protect all digital wallets with a password or any other form of verification.</a:t>
            </a:r>
          </a:p>
          <a:p>
            <a:endParaRPr lang="en-US" dirty="0">
              <a:solidFill>
                <a:srgbClr val="282B32"/>
              </a:solidFill>
              <a:effectLst/>
              <a:latin typeface="Helvetica" pitchFamily="2" charset="0"/>
            </a:endParaRPr>
          </a:p>
          <a:p>
            <a:endParaRPr lang="en-US" dirty="0"/>
          </a:p>
        </p:txBody>
      </p:sp>
    </p:spTree>
    <p:extLst>
      <p:ext uri="{BB962C8B-B14F-4D97-AF65-F5344CB8AC3E}">
        <p14:creationId xmlns:p14="http://schemas.microsoft.com/office/powerpoint/2010/main" val="33818156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br>
              <a:rPr lang="en-US" dirty="0">
                <a:effectLst/>
                <a:latin typeface="Helvetica" pitchFamily="2" charset="0"/>
              </a:rPr>
            </a:br>
            <a:endParaRPr lang="en-US" dirty="0">
              <a:effectLst/>
              <a:latin typeface="Helvetica" pitchFamily="2" charset="0"/>
            </a:endParaRPr>
          </a:p>
          <a:p>
            <a:r>
              <a:rPr lang="en-US" dirty="0">
                <a:solidFill>
                  <a:srgbClr val="282B32"/>
                </a:solidFill>
                <a:effectLst/>
                <a:latin typeface="Helvetica" pitchFamily="2" charset="0"/>
              </a:rPr>
              <a:t>Share with students some of the following peer to peer payment app scams. </a:t>
            </a:r>
          </a:p>
          <a:p>
            <a:endParaRPr lang="en-US" dirty="0">
              <a:solidFill>
                <a:srgbClr val="282B32"/>
              </a:solidFill>
              <a:effectLst/>
              <a:latin typeface="Helvetica" pitchFamily="2" charset="0"/>
            </a:endParaRPr>
          </a:p>
          <a:p>
            <a:pPr>
              <a:buFont typeface="+mj-lt"/>
              <a:buNone/>
            </a:pPr>
            <a:r>
              <a:rPr lang="en-US" dirty="0">
                <a:solidFill>
                  <a:srgbClr val="282B32"/>
                </a:solidFill>
                <a:effectLst/>
                <a:latin typeface="Helvetica" pitchFamily="2" charset="0"/>
              </a:rPr>
              <a:t>The accidental payment: Scammers will “accidentally” send you money using stolen funds—funds that will eventually be flagged as fraudulent. Before they’re flagged, scammers will reach out to the victim and ask to have that money sent back. Let’s say you do send the funds back without verifying with the provider, then you could be down that same amount of money when the system catches on to the fraudulent money and flags it. Once the accidental payment is returned, the scammer will leave with the money and the original payment (now in the victim’s account) will be flagged. Tell the students that IF a random person ever requests to have funds returned to them, contact the provider first and see if they can help you take care of the matter before trying to send the funds back. </a:t>
            </a:r>
          </a:p>
          <a:p>
            <a:br>
              <a:rPr lang="en-US" dirty="0">
                <a:solidFill>
                  <a:srgbClr val="282B32"/>
                </a:solidFill>
                <a:effectLst/>
                <a:latin typeface="Helvetica" pitchFamily="2" charset="0"/>
              </a:rPr>
            </a:br>
            <a:r>
              <a:rPr lang="en-US" dirty="0">
                <a:solidFill>
                  <a:srgbClr val="282B32"/>
                </a:solidFill>
                <a:effectLst/>
                <a:latin typeface="Helvetica" pitchFamily="2" charset="0"/>
              </a:rPr>
              <a:t>The falsely legitimate profile: Some people use business names as their account or profile by changing a letter or two. This means any time a buyer doesn’t double-check for typos, they could be accidentally sending the money to another person with a similar account name. </a:t>
            </a:r>
          </a:p>
          <a:p>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r>
              <a:rPr lang="en-US" dirty="0">
                <a:solidFill>
                  <a:srgbClr val="282B32"/>
                </a:solidFill>
                <a:effectLst/>
                <a:latin typeface="Helvetica" pitchFamily="2" charset="0"/>
              </a:rPr>
              <a:t>A call or text for help: Other scammers will tug at the emotions to try and get your money. For example, let’s say you get a text from a “friend” or a “friend of a close relative” asking for money to help themselves or a loved one. </a:t>
            </a:r>
            <a:br>
              <a:rPr lang="en-US" dirty="0">
                <a:effectLst/>
                <a:latin typeface="Helvetica" pitchFamily="2" charset="0"/>
              </a:rPr>
            </a:br>
            <a:endParaRPr lang="en-US" dirty="0">
              <a:effectLst/>
              <a:latin typeface="Helvetica" pitchFamily="2" charset="0"/>
            </a:endParaRPr>
          </a:p>
          <a:p>
            <a:r>
              <a:rPr lang="en-US" dirty="0">
                <a:solidFill>
                  <a:srgbClr val="282B32"/>
                </a:solidFill>
                <a:effectLst/>
                <a:latin typeface="Helvetica" pitchFamily="2" charset="0"/>
              </a:rPr>
              <a:t>You send the money and it turns out the person wasn’t really who they said they were. </a:t>
            </a:r>
          </a:p>
          <a:p>
            <a:pPr>
              <a:buFont typeface="+mj-lt"/>
              <a:buNone/>
            </a:pPr>
            <a:endParaRPr lang="en-US" dirty="0">
              <a:solidFill>
                <a:srgbClr val="282B32"/>
              </a:solidFill>
              <a:effectLst/>
              <a:latin typeface="Helvetica" pitchFamily="2" charset="0"/>
            </a:endParaRPr>
          </a:p>
          <a:p>
            <a:endParaRPr lang="en-US" dirty="0"/>
          </a:p>
        </p:txBody>
      </p:sp>
    </p:spTree>
    <p:extLst>
      <p:ext uri="{BB962C8B-B14F-4D97-AF65-F5344CB8AC3E}">
        <p14:creationId xmlns:p14="http://schemas.microsoft.com/office/powerpoint/2010/main" val="26767711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br>
              <a:rPr lang="en-US" dirty="0">
                <a:effectLst/>
                <a:latin typeface="Helvetica" pitchFamily="2" charset="0"/>
              </a:rPr>
            </a:br>
            <a:endParaRPr lang="en-US" dirty="0">
              <a:effectLst/>
              <a:latin typeface="Helvetica" pitchFamily="2" charset="0"/>
            </a:endParaRPr>
          </a:p>
          <a:p>
            <a:r>
              <a:rPr lang="en-US" dirty="0">
                <a:solidFill>
                  <a:srgbClr val="282B32"/>
                </a:solidFill>
                <a:effectLst/>
                <a:latin typeface="Helvetica" pitchFamily="2" charset="0"/>
              </a:rPr>
              <a:t>What are investment apps: Explain to students that apps like Robinhood, Acorns, </a:t>
            </a:r>
            <a:r>
              <a:rPr lang="en-US" dirty="0" err="1">
                <a:solidFill>
                  <a:srgbClr val="282B32"/>
                </a:solidFill>
                <a:effectLst/>
                <a:latin typeface="Helvetica" pitchFamily="2" charset="0"/>
              </a:rPr>
              <a:t>Invstr</a:t>
            </a:r>
            <a:r>
              <a:rPr lang="en-US" dirty="0">
                <a:solidFill>
                  <a:srgbClr val="282B32"/>
                </a:solidFill>
                <a:effectLst/>
                <a:latin typeface="Helvetica" pitchFamily="2" charset="0"/>
              </a:rPr>
              <a:t>, etc., are considered online investment platforms that require you to share bank account information or more personal info to set up an account. Ultimately apps like this hold on to specific assets like soon-to-be-invested money or an already vested balance from an investment that’s been made. </a:t>
            </a:r>
          </a:p>
          <a:p>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r>
              <a:rPr lang="en-US" dirty="0">
                <a:solidFill>
                  <a:srgbClr val="282B32"/>
                </a:solidFill>
                <a:effectLst/>
                <a:latin typeface="Helvetica" pitchFamily="2" charset="0"/>
              </a:rPr>
              <a:t>Crypto wallets: Crypto wallets are a type of online app that holds on to an individual’s keys or passwords used specifically to access their cryptocurrencies. Investment apps that offer crypto will manage a crypto wallet for you. </a:t>
            </a:r>
          </a:p>
          <a:p>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r>
              <a:rPr lang="en-US" dirty="0">
                <a:solidFill>
                  <a:srgbClr val="282B32"/>
                </a:solidFill>
                <a:effectLst/>
                <a:latin typeface="Helvetica" pitchFamily="2" charset="0"/>
              </a:rPr>
              <a:t>Do your research: Because investment platforms and crypto wallets are known to ask for and keep sensitive data at account setup, it’s important to research the app or apps that you’re thinking of getting involved with to make sure they’re legit. </a:t>
            </a:r>
          </a:p>
          <a:p>
            <a:endParaRPr lang="en-US" dirty="0"/>
          </a:p>
        </p:txBody>
      </p:sp>
    </p:spTree>
    <p:extLst>
      <p:ext uri="{BB962C8B-B14F-4D97-AF65-F5344CB8AC3E}">
        <p14:creationId xmlns:p14="http://schemas.microsoft.com/office/powerpoint/2010/main" val="5019336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lnSpc>
                <a:spcPts val="907"/>
              </a:lnSpc>
            </a:pPr>
            <a:r>
              <a:rPr lang="en-US" dirty="0">
                <a:solidFill>
                  <a:srgbClr val="282B32"/>
                </a:solidFill>
                <a:effectLst/>
                <a:latin typeface="Helvetica" pitchFamily="2" charset="0"/>
              </a:rPr>
              <a:t>Ask the students if they’ve ever heard of ways someone has scammed others by using investments or cryptocurrency? Tell them that this particularly has become a huge problem as of late and it’s important to stay aware of some of the techniques. </a:t>
            </a:r>
          </a:p>
          <a:p>
            <a:pPr>
              <a:lnSpc>
                <a:spcPts val="907"/>
              </a:lnSpc>
            </a:pPr>
            <a:endParaRPr lang="en-US" dirty="0">
              <a:solidFill>
                <a:srgbClr val="282B32"/>
              </a:solidFill>
              <a:effectLst/>
              <a:latin typeface="Helvetica" pitchFamily="2" charset="0"/>
            </a:endParaRPr>
          </a:p>
          <a:p>
            <a:pPr>
              <a:buFont typeface="+mj-lt"/>
              <a:buNone/>
            </a:pPr>
            <a:r>
              <a:rPr lang="en-US" dirty="0">
                <a:solidFill>
                  <a:srgbClr val="282B32"/>
                </a:solidFill>
                <a:effectLst/>
                <a:latin typeface="Helvetica" pitchFamily="2" charset="0"/>
              </a:rPr>
              <a:t>Fake Apps: You might be surprised at the number of fake apps that are available for download on Google Play or the Apple App Store. Though these apps are usually found and removed quickly, it doesn’t mean that they aren’t impacting thousands before they’re discovered. </a:t>
            </a:r>
          </a:p>
          <a:p>
            <a:pPr marL="0" indent="0">
              <a:buFont typeface="+mj-lt"/>
              <a:buNone/>
            </a:pPr>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pPr>
              <a:buFont typeface="+mj-lt"/>
              <a:buNone/>
            </a:pPr>
            <a:r>
              <a:rPr lang="en-US" dirty="0">
                <a:solidFill>
                  <a:srgbClr val="282B32"/>
                </a:solidFill>
                <a:effectLst/>
                <a:latin typeface="Helvetica" pitchFamily="2" charset="0"/>
              </a:rPr>
              <a:t>Giveaway Scams: This type of scam usually involves someone offering to match or multiply the cryptocurrency that’s sent to them. Clever wording can fool people into transferring funds quickly so as to not miss a “once-in-a-lifetime opportunity” to double their money fast. </a:t>
            </a:r>
          </a:p>
          <a:p>
            <a:pPr marL="0" indent="0">
              <a:buFont typeface="+mj-lt"/>
              <a:buNone/>
            </a:pPr>
            <a:br>
              <a:rPr lang="en-US" dirty="0">
                <a:solidFill>
                  <a:srgbClr val="282B32"/>
                </a:solidFill>
                <a:effectLst/>
                <a:latin typeface="Helvetica" pitchFamily="2" charset="0"/>
              </a:rPr>
            </a:br>
            <a:endParaRPr lang="en-US" dirty="0">
              <a:solidFill>
                <a:srgbClr val="282B32"/>
              </a:solidFill>
              <a:effectLst/>
              <a:latin typeface="Helvetica" pitchFamily="2" charset="0"/>
            </a:endParaRPr>
          </a:p>
          <a:p>
            <a:pPr>
              <a:buFont typeface="+mj-lt"/>
              <a:buNone/>
            </a:pPr>
            <a:r>
              <a:rPr lang="en-US" dirty="0">
                <a:solidFill>
                  <a:srgbClr val="282B32"/>
                </a:solidFill>
                <a:effectLst/>
                <a:latin typeface="Helvetica" pitchFamily="2" charset="0"/>
              </a:rPr>
              <a:t>Fake Celebrity Endorsements: Crypto scammers often create flashy websites that seem sophisticated enough to trust. On top of that, they often list endorsements on their websites from trusted business people, celebrities, influencers, etc. </a:t>
            </a:r>
          </a:p>
          <a:p>
            <a:endParaRPr lang="en-US" dirty="0"/>
          </a:p>
        </p:txBody>
      </p:sp>
    </p:spTree>
    <p:extLst>
      <p:ext uri="{BB962C8B-B14F-4D97-AF65-F5344CB8AC3E}">
        <p14:creationId xmlns:p14="http://schemas.microsoft.com/office/powerpoint/2010/main" val="1695245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rPr lang="en-US"/>
              <a:t>Click to edit Master title style</a:t>
            </a:r>
            <a:endParaRPr/>
          </a:p>
        </p:txBody>
      </p:sp>
      <p:sp>
        <p:nvSpPr>
          <p:cNvPr id="12" name="Body Level One…"/>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rPr lang="en-US"/>
              <a:t>Click to edit Master title style</a:t>
            </a:r>
            <a:endParaRPr/>
          </a:p>
        </p:txBody>
      </p:sp>
      <p:sp>
        <p:nvSpPr>
          <p:cNvPr id="21" name="Body Level One…"/>
          <p:cNvSpPr txBox="1">
            <a:spLocks noGrp="1"/>
          </p:cNvSpPr>
          <p:nvPr>
            <p:ph type="body" idx="1"/>
          </p:nvPr>
        </p:nvSpPr>
        <p:spPr>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a:p>
        </p:txBody>
      </p:sp>
      <p:sp>
        <p:nvSpPr>
          <p:cNvPr id="30" name="Body Level One…"/>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B8B8D"/>
                </a:solidFill>
              </a:defRPr>
            </a:lvl1pPr>
            <a:lvl2pPr marL="0" indent="457200">
              <a:buSzTx/>
              <a:buFontTx/>
              <a:buNone/>
              <a:defRPr sz="2400">
                <a:solidFill>
                  <a:srgbClr val="8B8B8D"/>
                </a:solidFill>
              </a:defRPr>
            </a:lvl2pPr>
            <a:lvl3pPr marL="0" indent="914400">
              <a:buSzTx/>
              <a:buFontTx/>
              <a:buNone/>
              <a:defRPr sz="2400">
                <a:solidFill>
                  <a:srgbClr val="8B8B8D"/>
                </a:solidFill>
              </a:defRPr>
            </a:lvl3pPr>
            <a:lvl4pPr marL="0" indent="1371600">
              <a:buSzTx/>
              <a:buFontTx/>
              <a:buNone/>
              <a:defRPr sz="2400">
                <a:solidFill>
                  <a:srgbClr val="8B8B8D"/>
                </a:solidFill>
              </a:defRPr>
            </a:lvl4pPr>
            <a:lvl5pPr marL="0" indent="1828800">
              <a:buSzTx/>
              <a:buFontTx/>
              <a:buNone/>
              <a:defRPr sz="2400">
                <a:solidFill>
                  <a:srgbClr val="8B8B8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rPr lang="en-US"/>
              <a:t>Click to edit Master title style</a:t>
            </a:r>
            <a:endParaRP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5"/>
            <a:ext cx="10515601" cy="1325563"/>
          </a:xfrm>
          <a:prstGeom prst="rect">
            <a:avLst/>
          </a:prstGeom>
        </p:spPr>
        <p:txBody>
          <a:bodyPr/>
          <a:lstStyle/>
          <a:p>
            <a:r>
              <a:rPr lang="en-US"/>
              <a:t>Click to edit Master title style</a:t>
            </a:r>
            <a:endParaRPr/>
          </a:p>
        </p:txBody>
      </p:sp>
      <p:sp>
        <p:nvSpPr>
          <p:cNvPr id="48" name="Body Level One…"/>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9" name="Text Placeholder 4"/>
          <p:cNvSpPr>
            <a:spLocks noGrp="1"/>
          </p:cNvSpPr>
          <p:nvPr>
            <p:ph type="body" sz="quarter" idx="21"/>
          </p:nvPr>
        </p:nvSpPr>
        <p:spPr>
          <a:xfrm>
            <a:off x="6172200" y="1681163"/>
            <a:ext cx="5183188" cy="823913"/>
          </a:xfrm>
          <a:prstGeom prst="rect">
            <a:avLst/>
          </a:prstGeom>
        </p:spPr>
        <p:txBody>
          <a:bodyPr anchor="b"/>
          <a:lstStyle/>
          <a:p>
            <a:pPr marL="0" lvl="0" indent="0">
              <a:buSzTx/>
              <a:buFontTx/>
              <a:buNone/>
              <a:defRPr sz="2400" b="1"/>
            </a:pPr>
            <a:r>
              <a:rPr lang="en-US"/>
              <a:t>Click to edit Master text styles</a:t>
            </a: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rPr lang="en-US"/>
              <a:t>Click to edit Master title style</a:t>
            </a:r>
            <a:endParaRP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rPr lang="en-US"/>
              <a:t>Click to edit Master title style</a:t>
            </a:r>
            <a:endParaRPr/>
          </a:p>
        </p:txBody>
      </p:sp>
      <p:sp>
        <p:nvSpPr>
          <p:cNvPr id="73" name="Body Level One…"/>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4" name="Text Placeholder 3"/>
          <p:cNvSpPr>
            <a:spLocks noGrp="1"/>
          </p:cNvSpPr>
          <p:nvPr>
            <p:ph type="body" sz="quarter" idx="21"/>
          </p:nvPr>
        </p:nvSpPr>
        <p:spPr>
          <a:xfrm>
            <a:off x="839787" y="2057400"/>
            <a:ext cx="3932238" cy="3811588"/>
          </a:xfrm>
          <a:prstGeom prst="rect">
            <a:avLst/>
          </a:prstGeom>
        </p:spPr>
        <p:txBody>
          <a:bodyPr/>
          <a:lstStyle/>
          <a:p>
            <a:pPr marL="0" lvl="0" indent="0">
              <a:buSzTx/>
              <a:buFontTx/>
              <a:buNone/>
              <a:defRPr sz="1600"/>
            </a:pPr>
            <a:r>
              <a:rPr lang="en-US"/>
              <a:t>Click to edit Master text styles</a:t>
            </a: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rPr lang="en-US"/>
              <a:t>Click to edit Master title style</a:t>
            </a:r>
            <a:endParaRPr/>
          </a:p>
        </p:txBody>
      </p:sp>
      <p:sp>
        <p:nvSpPr>
          <p:cNvPr id="83" name="Picture Placeholder 2"/>
          <p:cNvSpPr>
            <a:spLocks noGrp="1"/>
          </p:cNvSpPr>
          <p:nvPr>
            <p:ph type="pic" sz="half" idx="21"/>
          </p:nvPr>
        </p:nvSpPr>
        <p:spPr>
          <a:xfrm>
            <a:off x="5183187" y="987425"/>
            <a:ext cx="6172201" cy="4873625"/>
          </a:xfrm>
          <a:prstGeom prst="rect">
            <a:avLst/>
          </a:prstGeom>
        </p:spPr>
        <p:txBody>
          <a:bodyPr lIns="91439" rIns="91439">
            <a:noAutofit/>
          </a:bodyPr>
          <a:lstStyle/>
          <a:p>
            <a:r>
              <a:rPr lang="en-US"/>
              <a:t>Click icon to add picture</a:t>
            </a:r>
            <a:endParaRPr dirty="0"/>
          </a:p>
        </p:txBody>
      </p:sp>
      <p:sp>
        <p:nvSpPr>
          <p:cNvPr id="84" name="Body Level One…"/>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hueOff val="-7200000"/>
            <a:satOff val="-100001"/>
          </a:schemeClr>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B8B8D"/>
                </a:solidFill>
              </a:defRPr>
            </a:lvl1pPr>
          </a:lstStyle>
          <a:p>
            <a:fld id="{86CB4B4D-7CA3-9044-876B-883B54F8677D}" type="slidenum">
              <a:rPr/>
              <a:t>‹#›</a:t>
            </a:fld>
            <a:endParaRP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9pPr>
    </p:titleStyle>
    <p:bodyStyle>
      <a:lvl1pPr marL="228600" marR="0" indent="-228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1pPr>
      <a:lvl2pPr marL="723900" marR="0" indent="-2667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2pPr>
      <a:lvl3pPr marL="1234439" marR="0" indent="-320039"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3pPr>
      <a:lvl4pPr marL="17272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4pPr>
      <a:lvl5pPr marL="21844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5pPr>
      <a:lvl6pPr marL="26416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6pPr>
      <a:lvl7pPr marL="30988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7pPr>
      <a:lvl8pPr marL="35560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8pPr>
      <a:lvl9pPr marL="40132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9pPr>
    </p:bodyStyle>
    <p:otherStyle>
      <a:lvl1pPr marL="0" marR="0" indent="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Lorem Ipsum Subtitle"/>
          <p:cNvSpPr txBox="1">
            <a:spLocks noGrp="1"/>
          </p:cNvSpPr>
          <p:nvPr>
            <p:ph type="subTitle" sz="quarter" idx="1"/>
          </p:nvPr>
        </p:nvSpPr>
        <p:spPr>
          <a:xfrm>
            <a:off x="555748" y="5980651"/>
            <a:ext cx="9144001" cy="1655762"/>
          </a:xfrm>
          <a:prstGeom prst="rect">
            <a:avLst/>
          </a:prstGeom>
        </p:spPr>
        <p:txBody>
          <a:bodyPr>
            <a:normAutofit/>
          </a:bodyPr>
          <a:lstStyle>
            <a:lvl1pPr algn="l">
              <a:defRPr sz="3600">
                <a:solidFill>
                  <a:schemeClr val="accent1"/>
                </a:solidFill>
                <a:latin typeface="Avenir Light"/>
                <a:ea typeface="Avenir Light"/>
                <a:cs typeface="Avenir Light"/>
                <a:sym typeface="Avenir Light"/>
              </a:defRPr>
            </a:lvl1pPr>
          </a:lstStyle>
          <a:p>
            <a:r>
              <a:rPr sz="2400" dirty="0">
                <a:solidFill>
                  <a:schemeClr val="tx1"/>
                </a:solidFill>
              </a:rPr>
              <a:t>Ages 13-18</a:t>
            </a:r>
          </a:p>
        </p:txBody>
      </p:sp>
      <p:sp>
        <p:nvSpPr>
          <p:cNvPr id="96" name="Title 1"/>
          <p:cNvSpPr txBox="1"/>
          <p:nvPr/>
        </p:nvSpPr>
        <p:spPr>
          <a:xfrm>
            <a:off x="560172" y="5307493"/>
            <a:ext cx="8211111" cy="742730"/>
          </a:xfrm>
          <a:prstGeom prst="rect">
            <a:avLst/>
          </a:prstGeom>
          <a:ln w="12700">
            <a:no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b">
            <a:normAutofit/>
          </a:bodyPr>
          <a:lstStyle>
            <a:lvl1pPr>
              <a:lnSpc>
                <a:spcPct val="90000"/>
              </a:lnSpc>
              <a:defRPr sz="6000">
                <a:solidFill>
                  <a:schemeClr val="accent1"/>
                </a:solidFill>
                <a:latin typeface="Avenir Black"/>
                <a:ea typeface="Avenir Black"/>
                <a:cs typeface="Avenir Black"/>
                <a:sym typeface="Avenir Black"/>
              </a:defRPr>
            </a:lvl1pPr>
          </a:lstStyle>
          <a:p>
            <a:r>
              <a:rPr lang="en-US" sz="4000" dirty="0">
                <a:solidFill>
                  <a:schemeClr val="tx1"/>
                </a:solidFill>
              </a:rPr>
              <a:t>Be Mindful of Your Digital Money</a:t>
            </a:r>
          </a:p>
        </p:txBody>
      </p:sp>
      <p:sp>
        <p:nvSpPr>
          <p:cNvPr id="4" name="Rectangle 3">
            <a:extLst>
              <a:ext uri="{FF2B5EF4-FFF2-40B4-BE49-F238E27FC236}">
                <a16:creationId xmlns:a16="http://schemas.microsoft.com/office/drawing/2014/main" id="{5709B576-79E7-F52E-C26B-3582B2D479BD}"/>
              </a:ext>
            </a:extLst>
          </p:cNvPr>
          <p:cNvSpPr/>
          <p:nvPr/>
        </p:nvSpPr>
        <p:spPr>
          <a:xfrm>
            <a:off x="0" y="0"/>
            <a:ext cx="12192000" cy="5113477"/>
          </a:xfrm>
          <a:prstGeom prst="rect">
            <a:avLst/>
          </a:prstGeom>
          <a:solidFill>
            <a:srgbClr val="80B9E6"/>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282A33"/>
              </a:solidFill>
              <a:effectLst/>
              <a:uFillTx/>
              <a:latin typeface="+mj-lt"/>
              <a:ea typeface="+mj-ea"/>
              <a:cs typeface="+mj-cs"/>
              <a:sym typeface="Calibri"/>
            </a:endParaRPr>
          </a:p>
        </p:txBody>
      </p:sp>
      <p:pic>
        <p:nvPicPr>
          <p:cNvPr id="3" name="Picture 2" descr="A picture containing text, clock, watch&#10;&#10;Description automatically generated">
            <a:extLst>
              <a:ext uri="{FF2B5EF4-FFF2-40B4-BE49-F238E27FC236}">
                <a16:creationId xmlns:a16="http://schemas.microsoft.com/office/drawing/2014/main" id="{3524A7E1-027C-02EE-92CE-44D955DC013C}"/>
              </a:ext>
            </a:extLst>
          </p:cNvPr>
          <p:cNvPicPr>
            <a:picLocks noChangeAspect="1"/>
          </p:cNvPicPr>
          <p:nvPr/>
        </p:nvPicPr>
        <p:blipFill rotWithShape="1">
          <a:blip r:embed="rId3">
            <a:extLst>
              <a:ext uri="{28A0092B-C50C-407E-A947-70E740481C1C}">
                <a14:useLocalDpi xmlns:a14="http://schemas.microsoft.com/office/drawing/2010/main" val="0"/>
              </a:ext>
            </a:extLst>
          </a:blip>
          <a:srcRect l="11659" t="12982" r="9404" b="10686"/>
          <a:stretch/>
        </p:blipFill>
        <p:spPr>
          <a:xfrm>
            <a:off x="1747439" y="0"/>
            <a:ext cx="8697122" cy="4730739"/>
          </a:xfrm>
          <a:prstGeom prst="rect">
            <a:avLst/>
          </a:prstGeom>
        </p:spPr>
      </p:pic>
      <p:grpSp>
        <p:nvGrpSpPr>
          <p:cNvPr id="2" name="Group 1">
            <a:extLst>
              <a:ext uri="{FF2B5EF4-FFF2-40B4-BE49-F238E27FC236}">
                <a16:creationId xmlns:a16="http://schemas.microsoft.com/office/drawing/2014/main" id="{A1286E8B-D9F3-5EB0-2325-8CEBEA479CD6}"/>
              </a:ext>
            </a:extLst>
          </p:cNvPr>
          <p:cNvGrpSpPr/>
          <p:nvPr/>
        </p:nvGrpSpPr>
        <p:grpSpPr>
          <a:xfrm>
            <a:off x="8934428" y="6030157"/>
            <a:ext cx="2805751" cy="369330"/>
            <a:chOff x="8934428" y="6030157"/>
            <a:chExt cx="2805751" cy="369330"/>
          </a:xfrm>
        </p:grpSpPr>
        <p:pic>
          <p:nvPicPr>
            <p:cNvPr id="5" name="Picture 4" descr="A black and white logo&#10;&#10;Description automatically generated">
              <a:extLst>
                <a:ext uri="{FF2B5EF4-FFF2-40B4-BE49-F238E27FC236}">
                  <a16:creationId xmlns:a16="http://schemas.microsoft.com/office/drawing/2014/main" id="{0B244D34-9420-4B95-95A1-F43D9554676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7" name="TextBox 6">
              <a:extLst>
                <a:ext uri="{FF2B5EF4-FFF2-40B4-BE49-F238E27FC236}">
                  <a16:creationId xmlns:a16="http://schemas.microsoft.com/office/drawing/2014/main" id="{3A373799-1B79-DAAD-505A-23D3CF007F02}"/>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8" name="Straight Connector 7">
              <a:extLst>
                <a:ext uri="{FF2B5EF4-FFF2-40B4-BE49-F238E27FC236}">
                  <a16:creationId xmlns:a16="http://schemas.microsoft.com/office/drawing/2014/main" id="{924D5B5B-44C3-EBDA-D0C5-D91CC7C8B4B6}"/>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itle 1"/>
          <p:cNvSpPr txBox="1">
            <a:spLocks noGrp="1"/>
          </p:cNvSpPr>
          <p:nvPr>
            <p:ph type="ctrTitle"/>
          </p:nvPr>
        </p:nvSpPr>
        <p:spPr>
          <a:xfrm>
            <a:off x="560172" y="102329"/>
            <a:ext cx="10968681" cy="1418848"/>
          </a:xfrm>
          <a:prstGeom prst="rect">
            <a:avLst/>
          </a:prstGeom>
        </p:spPr>
        <p:txBody>
          <a:bodyPr>
            <a:normAutofit fontScale="90000"/>
          </a:bodyPr>
          <a:lstStyle>
            <a:lvl1pPr algn="l">
              <a:defRPr sz="5400">
                <a:solidFill>
                  <a:schemeClr val="accent1"/>
                </a:solidFill>
                <a:latin typeface="Avenir Black"/>
                <a:ea typeface="Avenir Black"/>
                <a:cs typeface="Avenir Black"/>
                <a:sym typeface="Avenir Black"/>
              </a:defRPr>
            </a:lvl1pPr>
          </a:lstStyle>
          <a:p>
            <a:r>
              <a:rPr lang="en-US" dirty="0">
                <a:solidFill>
                  <a:schemeClr val="tx1"/>
                </a:solidFill>
              </a:rPr>
              <a:t>How to Keep Your Money Protected</a:t>
            </a:r>
            <a:endParaRPr dirty="0">
              <a:solidFill>
                <a:schemeClr val="tx1"/>
              </a:solidFill>
            </a:endParaRPr>
          </a:p>
        </p:txBody>
      </p:sp>
      <p:sp>
        <p:nvSpPr>
          <p:cNvPr id="145" name="Lorem Ipsum Subtitle"/>
          <p:cNvSpPr txBox="1">
            <a:spLocks noGrp="1"/>
          </p:cNvSpPr>
          <p:nvPr>
            <p:ph type="subTitle" idx="1"/>
          </p:nvPr>
        </p:nvSpPr>
        <p:spPr>
          <a:xfrm>
            <a:off x="663146" y="1817098"/>
            <a:ext cx="10762733" cy="851559"/>
          </a:xfrm>
          <a:prstGeom prst="rect">
            <a:avLst/>
          </a:prstGeom>
        </p:spPr>
        <p:txBody>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Watch out for</a:t>
            </a:r>
          </a:p>
        </p:txBody>
      </p:sp>
      <p:sp>
        <p:nvSpPr>
          <p:cNvPr id="2" name="Lorem Ipsum Subtitle">
            <a:extLst>
              <a:ext uri="{FF2B5EF4-FFF2-40B4-BE49-F238E27FC236}">
                <a16:creationId xmlns:a16="http://schemas.microsoft.com/office/drawing/2014/main" id="{8B450EF5-49F7-7ED4-FEF3-E5F4E138D8CF}"/>
              </a:ext>
            </a:extLst>
          </p:cNvPr>
          <p:cNvSpPr txBox="1">
            <a:spLocks/>
          </p:cNvSpPr>
          <p:nvPr/>
        </p:nvSpPr>
        <p:spPr>
          <a:xfrm>
            <a:off x="1170041" y="2517809"/>
            <a:ext cx="10762733" cy="335621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lvl1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282A33"/>
                </a:solidFill>
                <a:uFillTx/>
                <a:latin typeface="+mj-lt"/>
                <a:ea typeface="+mj-ea"/>
                <a:cs typeface="+mj-cs"/>
                <a:sym typeface="Calibri"/>
              </a:defRPr>
            </a:lvl1pPr>
            <a:lvl2pPr marL="0" marR="0" indent="457200" algn="ctr" defTabSz="914400" rtl="0" latinLnBrk="0">
              <a:lnSpc>
                <a:spcPct val="90000"/>
              </a:lnSpc>
              <a:spcBef>
                <a:spcPts val="1000"/>
              </a:spcBef>
              <a:spcAft>
                <a:spcPts val="0"/>
              </a:spcAft>
              <a:buClrTx/>
              <a:buSzTx/>
              <a:buFontTx/>
              <a:buNone/>
              <a:tabLst/>
              <a:defRPr sz="2400" b="0" i="0" u="none" strike="noStrike" cap="none" spc="0" baseline="0">
                <a:solidFill>
                  <a:srgbClr val="282A33"/>
                </a:solidFill>
                <a:uFillTx/>
                <a:latin typeface="+mj-lt"/>
                <a:ea typeface="+mj-ea"/>
                <a:cs typeface="+mj-cs"/>
                <a:sym typeface="Calibri"/>
              </a:defRPr>
            </a:lvl2pPr>
            <a:lvl3pPr marL="0" marR="0" indent="914400" algn="ctr" defTabSz="914400" rtl="0" latinLnBrk="0">
              <a:lnSpc>
                <a:spcPct val="90000"/>
              </a:lnSpc>
              <a:spcBef>
                <a:spcPts val="1000"/>
              </a:spcBef>
              <a:spcAft>
                <a:spcPts val="0"/>
              </a:spcAft>
              <a:buClrTx/>
              <a:buSzTx/>
              <a:buFontTx/>
              <a:buNone/>
              <a:tabLst/>
              <a:defRPr sz="2400" b="0" i="0" u="none" strike="noStrike" cap="none" spc="0" baseline="0">
                <a:solidFill>
                  <a:srgbClr val="282A33"/>
                </a:solidFill>
                <a:uFillTx/>
                <a:latin typeface="+mj-lt"/>
                <a:ea typeface="+mj-ea"/>
                <a:cs typeface="+mj-cs"/>
                <a:sym typeface="Calibri"/>
              </a:defRPr>
            </a:lvl3pPr>
            <a:lvl4pPr marL="0" marR="0" indent="1371600" algn="ctr" defTabSz="914400" rtl="0" latinLnBrk="0">
              <a:lnSpc>
                <a:spcPct val="90000"/>
              </a:lnSpc>
              <a:spcBef>
                <a:spcPts val="1000"/>
              </a:spcBef>
              <a:spcAft>
                <a:spcPts val="0"/>
              </a:spcAft>
              <a:buClrTx/>
              <a:buSzTx/>
              <a:buFontTx/>
              <a:buNone/>
              <a:tabLst/>
              <a:defRPr sz="2400" b="0" i="0" u="none" strike="noStrike" cap="none" spc="0" baseline="0">
                <a:solidFill>
                  <a:srgbClr val="282A33"/>
                </a:solidFill>
                <a:uFillTx/>
                <a:latin typeface="+mj-lt"/>
                <a:ea typeface="+mj-ea"/>
                <a:cs typeface="+mj-cs"/>
                <a:sym typeface="Calibri"/>
              </a:defRPr>
            </a:lvl4pPr>
            <a:lvl5pPr marL="0" marR="0" indent="1828800" algn="ctr" defTabSz="914400" rtl="0" latinLnBrk="0">
              <a:lnSpc>
                <a:spcPct val="90000"/>
              </a:lnSpc>
              <a:spcBef>
                <a:spcPts val="1000"/>
              </a:spcBef>
              <a:spcAft>
                <a:spcPts val="0"/>
              </a:spcAft>
              <a:buClrTx/>
              <a:buSzTx/>
              <a:buFontTx/>
              <a:buNone/>
              <a:tabLst/>
              <a:defRPr sz="2400" b="0" i="0" u="none" strike="noStrike" cap="none" spc="0" baseline="0">
                <a:solidFill>
                  <a:srgbClr val="282A33"/>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9pPr>
          </a:lstStyle>
          <a:p>
            <a:pPr marL="571500" indent="-571500" algn="l" hangingPunct="1">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sz="3600" dirty="0">
                <a:solidFill>
                  <a:schemeClr val="accent2"/>
                </a:solidFill>
                <a:latin typeface="Avenir Light"/>
                <a:ea typeface="Avenir Light"/>
                <a:cs typeface="Avenir Light"/>
                <a:sym typeface="Avenir Light"/>
              </a:rPr>
              <a:t>Promises of guaranteed returns</a:t>
            </a:r>
          </a:p>
          <a:p>
            <a:pPr marL="571500" indent="-571500" algn="l" hangingPunct="1">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sz="3600" dirty="0">
                <a:solidFill>
                  <a:schemeClr val="accent2"/>
                </a:solidFill>
                <a:latin typeface="Avenir Light"/>
                <a:ea typeface="Avenir Light"/>
                <a:cs typeface="Avenir Light"/>
                <a:sym typeface="Avenir Light"/>
              </a:rPr>
              <a:t>Whether or not they’re registered with the SEC or FINRA</a:t>
            </a:r>
          </a:p>
          <a:p>
            <a:pPr marL="571500" indent="-571500" algn="l" hangingPunct="1">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sz="3600" dirty="0">
                <a:solidFill>
                  <a:schemeClr val="accent2"/>
                </a:solidFill>
                <a:latin typeface="Avenir Light"/>
                <a:ea typeface="Avenir Light"/>
                <a:cs typeface="Avenir Light"/>
                <a:sym typeface="Avenir Light"/>
              </a:rPr>
              <a:t>An offer of free money, etc.</a:t>
            </a:r>
          </a:p>
          <a:p>
            <a:pPr marL="571500" indent="-571500" algn="l" hangingPunct="1">
              <a:lnSpc>
                <a:spcPct val="100000"/>
              </a:lnSpc>
              <a:buSzPct val="100000"/>
              <a:buFont typeface="Arial"/>
              <a:buChar char="•"/>
              <a:defRPr sz="3600">
                <a:solidFill>
                  <a:schemeClr val="accent2"/>
                </a:solidFill>
                <a:latin typeface="Avenir Light"/>
                <a:ea typeface="Avenir Light"/>
                <a:cs typeface="Avenir Light"/>
                <a:sym typeface="Avenir Light"/>
              </a:defRPr>
            </a:pPr>
            <a:endParaRPr lang="en-US" sz="3600" dirty="0">
              <a:solidFill>
                <a:schemeClr val="accent2"/>
              </a:solidFill>
              <a:latin typeface="Avenir Light"/>
              <a:ea typeface="Avenir Light"/>
              <a:cs typeface="Avenir Light"/>
              <a:sym typeface="Avenir Light"/>
            </a:endParaRPr>
          </a:p>
        </p:txBody>
      </p:sp>
      <p:grpSp>
        <p:nvGrpSpPr>
          <p:cNvPr id="4" name="Group 3">
            <a:extLst>
              <a:ext uri="{FF2B5EF4-FFF2-40B4-BE49-F238E27FC236}">
                <a16:creationId xmlns:a16="http://schemas.microsoft.com/office/drawing/2014/main" id="{EC4979A4-A1B9-7112-6034-FA6A4A9022FE}"/>
              </a:ext>
            </a:extLst>
          </p:cNvPr>
          <p:cNvGrpSpPr/>
          <p:nvPr/>
        </p:nvGrpSpPr>
        <p:grpSpPr>
          <a:xfrm>
            <a:off x="8934428" y="6030157"/>
            <a:ext cx="2805751" cy="369330"/>
            <a:chOff x="8934428" y="6030157"/>
            <a:chExt cx="2805751" cy="369330"/>
          </a:xfrm>
        </p:grpSpPr>
        <p:pic>
          <p:nvPicPr>
            <p:cNvPr id="5" name="Picture 4" descr="A black and white logo&#10;&#10;Description automatically generated">
              <a:extLst>
                <a:ext uri="{FF2B5EF4-FFF2-40B4-BE49-F238E27FC236}">
                  <a16:creationId xmlns:a16="http://schemas.microsoft.com/office/drawing/2014/main" id="{299BDFA0-6569-0F90-1AFF-954C500D6C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6" name="TextBox 5">
              <a:extLst>
                <a:ext uri="{FF2B5EF4-FFF2-40B4-BE49-F238E27FC236}">
                  <a16:creationId xmlns:a16="http://schemas.microsoft.com/office/drawing/2014/main" id="{D3C8FBEC-1C17-63F9-66EF-22568309BC25}"/>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7" name="Straight Connector 6">
              <a:extLst>
                <a:ext uri="{FF2B5EF4-FFF2-40B4-BE49-F238E27FC236}">
                  <a16:creationId xmlns:a16="http://schemas.microsoft.com/office/drawing/2014/main" id="{536A91B5-84B3-D6B4-E6AB-21C32EDCB91A}"/>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3638111326"/>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itle 1"/>
          <p:cNvSpPr txBox="1">
            <a:spLocks noGrp="1"/>
          </p:cNvSpPr>
          <p:nvPr>
            <p:ph type="ctrTitle"/>
          </p:nvPr>
        </p:nvSpPr>
        <p:spPr>
          <a:xfrm>
            <a:off x="560172" y="102329"/>
            <a:ext cx="10968681" cy="1418848"/>
          </a:xfrm>
          <a:prstGeom prst="rect">
            <a:avLst/>
          </a:prstGeom>
        </p:spPr>
        <p:txBody>
          <a:bodyPr/>
          <a:lstStyle>
            <a:lvl1pPr algn="l">
              <a:defRPr sz="5400">
                <a:solidFill>
                  <a:schemeClr val="accent1"/>
                </a:solidFill>
                <a:latin typeface="Avenir Black"/>
                <a:ea typeface="Avenir Black"/>
                <a:cs typeface="Avenir Black"/>
                <a:sym typeface="Avenir Black"/>
              </a:defRPr>
            </a:lvl1pPr>
          </a:lstStyle>
          <a:p>
            <a:r>
              <a:rPr lang="en-US" dirty="0">
                <a:solidFill>
                  <a:schemeClr val="tx1"/>
                </a:solidFill>
              </a:rPr>
              <a:t>Resources</a:t>
            </a:r>
            <a:endParaRPr dirty="0">
              <a:solidFill>
                <a:schemeClr val="tx1"/>
              </a:solidFill>
            </a:endParaRPr>
          </a:p>
        </p:txBody>
      </p:sp>
      <p:sp>
        <p:nvSpPr>
          <p:cNvPr id="145" name="Lorem Ipsum Subtitle"/>
          <p:cNvSpPr txBox="1">
            <a:spLocks noGrp="1"/>
          </p:cNvSpPr>
          <p:nvPr>
            <p:ph type="subTitle" idx="1"/>
          </p:nvPr>
        </p:nvSpPr>
        <p:spPr>
          <a:xfrm>
            <a:off x="663146" y="1817098"/>
            <a:ext cx="10762733" cy="4625583"/>
          </a:xfrm>
          <a:prstGeom prst="rect">
            <a:avLst/>
          </a:prstGeom>
        </p:spPr>
        <p:txBody>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Course: Internet Safety</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Coach: Are you Cyber Safe? For Teens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Article: Protect Yourself Online</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Worksheet: Digital Money Management</a:t>
            </a:r>
          </a:p>
        </p:txBody>
      </p:sp>
      <p:grpSp>
        <p:nvGrpSpPr>
          <p:cNvPr id="2" name="Group 1">
            <a:extLst>
              <a:ext uri="{FF2B5EF4-FFF2-40B4-BE49-F238E27FC236}">
                <a16:creationId xmlns:a16="http://schemas.microsoft.com/office/drawing/2014/main" id="{DB386849-54CA-1559-1CFB-3C452563F494}"/>
              </a:ext>
            </a:extLst>
          </p:cNvPr>
          <p:cNvGrpSpPr/>
          <p:nvPr/>
        </p:nvGrpSpPr>
        <p:grpSpPr>
          <a:xfrm>
            <a:off x="8934428" y="6030157"/>
            <a:ext cx="2805751" cy="369330"/>
            <a:chOff x="8934428" y="6030157"/>
            <a:chExt cx="2805751" cy="369330"/>
          </a:xfrm>
        </p:grpSpPr>
        <p:pic>
          <p:nvPicPr>
            <p:cNvPr id="4" name="Picture 3" descr="A black and white logo&#10;&#10;Description automatically generated">
              <a:extLst>
                <a:ext uri="{FF2B5EF4-FFF2-40B4-BE49-F238E27FC236}">
                  <a16:creationId xmlns:a16="http://schemas.microsoft.com/office/drawing/2014/main" id="{DE168AA1-675F-886D-7E60-416858722C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5" name="TextBox 4">
              <a:extLst>
                <a:ext uri="{FF2B5EF4-FFF2-40B4-BE49-F238E27FC236}">
                  <a16:creationId xmlns:a16="http://schemas.microsoft.com/office/drawing/2014/main" id="{B56B7A5E-02FC-0091-C191-400618686400}"/>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6" name="Straight Connector 5">
              <a:extLst>
                <a:ext uri="{FF2B5EF4-FFF2-40B4-BE49-F238E27FC236}">
                  <a16:creationId xmlns:a16="http://schemas.microsoft.com/office/drawing/2014/main" id="{EDBF33B9-E96D-DEF3-53CB-A71835C4FA88}"/>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3784732650"/>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Title 1"/>
          <p:cNvSpPr txBox="1">
            <a:spLocks noGrp="1"/>
          </p:cNvSpPr>
          <p:nvPr>
            <p:ph type="ctrTitle"/>
          </p:nvPr>
        </p:nvSpPr>
        <p:spPr>
          <a:xfrm>
            <a:off x="560172" y="102329"/>
            <a:ext cx="10968681" cy="1418848"/>
          </a:xfrm>
          <a:prstGeom prst="rect">
            <a:avLst/>
          </a:prstGeom>
        </p:spPr>
        <p:txBody>
          <a:bodyPr/>
          <a:lstStyle>
            <a:lvl1pPr algn="l">
              <a:defRPr sz="5400">
                <a:solidFill>
                  <a:schemeClr val="accent1"/>
                </a:solidFill>
                <a:latin typeface="Avenir Black"/>
                <a:ea typeface="Avenir Black"/>
                <a:cs typeface="Avenir Black"/>
                <a:sym typeface="Avenir Black"/>
              </a:defRPr>
            </a:lvl1pPr>
          </a:lstStyle>
          <a:p>
            <a:r>
              <a:rPr lang="en-US" dirty="0">
                <a:solidFill>
                  <a:schemeClr val="tx1"/>
                </a:solidFill>
              </a:rPr>
              <a:t>Conclusion</a:t>
            </a:r>
            <a:endParaRPr dirty="0">
              <a:solidFill>
                <a:schemeClr val="tx1"/>
              </a:solidFill>
            </a:endParaRPr>
          </a:p>
        </p:txBody>
      </p:sp>
      <p:sp>
        <p:nvSpPr>
          <p:cNvPr id="149" name="Lorem Ipsum Subtitle"/>
          <p:cNvSpPr txBox="1">
            <a:spLocks noGrp="1"/>
          </p:cNvSpPr>
          <p:nvPr>
            <p:ph type="subTitle" idx="1"/>
          </p:nvPr>
        </p:nvSpPr>
        <p:spPr>
          <a:xfrm>
            <a:off x="663146" y="1921949"/>
            <a:ext cx="10762733" cy="2109442"/>
          </a:xfrm>
          <a:prstGeom prst="rect">
            <a:avLst/>
          </a:prstGeom>
        </p:spPr>
        <p:txBody>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Do you understand the importance of keeping your money safe?</a:t>
            </a:r>
          </a:p>
        </p:txBody>
      </p:sp>
      <p:grpSp>
        <p:nvGrpSpPr>
          <p:cNvPr id="2" name="Group 1">
            <a:extLst>
              <a:ext uri="{FF2B5EF4-FFF2-40B4-BE49-F238E27FC236}">
                <a16:creationId xmlns:a16="http://schemas.microsoft.com/office/drawing/2014/main" id="{5C256997-46DD-C675-460C-CB71691C246D}"/>
              </a:ext>
            </a:extLst>
          </p:cNvPr>
          <p:cNvGrpSpPr/>
          <p:nvPr/>
        </p:nvGrpSpPr>
        <p:grpSpPr>
          <a:xfrm>
            <a:off x="8934428" y="6030157"/>
            <a:ext cx="2805751" cy="369330"/>
            <a:chOff x="8934428" y="6030157"/>
            <a:chExt cx="2805751" cy="369330"/>
          </a:xfrm>
        </p:grpSpPr>
        <p:pic>
          <p:nvPicPr>
            <p:cNvPr id="3" name="Picture 2" descr="A black and white logo&#10;&#10;Description automatically generated">
              <a:extLst>
                <a:ext uri="{FF2B5EF4-FFF2-40B4-BE49-F238E27FC236}">
                  <a16:creationId xmlns:a16="http://schemas.microsoft.com/office/drawing/2014/main" id="{0E727BEA-3266-2DE9-45E6-9F16D09939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5" name="TextBox 4">
              <a:extLst>
                <a:ext uri="{FF2B5EF4-FFF2-40B4-BE49-F238E27FC236}">
                  <a16:creationId xmlns:a16="http://schemas.microsoft.com/office/drawing/2014/main" id="{6CBBACBB-075B-59DA-AA11-5B2654802260}"/>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6" name="Straight Connector 5">
              <a:extLst>
                <a:ext uri="{FF2B5EF4-FFF2-40B4-BE49-F238E27FC236}">
                  <a16:creationId xmlns:a16="http://schemas.microsoft.com/office/drawing/2014/main" id="{BB126CEF-5057-A24F-42DF-EB921D3BCAE3}"/>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Title 1"/>
          <p:cNvSpPr txBox="1"/>
          <p:nvPr/>
        </p:nvSpPr>
        <p:spPr>
          <a:xfrm>
            <a:off x="560172" y="4008362"/>
            <a:ext cx="10968681" cy="2387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b">
            <a:normAutofit/>
          </a:bodyPr>
          <a:lstStyle>
            <a:lvl1pPr>
              <a:lnSpc>
                <a:spcPct val="90000"/>
              </a:lnSpc>
              <a:defRPr sz="6000">
                <a:solidFill>
                  <a:schemeClr val="accent1"/>
                </a:solidFill>
                <a:latin typeface="Avenir Black"/>
                <a:ea typeface="Avenir Black"/>
                <a:cs typeface="Avenir Black"/>
                <a:sym typeface="Avenir Black"/>
              </a:defRPr>
            </a:lvl1pPr>
          </a:lstStyle>
          <a:p>
            <a:r>
              <a:rPr sz="5600" dirty="0">
                <a:solidFill>
                  <a:schemeClr val="tx1"/>
                </a:solidFill>
              </a:rPr>
              <a:t>Thank you!</a:t>
            </a:r>
          </a:p>
        </p:txBody>
      </p:sp>
      <p:sp>
        <p:nvSpPr>
          <p:cNvPr id="7" name="Rectangle 6">
            <a:extLst>
              <a:ext uri="{FF2B5EF4-FFF2-40B4-BE49-F238E27FC236}">
                <a16:creationId xmlns:a16="http://schemas.microsoft.com/office/drawing/2014/main" id="{4147DCC6-662B-6D59-5D1C-84138E33FA8D}"/>
              </a:ext>
            </a:extLst>
          </p:cNvPr>
          <p:cNvSpPr/>
          <p:nvPr/>
        </p:nvSpPr>
        <p:spPr>
          <a:xfrm>
            <a:off x="0" y="0"/>
            <a:ext cx="12192000" cy="4840941"/>
          </a:xfrm>
          <a:prstGeom prst="rect">
            <a:avLst/>
          </a:prstGeom>
          <a:solidFill>
            <a:srgbClr val="EA5C5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282A33"/>
              </a:solidFill>
              <a:effectLst/>
              <a:uFillTx/>
              <a:latin typeface="+mj-lt"/>
              <a:ea typeface="+mj-ea"/>
              <a:cs typeface="+mj-cs"/>
              <a:sym typeface="Calibri"/>
            </a:endParaRPr>
          </a:p>
        </p:txBody>
      </p:sp>
      <p:pic>
        <p:nvPicPr>
          <p:cNvPr id="3" name="Picture 2" descr="Shape, rectangle&#10;&#10;Description automatically generated">
            <a:extLst>
              <a:ext uri="{FF2B5EF4-FFF2-40B4-BE49-F238E27FC236}">
                <a16:creationId xmlns:a16="http://schemas.microsoft.com/office/drawing/2014/main" id="{B9E8A9AE-C487-9136-C759-CD332AD01D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99" y="-791927"/>
            <a:ext cx="11421854" cy="6424793"/>
          </a:xfrm>
          <a:prstGeom prst="rect">
            <a:avLst/>
          </a:prstGeom>
        </p:spPr>
      </p:pic>
      <p:grpSp>
        <p:nvGrpSpPr>
          <p:cNvPr id="2" name="Group 1">
            <a:extLst>
              <a:ext uri="{FF2B5EF4-FFF2-40B4-BE49-F238E27FC236}">
                <a16:creationId xmlns:a16="http://schemas.microsoft.com/office/drawing/2014/main" id="{87783C56-59AB-EDCD-A1E2-1D01B0AB644E}"/>
              </a:ext>
            </a:extLst>
          </p:cNvPr>
          <p:cNvGrpSpPr/>
          <p:nvPr/>
        </p:nvGrpSpPr>
        <p:grpSpPr>
          <a:xfrm>
            <a:off x="8934428" y="6030157"/>
            <a:ext cx="2805751" cy="369330"/>
            <a:chOff x="8934428" y="6030157"/>
            <a:chExt cx="2805751" cy="369330"/>
          </a:xfrm>
        </p:grpSpPr>
        <p:pic>
          <p:nvPicPr>
            <p:cNvPr id="4" name="Picture 3" descr="A black and white logo&#10;&#10;Description automatically generated">
              <a:extLst>
                <a:ext uri="{FF2B5EF4-FFF2-40B4-BE49-F238E27FC236}">
                  <a16:creationId xmlns:a16="http://schemas.microsoft.com/office/drawing/2014/main" id="{F1FD2313-B53D-B236-1D28-AC3B1DE6BD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5" name="TextBox 4">
              <a:extLst>
                <a:ext uri="{FF2B5EF4-FFF2-40B4-BE49-F238E27FC236}">
                  <a16:creationId xmlns:a16="http://schemas.microsoft.com/office/drawing/2014/main" id="{DA134054-4399-0E6F-F563-204E5C1524CE}"/>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8" name="Straight Connector 7">
              <a:extLst>
                <a:ext uri="{FF2B5EF4-FFF2-40B4-BE49-F238E27FC236}">
                  <a16:creationId xmlns:a16="http://schemas.microsoft.com/office/drawing/2014/main" id="{D18846C9-2251-1ECB-4748-ABC177C0EA4B}"/>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le 1"/>
          <p:cNvSpPr txBox="1">
            <a:spLocks noGrp="1"/>
          </p:cNvSpPr>
          <p:nvPr>
            <p:ph type="ctrTitle"/>
          </p:nvPr>
        </p:nvSpPr>
        <p:spPr>
          <a:xfrm>
            <a:off x="560172" y="765997"/>
            <a:ext cx="10968681" cy="1140413"/>
          </a:xfrm>
          <a:prstGeom prst="rect">
            <a:avLst/>
          </a:prstGeom>
        </p:spPr>
        <p:txBody>
          <a:bodyPr/>
          <a:lstStyle>
            <a:lvl1pPr algn="l" defTabSz="822959">
              <a:defRPr sz="6119">
                <a:solidFill>
                  <a:schemeClr val="accent5"/>
                </a:solidFill>
                <a:latin typeface="Avenir Black"/>
                <a:ea typeface="Avenir Black"/>
                <a:cs typeface="Avenir Black"/>
                <a:sym typeface="Avenir Black"/>
              </a:defRPr>
            </a:lvl1pPr>
          </a:lstStyle>
          <a:p>
            <a:r>
              <a:rPr dirty="0">
                <a:solidFill>
                  <a:schemeClr val="tx1"/>
                </a:solidFill>
              </a:rPr>
              <a:t>Sponsor Intro</a:t>
            </a:r>
          </a:p>
        </p:txBody>
      </p:sp>
      <p:sp>
        <p:nvSpPr>
          <p:cNvPr id="101" name="Lorem Ipsum Subtitle"/>
          <p:cNvSpPr txBox="1">
            <a:spLocks noGrp="1"/>
          </p:cNvSpPr>
          <p:nvPr>
            <p:ph type="subTitle" idx="1"/>
          </p:nvPr>
        </p:nvSpPr>
        <p:spPr>
          <a:xfrm>
            <a:off x="561547" y="2290630"/>
            <a:ext cx="10965931" cy="3086911"/>
          </a:xfrm>
          <a:prstGeom prst="rect">
            <a:avLst/>
          </a:prstGeom>
        </p:spPr>
        <p:txBody>
          <a:bodyPr/>
          <a:lstStyle/>
          <a:p>
            <a:pPr algn="l">
              <a:lnSpc>
                <a:spcPct val="150000"/>
              </a:lnSpc>
              <a:defRPr sz="3600">
                <a:solidFill>
                  <a:schemeClr val="accent2"/>
                </a:solidFill>
                <a:latin typeface="Avenir Light"/>
                <a:ea typeface="Avenir Light"/>
                <a:cs typeface="Avenir Light"/>
                <a:sym typeface="Avenir Light"/>
              </a:defRPr>
            </a:pPr>
            <a:r>
              <a:rPr dirty="0"/>
              <a:t>Hi, my name is </a:t>
            </a:r>
            <a:r>
              <a:rPr dirty="0">
                <a:latin typeface="Avenir Heavy"/>
                <a:ea typeface="Avenir Heavy"/>
                <a:cs typeface="Avenir Heavy"/>
                <a:sym typeface="Avenir Heavy"/>
              </a:rPr>
              <a:t>[YOUR NAME]</a:t>
            </a:r>
            <a:r>
              <a:rPr dirty="0"/>
              <a:t>.</a:t>
            </a:r>
          </a:p>
          <a:p>
            <a:pPr algn="l">
              <a:lnSpc>
                <a:spcPct val="120000"/>
              </a:lnSpc>
              <a:defRPr sz="3600">
                <a:solidFill>
                  <a:schemeClr val="accent2"/>
                </a:solidFill>
                <a:latin typeface="Avenir Light"/>
                <a:ea typeface="Avenir Light"/>
                <a:cs typeface="Avenir Light"/>
                <a:sym typeface="Avenir Light"/>
              </a:defRPr>
            </a:pPr>
            <a:r>
              <a:rPr dirty="0"/>
              <a:t>I work as </a:t>
            </a:r>
            <a:r>
              <a:rPr dirty="0">
                <a:latin typeface="Avenir Heavy"/>
                <a:ea typeface="Avenir Heavy"/>
                <a:cs typeface="Avenir Heavy"/>
                <a:sym typeface="Avenir Heavy"/>
              </a:rPr>
              <a:t>[JOB TITLE]</a:t>
            </a:r>
            <a:r>
              <a:rPr dirty="0"/>
              <a:t> at </a:t>
            </a:r>
            <a:r>
              <a:rPr dirty="0">
                <a:latin typeface="Avenir Heavy"/>
                <a:ea typeface="Avenir Heavy"/>
                <a:cs typeface="Avenir Heavy"/>
                <a:sym typeface="Avenir Heavy"/>
              </a:rPr>
              <a:t>[FINANCIAL INSTITUTION]</a:t>
            </a:r>
            <a:r>
              <a:rPr dirty="0"/>
              <a:t>.</a:t>
            </a:r>
          </a:p>
        </p:txBody>
      </p:sp>
      <p:grpSp>
        <p:nvGrpSpPr>
          <p:cNvPr id="2" name="Group 1">
            <a:extLst>
              <a:ext uri="{FF2B5EF4-FFF2-40B4-BE49-F238E27FC236}">
                <a16:creationId xmlns:a16="http://schemas.microsoft.com/office/drawing/2014/main" id="{BBA68BFE-49E5-FE8D-7629-B574413629D1}"/>
              </a:ext>
            </a:extLst>
          </p:cNvPr>
          <p:cNvGrpSpPr/>
          <p:nvPr/>
        </p:nvGrpSpPr>
        <p:grpSpPr>
          <a:xfrm>
            <a:off x="8934428" y="6030157"/>
            <a:ext cx="2805751" cy="369330"/>
            <a:chOff x="8934428" y="6030157"/>
            <a:chExt cx="2805751" cy="369330"/>
          </a:xfrm>
        </p:grpSpPr>
        <p:pic>
          <p:nvPicPr>
            <p:cNvPr id="4" name="Picture 3" descr="A black and white logo&#10;&#10;Description automatically generated">
              <a:extLst>
                <a:ext uri="{FF2B5EF4-FFF2-40B4-BE49-F238E27FC236}">
                  <a16:creationId xmlns:a16="http://schemas.microsoft.com/office/drawing/2014/main" id="{D399EFBD-F05D-A872-CE86-5DBF82EFC4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5" name="TextBox 4">
              <a:extLst>
                <a:ext uri="{FF2B5EF4-FFF2-40B4-BE49-F238E27FC236}">
                  <a16:creationId xmlns:a16="http://schemas.microsoft.com/office/drawing/2014/main" id="{4F9D3905-8D9F-5FAA-911C-22667BFA3A05}"/>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6" name="Straight Connector 5">
              <a:extLst>
                <a:ext uri="{FF2B5EF4-FFF2-40B4-BE49-F238E27FC236}">
                  <a16:creationId xmlns:a16="http://schemas.microsoft.com/office/drawing/2014/main" id="{3130F30C-02D9-6C28-0AAC-65636F59B793}"/>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tangle"/>
          <p:cNvSpPr/>
          <p:nvPr/>
        </p:nvSpPr>
        <p:spPr>
          <a:xfrm>
            <a:off x="-11271" y="2172"/>
            <a:ext cx="12214542" cy="5072413"/>
          </a:xfrm>
          <a:prstGeom prst="rect">
            <a:avLst/>
          </a:prstGeom>
          <a:solidFill>
            <a:srgbClr val="DD7CB6"/>
          </a:solidFill>
          <a:ln w="12700">
            <a:miter lim="400000"/>
          </a:ln>
        </p:spPr>
        <p:txBody>
          <a:bodyPr lIns="45719" rIns="45719" anchor="ctr"/>
          <a:lstStyle/>
          <a:p>
            <a:endParaRPr dirty="0"/>
          </a:p>
        </p:txBody>
      </p:sp>
      <p:sp>
        <p:nvSpPr>
          <p:cNvPr id="104" name="Title 1"/>
          <p:cNvSpPr txBox="1"/>
          <p:nvPr/>
        </p:nvSpPr>
        <p:spPr>
          <a:xfrm>
            <a:off x="611659" y="5459061"/>
            <a:ext cx="10968682" cy="11404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fontScale="85000" lnSpcReduction="10000"/>
          </a:bodyPr>
          <a:lstStyle>
            <a:lvl1pPr algn="ctr" defTabSz="822959">
              <a:lnSpc>
                <a:spcPct val="90000"/>
              </a:lnSpc>
              <a:defRPr sz="6119">
                <a:solidFill>
                  <a:schemeClr val="accent1"/>
                </a:solidFill>
                <a:latin typeface="Avenir Black"/>
                <a:ea typeface="Avenir Black"/>
                <a:cs typeface="Avenir Black"/>
                <a:sym typeface="Avenir Black"/>
              </a:defRPr>
            </a:lvl1pPr>
          </a:lstStyle>
          <a:p>
            <a:r>
              <a:rPr lang="en-US" dirty="0">
                <a:solidFill>
                  <a:schemeClr val="tx1"/>
                </a:solidFill>
              </a:rPr>
              <a:t>Be Mindful of Your Digital Money</a:t>
            </a:r>
          </a:p>
        </p:txBody>
      </p:sp>
      <p:pic>
        <p:nvPicPr>
          <p:cNvPr id="4" name="Picture 3" descr="A picture containing graphical user interface&#10;&#10;Description automatically generated">
            <a:extLst>
              <a:ext uri="{FF2B5EF4-FFF2-40B4-BE49-F238E27FC236}">
                <a16:creationId xmlns:a16="http://schemas.microsoft.com/office/drawing/2014/main" id="{077F3B01-EA52-735F-BD19-B2A867E04CEF}"/>
              </a:ext>
            </a:extLst>
          </p:cNvPr>
          <p:cNvPicPr>
            <a:picLocks noChangeAspect="1"/>
          </p:cNvPicPr>
          <p:nvPr/>
        </p:nvPicPr>
        <p:blipFill rotWithShape="1">
          <a:blip r:embed="rId3">
            <a:extLst>
              <a:ext uri="{28A0092B-C50C-407E-A947-70E740481C1C}">
                <a14:useLocalDpi xmlns:a14="http://schemas.microsoft.com/office/drawing/2010/main" val="0"/>
              </a:ext>
            </a:extLst>
          </a:blip>
          <a:srcRect l="16239" t="12656" r="15751" b="13868"/>
          <a:stretch/>
        </p:blipFill>
        <p:spPr>
          <a:xfrm>
            <a:off x="2160104" y="295501"/>
            <a:ext cx="7381461" cy="4485753"/>
          </a:xfrm>
          <a:prstGeom prst="rect">
            <a:avLst/>
          </a:prstGeom>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ctrTitle"/>
          </p:nvPr>
        </p:nvSpPr>
        <p:spPr>
          <a:xfrm>
            <a:off x="560172" y="102329"/>
            <a:ext cx="10968681" cy="1418848"/>
          </a:xfrm>
          <a:prstGeom prst="rect">
            <a:avLst/>
          </a:prstGeom>
        </p:spPr>
        <p:txBody>
          <a:bodyPr>
            <a:normAutofit/>
          </a:bodyPr>
          <a:lstStyle>
            <a:lvl1pPr algn="l">
              <a:defRPr sz="5400">
                <a:solidFill>
                  <a:schemeClr val="accent1"/>
                </a:solidFill>
                <a:latin typeface="Avenir Black"/>
                <a:ea typeface="Avenir Black"/>
                <a:cs typeface="Avenir Black"/>
                <a:sym typeface="Avenir Black"/>
              </a:defRPr>
            </a:lvl1pPr>
          </a:lstStyle>
          <a:p>
            <a:r>
              <a:rPr lang="en-US" dirty="0">
                <a:solidFill>
                  <a:schemeClr val="tx1"/>
                </a:solidFill>
              </a:rPr>
              <a:t>Presentation Overview</a:t>
            </a:r>
          </a:p>
        </p:txBody>
      </p:sp>
      <p:sp>
        <p:nvSpPr>
          <p:cNvPr id="118" name="Lorem Ipsum Subtitle"/>
          <p:cNvSpPr txBox="1">
            <a:spLocks noGrp="1"/>
          </p:cNvSpPr>
          <p:nvPr>
            <p:ph type="subTitle" sz="quarter" idx="1"/>
          </p:nvPr>
        </p:nvSpPr>
        <p:spPr>
          <a:xfrm>
            <a:off x="663146" y="1817098"/>
            <a:ext cx="10762733" cy="4389889"/>
          </a:xfrm>
          <a:prstGeom prst="rect">
            <a:avLst/>
          </a:prstGeom>
        </p:spPr>
        <p:txBody>
          <a:bodyPr>
            <a:normAutofit fontScale="70000" lnSpcReduction="20000"/>
          </a:bodyPr>
          <a:lstStyle>
            <a:lvl1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lvl1pPr>
          </a:lstStyle>
          <a:p>
            <a:r>
              <a:rPr lang="en-US" dirty="0"/>
              <a:t>What Is a Digital Wallet?</a:t>
            </a:r>
          </a:p>
          <a:p>
            <a:r>
              <a:rPr lang="en-US" dirty="0"/>
              <a:t>Using Peer to Peer Payment Apps?</a:t>
            </a:r>
          </a:p>
          <a:p>
            <a:r>
              <a:rPr lang="en-US" dirty="0"/>
              <a:t>Common Peer to Peer Payment Scams</a:t>
            </a:r>
          </a:p>
          <a:p>
            <a:r>
              <a:rPr lang="en-US" dirty="0"/>
              <a:t>Investing Apps</a:t>
            </a:r>
          </a:p>
          <a:p>
            <a:r>
              <a:rPr lang="en-US" dirty="0"/>
              <a:t>Common Cryptocurrency and Investment Scams</a:t>
            </a:r>
          </a:p>
          <a:p>
            <a:r>
              <a:rPr lang="en-US" dirty="0"/>
              <a:t>How to Keep Your Money Protected</a:t>
            </a:r>
          </a:p>
          <a:p>
            <a:r>
              <a:rPr lang="en-US" dirty="0"/>
              <a:t>Resources</a:t>
            </a:r>
          </a:p>
          <a:p>
            <a:r>
              <a:rPr lang="en-US" dirty="0"/>
              <a:t>Conclusion</a:t>
            </a:r>
          </a:p>
          <a:p>
            <a:pPr marL="0" indent="0">
              <a:buNone/>
            </a:pPr>
            <a:br>
              <a:rPr lang="en-US" dirty="0"/>
            </a:br>
            <a:endParaRPr dirty="0"/>
          </a:p>
        </p:txBody>
      </p:sp>
      <p:grpSp>
        <p:nvGrpSpPr>
          <p:cNvPr id="2" name="Group 1">
            <a:extLst>
              <a:ext uri="{FF2B5EF4-FFF2-40B4-BE49-F238E27FC236}">
                <a16:creationId xmlns:a16="http://schemas.microsoft.com/office/drawing/2014/main" id="{A2F79D7F-3987-8E99-6ADB-0362642013E6}"/>
              </a:ext>
            </a:extLst>
          </p:cNvPr>
          <p:cNvGrpSpPr/>
          <p:nvPr/>
        </p:nvGrpSpPr>
        <p:grpSpPr>
          <a:xfrm>
            <a:off x="8934428" y="6030157"/>
            <a:ext cx="2805751" cy="369330"/>
            <a:chOff x="8934428" y="6030157"/>
            <a:chExt cx="2805751" cy="369330"/>
          </a:xfrm>
        </p:grpSpPr>
        <p:pic>
          <p:nvPicPr>
            <p:cNvPr id="4" name="Picture 3" descr="A black and white logo&#10;&#10;Description automatically generated">
              <a:extLst>
                <a:ext uri="{FF2B5EF4-FFF2-40B4-BE49-F238E27FC236}">
                  <a16:creationId xmlns:a16="http://schemas.microsoft.com/office/drawing/2014/main" id="{A0060F6D-E05C-05EA-B4D3-BB4CFD0284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5" name="TextBox 4">
              <a:extLst>
                <a:ext uri="{FF2B5EF4-FFF2-40B4-BE49-F238E27FC236}">
                  <a16:creationId xmlns:a16="http://schemas.microsoft.com/office/drawing/2014/main" id="{8B2B4B0E-EAFC-7C8D-303A-0141C2F690B4}"/>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6" name="Straight Connector 5">
              <a:extLst>
                <a:ext uri="{FF2B5EF4-FFF2-40B4-BE49-F238E27FC236}">
                  <a16:creationId xmlns:a16="http://schemas.microsoft.com/office/drawing/2014/main" id="{F29B8EF5-60A9-72AC-BF38-063B19F51E0B}"/>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929428547"/>
      </p:ext>
    </p:extLst>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p:tmAbs val="0"/>
                                  </p:iterate>
                                  <p:childTnLst>
                                    <p:set>
                                      <p:cBhvr>
                                        <p:cTn id="6" fill="hold"/>
                                        <p:tgtEl>
                                          <p:spTgt spid="1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 grpId="0"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Title 1"/>
          <p:cNvSpPr txBox="1">
            <a:spLocks noGrp="1"/>
          </p:cNvSpPr>
          <p:nvPr>
            <p:ph type="ctrTitle"/>
          </p:nvPr>
        </p:nvSpPr>
        <p:spPr>
          <a:xfrm>
            <a:off x="560172" y="102329"/>
            <a:ext cx="10968681" cy="1418848"/>
          </a:xfrm>
          <a:prstGeom prst="rect">
            <a:avLst/>
          </a:prstGeom>
        </p:spPr>
        <p:txBody>
          <a:bodyPr/>
          <a:lstStyle>
            <a:lvl1pPr algn="l">
              <a:defRPr sz="5400">
                <a:solidFill>
                  <a:schemeClr val="accent1"/>
                </a:solidFill>
                <a:latin typeface="Avenir Black"/>
                <a:ea typeface="Avenir Black"/>
                <a:cs typeface="Avenir Black"/>
                <a:sym typeface="Avenir Black"/>
              </a:defRPr>
            </a:lvl1pPr>
          </a:lstStyle>
          <a:p>
            <a:r>
              <a:rPr lang="en-US" dirty="0">
                <a:solidFill>
                  <a:schemeClr val="tx1"/>
                </a:solidFill>
              </a:rPr>
              <a:t>What Is a Digital Wallet?</a:t>
            </a:r>
          </a:p>
        </p:txBody>
      </p:sp>
      <p:sp>
        <p:nvSpPr>
          <p:cNvPr id="108" name="Lorem Ipsum Subtitle"/>
          <p:cNvSpPr txBox="1">
            <a:spLocks noGrp="1"/>
          </p:cNvSpPr>
          <p:nvPr>
            <p:ph type="subTitle" sz="half" idx="1"/>
          </p:nvPr>
        </p:nvSpPr>
        <p:spPr>
          <a:xfrm>
            <a:off x="663146" y="1817098"/>
            <a:ext cx="9067834" cy="4625583"/>
          </a:xfrm>
          <a:prstGeom prst="rect">
            <a:avLst/>
          </a:prstGeom>
        </p:spPr>
        <p:txBody>
          <a:bodyPr>
            <a:normAutofit/>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sz="3600" dirty="0">
                <a:solidFill>
                  <a:schemeClr val="accent2"/>
                </a:solidFill>
                <a:latin typeface="Avenir Light"/>
              </a:rPr>
              <a:t>Digital Wallets</a:t>
            </a:r>
          </a:p>
          <a:p>
            <a:br>
              <a:rPr lang="en-US" dirty="0"/>
            </a:br>
            <a:endParaRPr lang="en-US" dirty="0"/>
          </a:p>
        </p:txBody>
      </p:sp>
      <p:grpSp>
        <p:nvGrpSpPr>
          <p:cNvPr id="2" name="Group 1">
            <a:extLst>
              <a:ext uri="{FF2B5EF4-FFF2-40B4-BE49-F238E27FC236}">
                <a16:creationId xmlns:a16="http://schemas.microsoft.com/office/drawing/2014/main" id="{094FCA8A-8A3B-99DB-00FB-E52C4EFC78FB}"/>
              </a:ext>
            </a:extLst>
          </p:cNvPr>
          <p:cNvGrpSpPr/>
          <p:nvPr/>
        </p:nvGrpSpPr>
        <p:grpSpPr>
          <a:xfrm>
            <a:off x="8934428" y="6030157"/>
            <a:ext cx="2805751" cy="369330"/>
            <a:chOff x="8934428" y="6030157"/>
            <a:chExt cx="2805751" cy="369330"/>
          </a:xfrm>
        </p:grpSpPr>
        <p:pic>
          <p:nvPicPr>
            <p:cNvPr id="4" name="Picture 3" descr="A black and white logo&#10;&#10;Description automatically generated">
              <a:extLst>
                <a:ext uri="{FF2B5EF4-FFF2-40B4-BE49-F238E27FC236}">
                  <a16:creationId xmlns:a16="http://schemas.microsoft.com/office/drawing/2014/main" id="{BC4D5F14-C928-64E0-A314-C81BB4FDCD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5" name="TextBox 4">
              <a:extLst>
                <a:ext uri="{FF2B5EF4-FFF2-40B4-BE49-F238E27FC236}">
                  <a16:creationId xmlns:a16="http://schemas.microsoft.com/office/drawing/2014/main" id="{5815A2FA-A3A0-A481-E49F-AE0AEE736366}"/>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6" name="Straight Connector 5">
              <a:extLst>
                <a:ext uri="{FF2B5EF4-FFF2-40B4-BE49-F238E27FC236}">
                  <a16:creationId xmlns:a16="http://schemas.microsoft.com/office/drawing/2014/main" id="{EF239213-7640-907F-B496-EF44D05E28A8}"/>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ctrTitle"/>
          </p:nvPr>
        </p:nvSpPr>
        <p:spPr>
          <a:xfrm>
            <a:off x="560172" y="102329"/>
            <a:ext cx="10968681" cy="1418848"/>
          </a:xfrm>
          <a:prstGeom prst="rect">
            <a:avLst/>
          </a:prstGeom>
        </p:spPr>
        <p:txBody>
          <a:bodyPr>
            <a:normAutofit fontScale="90000"/>
          </a:bodyPr>
          <a:lstStyle>
            <a:lvl1pPr algn="l">
              <a:defRPr sz="5400">
                <a:solidFill>
                  <a:schemeClr val="accent1"/>
                </a:solidFill>
                <a:latin typeface="Avenir Black"/>
                <a:ea typeface="Avenir Black"/>
                <a:cs typeface="Avenir Black"/>
                <a:sym typeface="Avenir Black"/>
              </a:defRPr>
            </a:lvl1pPr>
          </a:lstStyle>
          <a:p>
            <a:r>
              <a:rPr lang="en-US" dirty="0">
                <a:solidFill>
                  <a:schemeClr val="tx1"/>
                </a:solidFill>
              </a:rPr>
              <a:t>Using Peer to Peer Payment Apps</a:t>
            </a:r>
            <a:endParaRPr dirty="0">
              <a:solidFill>
                <a:schemeClr val="tx1"/>
              </a:solidFill>
            </a:endParaRPr>
          </a:p>
        </p:txBody>
      </p:sp>
      <p:sp>
        <p:nvSpPr>
          <p:cNvPr id="118" name="Lorem Ipsum Subtitle"/>
          <p:cNvSpPr txBox="1">
            <a:spLocks noGrp="1"/>
          </p:cNvSpPr>
          <p:nvPr>
            <p:ph type="subTitle" sz="quarter" idx="1"/>
          </p:nvPr>
        </p:nvSpPr>
        <p:spPr>
          <a:xfrm>
            <a:off x="663146" y="1817098"/>
            <a:ext cx="10762733" cy="4389889"/>
          </a:xfrm>
          <a:prstGeom prst="rect">
            <a:avLst/>
          </a:prstGeom>
        </p:spPr>
        <p:txBody>
          <a:bodyPr/>
          <a:lstStyle>
            <a:lvl1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lvl1pPr>
          </a:lstStyle>
          <a:p>
            <a:r>
              <a:rPr lang="en-US" dirty="0"/>
              <a:t>Think before you send</a:t>
            </a:r>
          </a:p>
          <a:p>
            <a:r>
              <a:rPr lang="en-US" dirty="0"/>
              <a:t>Triple check for typos</a:t>
            </a:r>
          </a:p>
          <a:p>
            <a:r>
              <a:rPr lang="en-US" dirty="0"/>
              <a:t>Use passwords</a:t>
            </a:r>
          </a:p>
          <a:p>
            <a:pPr marL="0" indent="0">
              <a:buNone/>
            </a:pPr>
            <a:br>
              <a:rPr lang="en-US" dirty="0"/>
            </a:br>
            <a:endParaRPr dirty="0"/>
          </a:p>
        </p:txBody>
      </p:sp>
      <p:grpSp>
        <p:nvGrpSpPr>
          <p:cNvPr id="2" name="Group 1">
            <a:extLst>
              <a:ext uri="{FF2B5EF4-FFF2-40B4-BE49-F238E27FC236}">
                <a16:creationId xmlns:a16="http://schemas.microsoft.com/office/drawing/2014/main" id="{0841E535-B470-B1F7-0DCA-50215E7CA753}"/>
              </a:ext>
            </a:extLst>
          </p:cNvPr>
          <p:cNvGrpSpPr/>
          <p:nvPr/>
        </p:nvGrpSpPr>
        <p:grpSpPr>
          <a:xfrm>
            <a:off x="8934428" y="6030157"/>
            <a:ext cx="2805751" cy="369330"/>
            <a:chOff x="8934428" y="6030157"/>
            <a:chExt cx="2805751" cy="369330"/>
          </a:xfrm>
        </p:grpSpPr>
        <p:pic>
          <p:nvPicPr>
            <p:cNvPr id="4" name="Picture 3" descr="A black and white logo&#10;&#10;Description automatically generated">
              <a:extLst>
                <a:ext uri="{FF2B5EF4-FFF2-40B4-BE49-F238E27FC236}">
                  <a16:creationId xmlns:a16="http://schemas.microsoft.com/office/drawing/2014/main" id="{78927015-8958-3C52-2EEA-35508A159B1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5" name="TextBox 4">
              <a:extLst>
                <a:ext uri="{FF2B5EF4-FFF2-40B4-BE49-F238E27FC236}">
                  <a16:creationId xmlns:a16="http://schemas.microsoft.com/office/drawing/2014/main" id="{F7982C98-ADE5-4FCA-CA50-F63CD470D333}"/>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6" name="Straight Connector 5">
              <a:extLst>
                <a:ext uri="{FF2B5EF4-FFF2-40B4-BE49-F238E27FC236}">
                  <a16:creationId xmlns:a16="http://schemas.microsoft.com/office/drawing/2014/main" id="{F436A945-1080-CE84-FD82-4DAD21810F8C}"/>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1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 grpId="1"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itle 1"/>
          <p:cNvSpPr txBox="1">
            <a:spLocks noGrp="1"/>
          </p:cNvSpPr>
          <p:nvPr>
            <p:ph type="ctrTitle"/>
          </p:nvPr>
        </p:nvSpPr>
        <p:spPr>
          <a:xfrm>
            <a:off x="560172" y="102329"/>
            <a:ext cx="10968681" cy="1418848"/>
          </a:xfrm>
          <a:prstGeom prst="rect">
            <a:avLst/>
          </a:prstGeom>
        </p:spPr>
        <p:txBody>
          <a:bodyPr>
            <a:normAutofit/>
          </a:bodyPr>
          <a:lstStyle>
            <a:lvl1pPr algn="l">
              <a:defRPr sz="5400">
                <a:solidFill>
                  <a:schemeClr val="accent1"/>
                </a:solidFill>
                <a:latin typeface="Avenir Black"/>
                <a:ea typeface="Avenir Black"/>
                <a:cs typeface="Avenir Black"/>
                <a:sym typeface="Avenir Black"/>
              </a:defRPr>
            </a:lvl1pPr>
          </a:lstStyle>
          <a:p>
            <a:r>
              <a:rPr lang="en-US" sz="4400" dirty="0">
                <a:solidFill>
                  <a:schemeClr val="tx1"/>
                </a:solidFill>
              </a:rPr>
              <a:t>Common Peer to Peer Payment Scams</a:t>
            </a:r>
            <a:endParaRPr sz="4400" dirty="0">
              <a:solidFill>
                <a:schemeClr val="tx1"/>
              </a:solidFill>
            </a:endParaRPr>
          </a:p>
        </p:txBody>
      </p:sp>
      <p:sp>
        <p:nvSpPr>
          <p:cNvPr id="133" name="Lorem Ipsum Subtitle"/>
          <p:cNvSpPr txBox="1">
            <a:spLocks noGrp="1"/>
          </p:cNvSpPr>
          <p:nvPr>
            <p:ph type="subTitle" idx="1"/>
          </p:nvPr>
        </p:nvSpPr>
        <p:spPr>
          <a:xfrm>
            <a:off x="663146" y="1817098"/>
            <a:ext cx="10762733" cy="4625583"/>
          </a:xfrm>
          <a:prstGeom prst="rect">
            <a:avLst/>
          </a:prstGeom>
        </p:spPr>
        <p:txBody>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The accidental payment</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The falsely legitimate profile</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A call or text for help</a:t>
            </a:r>
            <a:endParaRPr dirty="0"/>
          </a:p>
        </p:txBody>
      </p:sp>
      <p:grpSp>
        <p:nvGrpSpPr>
          <p:cNvPr id="2" name="Group 1">
            <a:extLst>
              <a:ext uri="{FF2B5EF4-FFF2-40B4-BE49-F238E27FC236}">
                <a16:creationId xmlns:a16="http://schemas.microsoft.com/office/drawing/2014/main" id="{F49972D1-6E4E-B9C6-CF78-78C1CC8B9AD8}"/>
              </a:ext>
            </a:extLst>
          </p:cNvPr>
          <p:cNvGrpSpPr/>
          <p:nvPr/>
        </p:nvGrpSpPr>
        <p:grpSpPr>
          <a:xfrm>
            <a:off x="8934428" y="6030157"/>
            <a:ext cx="2805751" cy="369330"/>
            <a:chOff x="8934428" y="6030157"/>
            <a:chExt cx="2805751" cy="369330"/>
          </a:xfrm>
        </p:grpSpPr>
        <p:pic>
          <p:nvPicPr>
            <p:cNvPr id="4" name="Picture 3" descr="A black and white logo&#10;&#10;Description automatically generated">
              <a:extLst>
                <a:ext uri="{FF2B5EF4-FFF2-40B4-BE49-F238E27FC236}">
                  <a16:creationId xmlns:a16="http://schemas.microsoft.com/office/drawing/2014/main" id="{61B19A64-C633-1A06-0B93-9781DB180D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5" name="TextBox 4">
              <a:extLst>
                <a:ext uri="{FF2B5EF4-FFF2-40B4-BE49-F238E27FC236}">
                  <a16:creationId xmlns:a16="http://schemas.microsoft.com/office/drawing/2014/main" id="{6A6C9488-A737-09D0-D839-41041767D837}"/>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6" name="Straight Connector 5">
              <a:extLst>
                <a:ext uri="{FF2B5EF4-FFF2-40B4-BE49-F238E27FC236}">
                  <a16:creationId xmlns:a16="http://schemas.microsoft.com/office/drawing/2014/main" id="{4EC0C69A-1DAF-A215-D3CF-2CF249147BBD}"/>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itle 1"/>
          <p:cNvSpPr txBox="1">
            <a:spLocks noGrp="1"/>
          </p:cNvSpPr>
          <p:nvPr>
            <p:ph type="ctrTitle"/>
          </p:nvPr>
        </p:nvSpPr>
        <p:spPr>
          <a:xfrm>
            <a:off x="560172" y="102329"/>
            <a:ext cx="10968681" cy="1418848"/>
          </a:xfrm>
          <a:prstGeom prst="rect">
            <a:avLst/>
          </a:prstGeom>
        </p:spPr>
        <p:txBody>
          <a:bodyPr/>
          <a:lstStyle>
            <a:lvl1pPr algn="l">
              <a:defRPr sz="5400">
                <a:solidFill>
                  <a:schemeClr val="accent1"/>
                </a:solidFill>
                <a:latin typeface="Avenir Black"/>
                <a:ea typeface="Avenir Black"/>
                <a:cs typeface="Avenir Black"/>
                <a:sym typeface="Avenir Black"/>
              </a:defRPr>
            </a:lvl1pPr>
          </a:lstStyle>
          <a:p>
            <a:r>
              <a:rPr lang="en-US" dirty="0">
                <a:solidFill>
                  <a:schemeClr val="tx1"/>
                </a:solidFill>
              </a:rPr>
              <a:t>Investment Apps</a:t>
            </a:r>
            <a:endParaRPr dirty="0">
              <a:solidFill>
                <a:schemeClr val="tx1"/>
              </a:solidFill>
            </a:endParaRPr>
          </a:p>
        </p:txBody>
      </p:sp>
      <p:sp>
        <p:nvSpPr>
          <p:cNvPr id="145" name="Lorem Ipsum Subtitle"/>
          <p:cNvSpPr txBox="1">
            <a:spLocks noGrp="1"/>
          </p:cNvSpPr>
          <p:nvPr>
            <p:ph type="subTitle" idx="1"/>
          </p:nvPr>
        </p:nvSpPr>
        <p:spPr>
          <a:xfrm>
            <a:off x="663146" y="1817098"/>
            <a:ext cx="10762733" cy="4625583"/>
          </a:xfrm>
          <a:prstGeom prst="rect">
            <a:avLst/>
          </a:prstGeom>
        </p:spPr>
        <p:txBody>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What are investment apps?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Crypto wallets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Do your research</a:t>
            </a:r>
            <a:endParaRPr dirty="0"/>
          </a:p>
        </p:txBody>
      </p:sp>
      <p:grpSp>
        <p:nvGrpSpPr>
          <p:cNvPr id="2" name="Group 1">
            <a:extLst>
              <a:ext uri="{FF2B5EF4-FFF2-40B4-BE49-F238E27FC236}">
                <a16:creationId xmlns:a16="http://schemas.microsoft.com/office/drawing/2014/main" id="{223BD48F-3C77-6B68-C180-A5467BF6E359}"/>
              </a:ext>
            </a:extLst>
          </p:cNvPr>
          <p:cNvGrpSpPr/>
          <p:nvPr/>
        </p:nvGrpSpPr>
        <p:grpSpPr>
          <a:xfrm>
            <a:off x="8934428" y="6030157"/>
            <a:ext cx="2805751" cy="369330"/>
            <a:chOff x="8934428" y="6030157"/>
            <a:chExt cx="2805751" cy="369330"/>
          </a:xfrm>
        </p:grpSpPr>
        <p:pic>
          <p:nvPicPr>
            <p:cNvPr id="4" name="Picture 3" descr="A black and white logo&#10;&#10;Description automatically generated">
              <a:extLst>
                <a:ext uri="{FF2B5EF4-FFF2-40B4-BE49-F238E27FC236}">
                  <a16:creationId xmlns:a16="http://schemas.microsoft.com/office/drawing/2014/main" id="{551295E9-B5CB-32C0-A9DD-B20F4BF4BA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5" name="TextBox 4">
              <a:extLst>
                <a:ext uri="{FF2B5EF4-FFF2-40B4-BE49-F238E27FC236}">
                  <a16:creationId xmlns:a16="http://schemas.microsoft.com/office/drawing/2014/main" id="{81CA293E-D03B-96DB-F625-E58FAD18AF32}"/>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6" name="Straight Connector 5">
              <a:extLst>
                <a:ext uri="{FF2B5EF4-FFF2-40B4-BE49-F238E27FC236}">
                  <a16:creationId xmlns:a16="http://schemas.microsoft.com/office/drawing/2014/main" id="{55519CC2-68EB-416F-160C-2CFFB9016977}"/>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2202010774"/>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itle 1"/>
          <p:cNvSpPr txBox="1">
            <a:spLocks noGrp="1"/>
          </p:cNvSpPr>
          <p:nvPr>
            <p:ph type="ctrTitle"/>
          </p:nvPr>
        </p:nvSpPr>
        <p:spPr>
          <a:xfrm>
            <a:off x="560172" y="430322"/>
            <a:ext cx="10968681" cy="1418848"/>
          </a:xfrm>
          <a:prstGeom prst="rect">
            <a:avLst/>
          </a:prstGeom>
        </p:spPr>
        <p:txBody>
          <a:bodyPr>
            <a:normAutofit/>
          </a:bodyPr>
          <a:lstStyle>
            <a:lvl1pPr algn="l">
              <a:defRPr sz="5400">
                <a:solidFill>
                  <a:schemeClr val="accent1"/>
                </a:solidFill>
                <a:latin typeface="Avenir Black"/>
                <a:ea typeface="Avenir Black"/>
                <a:cs typeface="Avenir Black"/>
                <a:sym typeface="Avenir Black"/>
              </a:defRPr>
            </a:lvl1pPr>
          </a:lstStyle>
          <a:p>
            <a:r>
              <a:rPr lang="en-US" sz="4000" dirty="0">
                <a:solidFill>
                  <a:schemeClr val="tx1"/>
                </a:solidFill>
              </a:rPr>
              <a:t>Common Cryptocurrency </a:t>
            </a:r>
            <a:br>
              <a:rPr lang="en-US" sz="4000" dirty="0">
                <a:solidFill>
                  <a:schemeClr val="tx1"/>
                </a:solidFill>
              </a:rPr>
            </a:br>
            <a:r>
              <a:rPr lang="en-US" sz="4000" dirty="0">
                <a:solidFill>
                  <a:schemeClr val="tx1"/>
                </a:solidFill>
              </a:rPr>
              <a:t>and Investment Scams</a:t>
            </a:r>
            <a:endParaRPr sz="4000" dirty="0">
              <a:solidFill>
                <a:schemeClr val="tx1"/>
              </a:solidFill>
            </a:endParaRPr>
          </a:p>
        </p:txBody>
      </p:sp>
      <p:sp>
        <p:nvSpPr>
          <p:cNvPr id="145" name="Lorem Ipsum Subtitle"/>
          <p:cNvSpPr txBox="1">
            <a:spLocks noGrp="1"/>
          </p:cNvSpPr>
          <p:nvPr>
            <p:ph type="subTitle" idx="1"/>
          </p:nvPr>
        </p:nvSpPr>
        <p:spPr>
          <a:xfrm>
            <a:off x="663146" y="2145091"/>
            <a:ext cx="10762733" cy="4625583"/>
          </a:xfrm>
          <a:prstGeom prst="rect">
            <a:avLst/>
          </a:prstGeom>
        </p:spPr>
        <p:txBody>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Fake Apps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Giveaway Scams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Fake Celebrity Endorsements</a:t>
            </a:r>
            <a:endParaRPr dirty="0"/>
          </a:p>
        </p:txBody>
      </p:sp>
      <p:grpSp>
        <p:nvGrpSpPr>
          <p:cNvPr id="2" name="Group 1">
            <a:extLst>
              <a:ext uri="{FF2B5EF4-FFF2-40B4-BE49-F238E27FC236}">
                <a16:creationId xmlns:a16="http://schemas.microsoft.com/office/drawing/2014/main" id="{1F811AD5-3187-300F-4428-8385C67C6D5E}"/>
              </a:ext>
            </a:extLst>
          </p:cNvPr>
          <p:cNvGrpSpPr/>
          <p:nvPr/>
        </p:nvGrpSpPr>
        <p:grpSpPr>
          <a:xfrm>
            <a:off x="8934428" y="6030157"/>
            <a:ext cx="2805751" cy="369330"/>
            <a:chOff x="8934428" y="6030157"/>
            <a:chExt cx="2805751" cy="369330"/>
          </a:xfrm>
        </p:grpSpPr>
        <p:pic>
          <p:nvPicPr>
            <p:cNvPr id="4" name="Picture 3" descr="A black and white logo&#10;&#10;Description automatically generated">
              <a:extLst>
                <a:ext uri="{FF2B5EF4-FFF2-40B4-BE49-F238E27FC236}">
                  <a16:creationId xmlns:a16="http://schemas.microsoft.com/office/drawing/2014/main" id="{1BF35FF7-5700-437F-2272-EA69F64F37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5" name="TextBox 4">
              <a:extLst>
                <a:ext uri="{FF2B5EF4-FFF2-40B4-BE49-F238E27FC236}">
                  <a16:creationId xmlns:a16="http://schemas.microsoft.com/office/drawing/2014/main" id="{66493A83-1CE1-3EB3-9739-B05527ED6337}"/>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6" name="Straight Connector 5">
              <a:extLst>
                <a:ext uri="{FF2B5EF4-FFF2-40B4-BE49-F238E27FC236}">
                  <a16:creationId xmlns:a16="http://schemas.microsoft.com/office/drawing/2014/main" id="{12998185-1BFA-F879-C398-FDF02F4C8632}"/>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theme/theme1.xml><?xml version="1.0" encoding="utf-8"?>
<a:theme xmlns:a="http://schemas.openxmlformats.org/drawingml/2006/main" name="Office Theme">
  <a:themeElements>
    <a:clrScheme name="Office Theme">
      <a:dk1>
        <a:srgbClr val="282A33"/>
      </a:dk1>
      <a:lt1>
        <a:srgbClr val="FFFFFF"/>
      </a:lt1>
      <a:dk2>
        <a:srgbClr val="A7A7A7"/>
      </a:dk2>
      <a:lt2>
        <a:srgbClr val="535353"/>
      </a:lt2>
      <a:accent1>
        <a:srgbClr val="02A1FF"/>
      </a:accent1>
      <a:accent2>
        <a:srgbClr val="282932"/>
      </a:accent2>
      <a:accent3>
        <a:srgbClr val="D4D5D3"/>
      </a:accent3>
      <a:accent4>
        <a:srgbClr val="FEFFFE"/>
      </a:accent4>
      <a:accent5>
        <a:srgbClr val="06A0FF"/>
      </a:accent5>
      <a:accent6>
        <a:srgbClr val="16171C"/>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4">
            <a:hueOff val="-7200000"/>
            <a:satOff val="-100001"/>
          </a:schemeClr>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Be Mindful of Your Digital Money Presentation" id="{AC1ABAEF-82EF-EF4D-89F4-6343A1931847}" vid="{DC0DAC32-BA4E-0A4C-997C-254B49B70EC5}"/>
    </a:ext>
  </a:extLst>
</a:theme>
</file>

<file path=ppt/theme/theme2.xml><?xml version="1.0" encoding="utf-8"?>
<a:theme xmlns:a="http://schemas.openxmlformats.org/drawingml/2006/main" name="Office Theme">
  <a:themeElements>
    <a:clrScheme name="Office Theme">
      <a:dk1>
        <a:srgbClr val="282A33"/>
      </a:dk1>
      <a:lt1>
        <a:srgbClr val="332C0B"/>
      </a:lt1>
      <a:dk2>
        <a:srgbClr val="A7A7A7"/>
      </a:dk2>
      <a:lt2>
        <a:srgbClr val="535353"/>
      </a:lt2>
      <a:accent1>
        <a:srgbClr val="02A1FF"/>
      </a:accent1>
      <a:accent2>
        <a:srgbClr val="282932"/>
      </a:accent2>
      <a:accent3>
        <a:srgbClr val="D4D5D3"/>
      </a:accent3>
      <a:accent4>
        <a:srgbClr val="FEFFFE"/>
      </a:accent4>
      <a:accent5>
        <a:srgbClr val="06A0FF"/>
      </a:accent5>
      <a:accent6>
        <a:srgbClr val="16171C"/>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4">
            <a:hueOff val="-7200000"/>
            <a:satOff val="-100001"/>
          </a:schemeClr>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51</TotalTime>
  <Words>1775</Words>
  <Application>Microsoft Macintosh PowerPoint</Application>
  <PresentationFormat>Widescreen</PresentationFormat>
  <Paragraphs>132</Paragraphs>
  <Slides>13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Avenir Heavy</vt:lpstr>
      <vt:lpstr>Avenir Light</vt:lpstr>
      <vt:lpstr>Calibri</vt:lpstr>
      <vt:lpstr>Calibri Light</vt:lpstr>
      <vt:lpstr>Helvetica</vt:lpstr>
      <vt:lpstr>Office Theme</vt:lpstr>
      <vt:lpstr>PowerPoint Presentation</vt:lpstr>
      <vt:lpstr>Sponsor Intro</vt:lpstr>
      <vt:lpstr>PowerPoint Presentation</vt:lpstr>
      <vt:lpstr>Presentation Overview</vt:lpstr>
      <vt:lpstr>What Is a Digital Wallet?</vt:lpstr>
      <vt:lpstr>Using Peer to Peer Payment Apps</vt:lpstr>
      <vt:lpstr>Common Peer to Peer Payment Scams</vt:lpstr>
      <vt:lpstr>Investment Apps</vt:lpstr>
      <vt:lpstr>Common Cryptocurrency  and Investment Scams</vt:lpstr>
      <vt:lpstr>How to Keep Your Money Protected</vt:lpstr>
      <vt:lpstr>Resources</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Moffat</dc:creator>
  <cp:lastModifiedBy>Sarah Moffat</cp:lastModifiedBy>
  <cp:revision>2</cp:revision>
  <dcterms:created xsi:type="dcterms:W3CDTF">2023-03-09T02:12:42Z</dcterms:created>
  <dcterms:modified xsi:type="dcterms:W3CDTF">2025-09-11T17:25:40Z</dcterms:modified>
</cp:coreProperties>
</file>