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EFEFE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chemeClr val="accent4">
              <a:hueOff val="-7200000"/>
              <a:satOff val="-100001"/>
            </a:schemeClr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82A33"/>
              </a:solidFill>
              <a:prstDash val="solid"/>
              <a:round/>
            </a:ln>
          </a:top>
          <a:bottom>
            <a:ln w="254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hueOff val="-7200000"/>
              <a:satOff val="-100001"/>
            </a:schemeClr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82A33"/>
              </a:solidFill>
              <a:prstDash val="solid"/>
              <a:round/>
            </a:ln>
          </a:top>
          <a:bottom>
            <a:ln w="254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282A33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282A33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282A3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12700" cap="flat">
              <a:solidFill>
                <a:srgbClr val="282A33"/>
              </a:solidFill>
              <a:prstDash val="solid"/>
              <a:round/>
            </a:ln>
          </a:top>
          <a:bottom>
            <a:ln w="127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solidFill>
            <a:srgbClr val="282A33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4">
              <a:hueOff val="-7200000"/>
              <a:satOff val="-100001"/>
            </a:schemeClr>
          </a:solidFill>
        </a:fill>
      </a:tcStyle>
    </a:band2H>
    <a:firstCol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12700" cap="flat">
              <a:solidFill>
                <a:srgbClr val="282A33"/>
              </a:solidFill>
              <a:prstDash val="solid"/>
              <a:round/>
            </a:ln>
          </a:top>
          <a:bottom>
            <a:ln w="127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solidFill>
            <a:srgbClr val="282A33">
              <a:alpha val="20000"/>
            </a:srgbClr>
          </a:solidFill>
        </a:fill>
      </a:tcStyle>
    </a:firstCol>
    <a:lastRow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50800" cap="flat">
              <a:solidFill>
                <a:srgbClr val="282A33"/>
              </a:solidFill>
              <a:prstDash val="solid"/>
              <a:round/>
            </a:ln>
          </a:top>
          <a:bottom>
            <a:ln w="127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12700" cap="flat">
              <a:solidFill>
                <a:srgbClr val="282A33"/>
              </a:solidFill>
              <a:prstDash val="solid"/>
              <a:round/>
            </a:ln>
          </a:top>
          <a:bottom>
            <a:ln w="254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/>
    <p:restoredTop sz="32977"/>
  </p:normalViewPr>
  <p:slideViewPr>
    <p:cSldViewPr snapToGrid="0">
      <p:cViewPr>
        <p:scale>
          <a:sx n="30" d="100"/>
          <a:sy n="30" d="100"/>
        </p:scale>
        <p:origin x="374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banzai.com/wellness/resources/savings-calculato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Preséntese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clase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explique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poco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cuál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rol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Podría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repasar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día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típico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qué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patrocina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Banzai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clase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qué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cree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educación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importante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algunas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ofrece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institución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61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¿Lo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mejor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guardar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cuenta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? Los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intereses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interés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que 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paga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entidad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Usted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tiene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hacer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nada y ¡sus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crecerán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! 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interés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funciona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porcentaje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Así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cuanto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tenga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cuenta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ganará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Muestre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cómo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funciona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interés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abriendo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 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  <a:hlinkClick r:id="rId3"/>
              </a:rPr>
              <a:t>Calculadora de ahorros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otra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pestaña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Diga a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clase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parte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oscura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gráfico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representa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interés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señale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número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"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interés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ganado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"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 barra inferior.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Acepte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sugerencias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clase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mientras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ajusta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controles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deslizantes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mostrar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gran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impacto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interés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736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Repase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cuentas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institución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se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aplicarían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estudiantes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Explique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proceso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abrir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36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son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todos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temas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debatido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Haga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preguntas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  <a:endParaRPr lang="en-US" sz="1200" dirty="0">
              <a:solidFill>
                <a:srgbClr val="282A33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47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 hay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tiempo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abra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algunos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recursos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repáselos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con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Si no, anime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consultar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recursos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tarde</a:t>
            </a:r>
            <a:r>
              <a:rPr lang="en-US" sz="120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7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parte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esencial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crear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presupuesto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prepararse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éxito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Y lo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mejor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que ¡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nunca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se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demasiado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joven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empezar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! Hoy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repasaremos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todos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aspectos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básicos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: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algunas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sorprendan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1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diapositiva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sirve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índice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utilizarse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introducir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presentación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son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temas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específicos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tratará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orden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presentará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9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optar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gastar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algo de dinero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poder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utilizarlo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otra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futuro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Pregunte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qué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creen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importante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Oriéntelos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hacia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 idea de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reunir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suficiente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comprar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algo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grande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no se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podría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comprar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otro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modo.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Ayúdeles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hacer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lluvia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ideas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sobre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lo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podría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ser (un juego,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bicicleta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etc.).</a:t>
            </a:r>
          </a:p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También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tocar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tema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peligros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no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Explíquele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nunca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dinero, le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resultará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muy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difícil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imposible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permitirse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caras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fondo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emergencia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podría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verse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grandes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apuros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ocurre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algo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inesperado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accidente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catástrofe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natural.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9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mejor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manera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trabajar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alcanzar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No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piense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guardando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sin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motivo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será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mucho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fácil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eficaz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tiene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propósito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específico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mente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Ese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propósito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debe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tener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cantidad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fija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dólares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Pida 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saquen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trozo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papel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escriban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dos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las que les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gustaría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estimación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coste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(también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pedir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piensen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tienen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papel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). Deles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minutos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pensar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responder.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Probablemente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tendrá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ayudar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proponer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ideas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calcular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costes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Una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vez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clase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haya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terminado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algunos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lean sus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clase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8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Hágase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dos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preguntas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: ¿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cuándo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quiere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alcanzar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qué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realista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? Puede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alcanzarlo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mañana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necesita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tiempo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Considere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sus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son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corto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a largo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corto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llevará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meses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años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mayoría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lista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son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probablemente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corto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Veamos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ejemplo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practicar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creación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calendario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:</a:t>
            </a:r>
          </a:p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Hank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comprar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bicicleta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90 $.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Recibe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10 $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semanales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paga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¿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Cuánto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sugeriría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destinara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al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?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Explique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cómo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afectarían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diferentes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cantidades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calendario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(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ejemplo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: 5 $/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semana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significa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90 $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18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semanas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). 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¿Y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Hank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empezara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negocio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limpiacristales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ganara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5 $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cada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semana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? ¿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Cómo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cambiaría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las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?</a:t>
            </a:r>
            <a:endParaRPr lang="en-US" sz="1200" dirty="0">
              <a:solidFill>
                <a:srgbClr val="282A33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Conceda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minutos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crear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sus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propias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líneas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tiempo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Ayude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quien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atasque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  <a:endParaRPr lang="en-US" sz="1200" dirty="0">
              <a:solidFill>
                <a:srgbClr val="282A33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largo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lleva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mucho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tiempo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¡a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veces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décadas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! Los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largo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ser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cosas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comprar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casa,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crear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fondo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jubilación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universidad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Anime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pensar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largo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71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forma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alcanzarlos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sistema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3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forma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estupenda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empezar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elaborar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presupuesto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Cada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vez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gane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divídalo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tres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: uno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gastar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otro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otro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Puede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echar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mano del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gastos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siempre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lo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desee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donaciones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donar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Puede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utilizarlo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apoyar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organización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benéfica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le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guste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familia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barrio. 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donde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pone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todo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va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ahorrando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hacia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Guarde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algún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lugar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ver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acordarse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Pida 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imaginen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les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regalan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20 $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cumpleaños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que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piensen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cómo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Demuestre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ejemplo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(5 $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gastar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5 $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10 $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)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compartan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otras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opciones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Tenga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cuenta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decidir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cómo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repartir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ser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complicado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siguiente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estrategia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ayudar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respecto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1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regla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50/30/20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estrategia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popular que le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ayuda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saber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cómo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dividir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dinero.</a:t>
            </a:r>
          </a:p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 50%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se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destina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necesidades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 comida o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ropa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30%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deseos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darse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capricho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supermercado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20%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Así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nuestro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ejemplo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20 $,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destinaría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10 $ a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necesidades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6 $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deseos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4 $ al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Pero,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no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tiene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pagar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muchas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sus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necesidades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posible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aún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Recuerde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¡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cuanto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antes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alcanzará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objetivo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!</a:t>
            </a:r>
          </a:p>
          <a:p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Pida 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alumnos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ejemplos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cantidades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dólares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ayúdeles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practicar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desglose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con la </a:t>
            </a:r>
            <a:r>
              <a:rPr lang="en-US" sz="1200" b="1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regla</a:t>
            </a:r>
            <a:r>
              <a:rPr lang="en-US" sz="1200" b="1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50/30/20. 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ejemplo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: 10 $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serían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5 $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necesidades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3 $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deseos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y 2 $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9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Hay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muchas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opciones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para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guardar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sus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El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método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tres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recomienda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empezar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con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tarros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también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optar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cartera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o un cajón. Si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quiere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tomarse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serio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mejor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lugar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es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cuenta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banco 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cooperativa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crédito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como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[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entidad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].</a:t>
            </a:r>
          </a:p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cuentas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permiten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asegurarse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está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salvo. Esto se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debe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la NCUA o la FDIC, que son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agencias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gubernamentales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protegen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casi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todas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instituciones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financieras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Si algo le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ocurriera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dinero,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el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gobierno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se lo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devolvería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¡hasta 250.000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dólares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! Si algo le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ocurre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dinero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guarda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un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frasco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, no hay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garantía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que se lo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devuelvan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*Nota: hay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una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diapositiva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más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adelante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presentación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que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puede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editar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con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los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detalles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las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opciones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la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cuenta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ahorro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su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institución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financiera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 Puede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considerar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repasar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esos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detalles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dirty="0" err="1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entonces</a:t>
            </a:r>
            <a:r>
              <a:rPr lang="en-US" sz="1200" dirty="0">
                <a:solidFill>
                  <a:srgbClr val="282A33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6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B8B8D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B8B8D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B8B8D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B8B8D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B8B8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-7200000"/>
            <a:satOff val="-1000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corporal uno</a:t>
            </a:r>
          </a:p>
          <a:p>
            <a:pPr lvl="1"/>
            <a:r>
              <a:t>Nivel corporal dos</a:t>
            </a:r>
          </a:p>
          <a:p>
            <a:pPr lvl="2"/>
            <a:r>
              <a:t>Nivel corporal tres</a:t>
            </a:r>
          </a:p>
          <a:p>
            <a:pPr lvl="3"/>
            <a:r>
              <a:t>Nivel corporal cuatro</a:t>
            </a:r>
          </a:p>
          <a:p>
            <a:pPr lvl="4"/>
            <a:r>
              <a:t>Nivel corporal cinco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B8B8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banzai.com/wellness/resources/opening-your-first-accoun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eachbanzai.com/wellness/resources/saving-with-a-purpose" TargetMode="External"/><Relationship Id="rId4" Type="http://schemas.openxmlformats.org/officeDocument/2006/relationships/hyperlink" Target="https://teachbanzai.com/wellness/resources/fifty-thirty-twenty-calculato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 txBox="1"/>
          <p:nvPr/>
        </p:nvSpPr>
        <p:spPr>
          <a:xfrm>
            <a:off x="611658" y="4767183"/>
            <a:ext cx="10968681" cy="122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5400" dirty="0">
                <a:solidFill>
                  <a:schemeClr val="tx1"/>
                </a:solidFill>
              </a:rPr>
              <a:t>Los </a:t>
            </a:r>
            <a:r>
              <a:rPr sz="5400" dirty="0" err="1">
                <a:solidFill>
                  <a:schemeClr val="tx1"/>
                </a:solidFill>
              </a:rPr>
              <a:t>fundamentos</a:t>
            </a:r>
            <a:r>
              <a:rPr sz="5400" dirty="0">
                <a:solidFill>
                  <a:schemeClr val="tx1"/>
                </a:solidFill>
              </a:rPr>
              <a:t> del </a:t>
            </a:r>
            <a:r>
              <a:rPr sz="5400" dirty="0" err="1">
                <a:solidFill>
                  <a:schemeClr val="tx1"/>
                </a:solidFill>
              </a:rPr>
              <a:t>ahorro</a:t>
            </a:r>
            <a:endParaRPr sz="5400" dirty="0">
              <a:solidFill>
                <a:schemeClr val="tx1"/>
              </a:solidFill>
            </a:endParaRPr>
          </a:p>
        </p:txBody>
      </p:sp>
      <p:pic>
        <p:nvPicPr>
          <p:cNvPr id="96" name="coach-saving-with-a-purpose-hero copy.jpg" descr="coach-saving-with-a-purpose-hero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134"/>
            <a:ext cx="12192001" cy="47955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91569D-19BD-8A3E-DC43-DF905F431FFE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0672F1EF-35A2-3376-BDA0-A4BF1958C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D46C9F-1074-4571-219D-73228EBC6D40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644D996-C4B4-AAC4-689E-E4322FC1261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-12339" y="-3101"/>
            <a:ext cx="12216678" cy="4791456"/>
          </a:xfrm>
          <a:prstGeom prst="rect">
            <a:avLst/>
          </a:prstGeom>
          <a:solidFill>
            <a:srgbClr val="FFB79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30" name="coach-saving-with-a-purpose-spot3.png" descr="coach-saving-with-a-purpose-spot3.png"/>
          <p:cNvPicPr>
            <a:picLocks noChangeAspect="1"/>
          </p:cNvPicPr>
          <p:nvPr/>
        </p:nvPicPr>
        <p:blipFill>
          <a:blip r:embed="rId3"/>
          <a:srcRect t="6455" b="10183"/>
          <a:stretch>
            <a:fillRect/>
          </a:stretch>
        </p:blipFill>
        <p:spPr>
          <a:xfrm>
            <a:off x="1321357" y="317596"/>
            <a:ext cx="9549286" cy="4477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1"/>
          <p:cNvSpPr txBox="1"/>
          <p:nvPr/>
        </p:nvSpPr>
        <p:spPr>
          <a:xfrm>
            <a:off x="560172" y="5135972"/>
            <a:ext cx="11071657" cy="122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Cuentas de </a:t>
            </a:r>
            <a:r>
              <a:rPr dirty="0" err="1">
                <a:solidFill>
                  <a:schemeClr val="tx1"/>
                </a:solidFill>
              </a:rPr>
              <a:t>ahorro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-7200000"/>
            <a:satOff val="-1000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oach-saving-with-a-purpose-spot8.png" descr="coach-saving-with-a-purpose-spot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06" y="1761300"/>
            <a:ext cx="8232030" cy="463051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itle 1"/>
          <p:cNvSpPr txBox="1"/>
          <p:nvPr/>
        </p:nvSpPr>
        <p:spPr>
          <a:xfrm>
            <a:off x="585275" y="324344"/>
            <a:ext cx="11021450" cy="117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/>
          <a:p>
            <a:pPr lvl="1" indent="0" algn="ctr">
              <a:lnSpc>
                <a:spcPct val="90000"/>
              </a:lnSpc>
              <a:defRPr sz="5400">
                <a:solidFill>
                  <a:schemeClr val="accent5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 err="1">
                <a:solidFill>
                  <a:schemeClr val="tx1"/>
                </a:solidFill>
              </a:rPr>
              <a:t>Interés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1"/>
          <p:cNvSpPr txBox="1">
            <a:spLocks noGrp="1"/>
          </p:cNvSpPr>
          <p:nvPr>
            <p:ph type="ctrTitle"/>
          </p:nvPr>
        </p:nvSpPr>
        <p:spPr>
          <a:xfrm>
            <a:off x="560172" y="336345"/>
            <a:ext cx="10762732" cy="196542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5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Cuentas de </a:t>
            </a:r>
            <a:r>
              <a:rPr dirty="0" err="1">
                <a:solidFill>
                  <a:schemeClr val="tx1"/>
                </a:solidFill>
              </a:rPr>
              <a:t>ahorro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en</a:t>
            </a:r>
            <a:r>
              <a:rPr dirty="0">
                <a:solidFill>
                  <a:schemeClr val="tx1"/>
                </a:solidFill>
              </a:rPr>
              <a:t> [</a:t>
            </a:r>
            <a:r>
              <a:rPr dirty="0" err="1">
                <a:solidFill>
                  <a:schemeClr val="tx1"/>
                </a:solidFill>
              </a:rPr>
              <a:t>su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entidad</a:t>
            </a:r>
            <a:r>
              <a:rPr dirty="0">
                <a:solidFill>
                  <a:schemeClr val="tx1"/>
                </a:solidFill>
              </a:rPr>
              <a:t>] para USTED:</a:t>
            </a:r>
          </a:p>
        </p:txBody>
      </p:sp>
      <p:sp>
        <p:nvSpPr>
          <p:cNvPr id="137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63146" y="2515300"/>
            <a:ext cx="10762733" cy="359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Rellene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Estos</a:t>
            </a:r>
            <a:endParaRPr lang="en-US"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300" dirty="0"/>
              <a:t>Puntos</a:t>
            </a:r>
            <a:endParaRPr sz="3300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>
            <a:spLocks noGrp="1"/>
          </p:cNvSpPr>
          <p:nvPr>
            <p:ph type="ctrTitle"/>
          </p:nvPr>
        </p:nvSpPr>
        <p:spPr>
          <a:xfrm>
            <a:off x="560172" y="102329"/>
            <a:ext cx="10968681" cy="141884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Revise</a:t>
            </a:r>
          </a:p>
        </p:txBody>
      </p:sp>
      <p:sp>
        <p:nvSpPr>
          <p:cNvPr id="140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63146" y="1651998"/>
            <a:ext cx="10762733" cy="4625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/>
              <a:t>La </a:t>
            </a:r>
            <a:r>
              <a:rPr sz="3300" dirty="0" err="1"/>
              <a:t>importancia</a:t>
            </a:r>
            <a:r>
              <a:rPr sz="3300" dirty="0"/>
              <a:t> del </a:t>
            </a:r>
            <a:r>
              <a:rPr sz="3300" dirty="0" err="1"/>
              <a:t>ahorro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Ahorrar</a:t>
            </a:r>
            <a:r>
              <a:rPr sz="3300" dirty="0"/>
              <a:t> con un </a:t>
            </a:r>
            <a:r>
              <a:rPr sz="3300" dirty="0" err="1"/>
              <a:t>propósito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/>
              <a:t>Crear un </a:t>
            </a:r>
            <a:r>
              <a:rPr sz="3300" dirty="0" err="1"/>
              <a:t>objetivo</a:t>
            </a:r>
            <a:r>
              <a:rPr sz="3300" dirty="0"/>
              <a:t> de </a:t>
            </a:r>
            <a:r>
              <a:rPr sz="3300" dirty="0" err="1"/>
              <a:t>ahorro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Estrategias</a:t>
            </a:r>
            <a:r>
              <a:rPr sz="3300" dirty="0"/>
              <a:t> de </a:t>
            </a:r>
            <a:r>
              <a:rPr sz="3300" dirty="0" err="1"/>
              <a:t>ahorro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/>
              <a:t>Cuentas de </a:t>
            </a:r>
            <a:r>
              <a:rPr sz="3300" dirty="0" err="1"/>
              <a:t>ahorro</a:t>
            </a:r>
            <a:endParaRPr sz="3300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orem Ipsum Subtitle">
            <a:hlinkClick r:id="rId3"/>
          </p:cNvPr>
          <p:cNvSpPr txBox="1"/>
          <p:nvPr/>
        </p:nvSpPr>
        <p:spPr>
          <a:xfrm>
            <a:off x="663146" y="1660132"/>
            <a:ext cx="10762733" cy="70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>
            <a:normAutofit/>
          </a:bodyPr>
          <a:lstStyle>
            <a:lvl1pPr marL="571500" indent="-571500">
              <a:spcBef>
                <a:spcPts val="1000"/>
              </a:spcBef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sz="3300" dirty="0" err="1"/>
              <a:t>Abrir</a:t>
            </a:r>
            <a:r>
              <a:rPr sz="3300" dirty="0"/>
              <a:t> </a:t>
            </a:r>
            <a:r>
              <a:rPr sz="3300" dirty="0" err="1"/>
              <a:t>su</a:t>
            </a:r>
            <a:r>
              <a:rPr sz="3300" dirty="0"/>
              <a:t> </a:t>
            </a:r>
            <a:r>
              <a:rPr sz="3300" dirty="0" err="1"/>
              <a:t>primera</a:t>
            </a:r>
            <a:r>
              <a:rPr sz="3300" dirty="0"/>
              <a:t> </a:t>
            </a:r>
            <a:r>
              <a:rPr sz="3300" dirty="0" err="1"/>
              <a:t>cuenta</a:t>
            </a:r>
            <a:r>
              <a:rPr sz="3300" dirty="0"/>
              <a:t> </a:t>
            </a:r>
            <a:r>
              <a:rPr sz="3300" dirty="0" err="1"/>
              <a:t>Artículo</a:t>
            </a:r>
            <a:endParaRPr sz="3300" dirty="0"/>
          </a:p>
        </p:txBody>
      </p:sp>
      <p:sp>
        <p:nvSpPr>
          <p:cNvPr id="143" name="Lorem Ipsum Subtitle">
            <a:hlinkClick r:id="rId4"/>
          </p:cNvPr>
          <p:cNvSpPr txBox="1"/>
          <p:nvPr/>
        </p:nvSpPr>
        <p:spPr>
          <a:xfrm>
            <a:off x="663146" y="2402572"/>
            <a:ext cx="10762733" cy="80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>
            <a:normAutofit/>
          </a:bodyPr>
          <a:lstStyle>
            <a:lvl1pPr marL="571500" indent="-571500">
              <a:spcBef>
                <a:spcPts val="1000"/>
              </a:spcBef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sz="3300" dirty="0" err="1"/>
              <a:t>Calculadora</a:t>
            </a:r>
            <a:r>
              <a:rPr sz="3300" dirty="0"/>
              <a:t> de la </a:t>
            </a:r>
            <a:r>
              <a:rPr sz="3300" dirty="0" err="1"/>
              <a:t>regla</a:t>
            </a:r>
            <a:r>
              <a:rPr sz="3300" dirty="0"/>
              <a:t> 50/30/20</a:t>
            </a:r>
          </a:p>
        </p:txBody>
      </p:sp>
      <p:sp>
        <p:nvSpPr>
          <p:cNvPr id="144" name="Lorem Ipsum Subtitle">
            <a:hlinkClick r:id="rId5"/>
          </p:cNvPr>
          <p:cNvSpPr txBox="1"/>
          <p:nvPr/>
        </p:nvSpPr>
        <p:spPr>
          <a:xfrm>
            <a:off x="663146" y="3156040"/>
            <a:ext cx="10762733" cy="80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>
            <a:normAutofit/>
          </a:bodyPr>
          <a:lstStyle>
            <a:lvl1pPr marL="571500" indent="-571500">
              <a:spcBef>
                <a:spcPts val="1000"/>
              </a:spcBef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sz="3300" dirty="0" err="1"/>
              <a:t>Ahorrar</a:t>
            </a:r>
            <a:r>
              <a:rPr sz="3300" dirty="0"/>
              <a:t> con un </a:t>
            </a:r>
            <a:r>
              <a:rPr sz="3300" dirty="0" err="1"/>
              <a:t>propósito</a:t>
            </a:r>
            <a:r>
              <a:rPr sz="3300" dirty="0"/>
              <a:t> Coach</a:t>
            </a:r>
          </a:p>
        </p:txBody>
      </p:sp>
      <p:sp>
        <p:nvSpPr>
          <p:cNvPr id="145" name="Title 1"/>
          <p:cNvSpPr txBox="1"/>
          <p:nvPr/>
        </p:nvSpPr>
        <p:spPr>
          <a:xfrm>
            <a:off x="560172" y="102329"/>
            <a:ext cx="10968681" cy="1418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¡Más </a:t>
            </a:r>
            <a:r>
              <a:rPr dirty="0" err="1">
                <a:solidFill>
                  <a:schemeClr val="tx1"/>
                </a:solidFill>
              </a:rPr>
              <a:t>por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ver</a:t>
            </a:r>
            <a:r>
              <a:rPr dirty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 txBox="1"/>
          <p:nvPr/>
        </p:nvSpPr>
        <p:spPr>
          <a:xfrm>
            <a:off x="560172" y="3992033"/>
            <a:ext cx="1096868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5400" dirty="0">
                <a:solidFill>
                  <a:schemeClr val="tx1"/>
                </a:solidFill>
              </a:rPr>
              <a:t>¡Gracias!</a:t>
            </a:r>
          </a:p>
        </p:txBody>
      </p:sp>
      <p:pic>
        <p:nvPicPr>
          <p:cNvPr id="149" name="coach-saving-with-a-purpose-hero copy.jpg" descr="coach-saving-with-a-purpose-hero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24"/>
            <a:ext cx="12192001" cy="47955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C76C44-E398-D60B-DBCD-014F4C191496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17B0B1BD-21BD-0758-39FD-74DB42BE4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5AC722-7CE5-598F-94B2-5DEFB2A26E65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F6D9B36-9727-4766-0F1D-804C6FF28F59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 noGrp="1"/>
          </p:cNvSpPr>
          <p:nvPr>
            <p:ph type="ctrTitle"/>
          </p:nvPr>
        </p:nvSpPr>
        <p:spPr>
          <a:xfrm>
            <a:off x="560172" y="765997"/>
            <a:ext cx="10968681" cy="11404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822959">
              <a:defRPr sz="6119">
                <a:solidFill>
                  <a:schemeClr val="accent5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Introducción</a:t>
            </a:r>
            <a:r>
              <a:rPr dirty="0">
                <a:solidFill>
                  <a:schemeClr val="tx1"/>
                </a:solidFill>
              </a:rPr>
              <a:t> del </a:t>
            </a:r>
            <a:r>
              <a:rPr dirty="0" err="1">
                <a:solidFill>
                  <a:schemeClr val="tx1"/>
                </a:solidFill>
              </a:rPr>
              <a:t>patrocinador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0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561547" y="2290630"/>
            <a:ext cx="10965931" cy="308691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Hola, me llamo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[SU NOMBRE]</a:t>
            </a:r>
            <a:r>
              <a:t>.</a:t>
            </a:r>
          </a:p>
          <a:p>
            <a:pPr algn="l">
              <a:lnSpc>
                <a:spcPct val="12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Trabajo como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[TÍTULO DEL EMPLEO] </a:t>
            </a:r>
            <a:r>
              <a:t>en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[INSTITUCIÓN FINANCIERA]</a:t>
            </a:r>
            <a: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25DD22-8277-A8CB-F87A-56D654EE8064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7A5D988F-A6CA-E4AB-0616-C356E02DE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DF73C3-DE31-DFBF-ED68-6FFB69C43941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3ADE8F4-827E-E572-6A54-C3920D82B695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-12339" y="-3101"/>
            <a:ext cx="12216678" cy="4791456"/>
          </a:xfrm>
          <a:prstGeom prst="rect">
            <a:avLst/>
          </a:prstGeom>
          <a:solidFill>
            <a:srgbClr val="FFB79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04" name="coach-saving-with-a-purpose-spot6.png" descr="coach-saving-with-a-purpose-spot6.png"/>
          <p:cNvPicPr>
            <a:picLocks noChangeAspect="1"/>
          </p:cNvPicPr>
          <p:nvPr/>
        </p:nvPicPr>
        <p:blipFill>
          <a:blip r:embed="rId3"/>
          <a:srcRect t="8093" b="4801"/>
          <a:stretch>
            <a:fillRect/>
          </a:stretch>
        </p:blipFill>
        <p:spPr>
          <a:xfrm>
            <a:off x="1496020" y="87973"/>
            <a:ext cx="9199794" cy="4507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itle 1"/>
          <p:cNvSpPr txBox="1"/>
          <p:nvPr/>
        </p:nvSpPr>
        <p:spPr>
          <a:xfrm>
            <a:off x="560172" y="4831171"/>
            <a:ext cx="10968681" cy="122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5400" dirty="0">
                <a:solidFill>
                  <a:schemeClr val="tx1"/>
                </a:solidFill>
              </a:rPr>
              <a:t>Los </a:t>
            </a:r>
            <a:r>
              <a:rPr sz="5400" dirty="0" err="1">
                <a:solidFill>
                  <a:schemeClr val="tx1"/>
                </a:solidFill>
              </a:rPr>
              <a:t>fundamentos</a:t>
            </a:r>
            <a:r>
              <a:rPr sz="5400" dirty="0">
                <a:solidFill>
                  <a:schemeClr val="tx1"/>
                </a:solidFill>
              </a:rPr>
              <a:t> del </a:t>
            </a:r>
            <a:r>
              <a:rPr sz="5400" dirty="0" err="1">
                <a:solidFill>
                  <a:schemeClr val="tx1"/>
                </a:solidFill>
              </a:rPr>
              <a:t>ahorro</a:t>
            </a:r>
            <a:endParaRPr sz="54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ECD21C-6E30-51CD-76BD-9B1A0EF9F4DD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DDA1E6A-443B-6EA9-62E5-9919B4CD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3B2AA6-C25E-2CFB-5268-AA149E92F068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C06656-229C-F718-BEA9-8A2F420AA800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 txBox="1">
            <a:spLocks noGrp="1"/>
          </p:cNvSpPr>
          <p:nvPr>
            <p:ph type="ctrTitle"/>
          </p:nvPr>
        </p:nvSpPr>
        <p:spPr>
          <a:xfrm>
            <a:off x="560172" y="102329"/>
            <a:ext cx="10968681" cy="141884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Hablaremos</a:t>
            </a:r>
            <a:r>
              <a:rPr dirty="0">
                <a:solidFill>
                  <a:schemeClr val="tx1"/>
                </a:solidFill>
              </a:rPr>
              <a:t> de...</a:t>
            </a:r>
          </a:p>
        </p:txBody>
      </p:sp>
      <p:sp>
        <p:nvSpPr>
          <p:cNvPr id="108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63146" y="1651998"/>
            <a:ext cx="10762733" cy="4625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/>
              <a:t>Por </a:t>
            </a:r>
            <a:r>
              <a:rPr sz="3300" dirty="0" err="1"/>
              <a:t>qué</a:t>
            </a:r>
            <a:r>
              <a:rPr sz="3300" dirty="0"/>
              <a:t> </a:t>
            </a:r>
            <a:r>
              <a:rPr sz="3300" dirty="0" err="1"/>
              <a:t>debe</a:t>
            </a:r>
            <a:r>
              <a:rPr sz="3300" dirty="0"/>
              <a:t> </a:t>
            </a:r>
            <a:r>
              <a:rPr sz="3300" dirty="0" err="1"/>
              <a:t>ahorrar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Ahorrar</a:t>
            </a:r>
            <a:r>
              <a:rPr sz="3300" dirty="0"/>
              <a:t> con un </a:t>
            </a:r>
            <a:r>
              <a:rPr sz="3300" dirty="0" err="1"/>
              <a:t>propósito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Objetivos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Cómo</a:t>
            </a:r>
            <a:r>
              <a:rPr sz="3300" dirty="0"/>
              <a:t> </a:t>
            </a:r>
            <a:r>
              <a:rPr sz="3300" dirty="0" err="1"/>
              <a:t>ahorrar</a:t>
            </a:r>
            <a:endParaRPr sz="33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/>
          <p:nvPr/>
        </p:nvSpPr>
        <p:spPr>
          <a:xfrm>
            <a:off x="585275" y="324344"/>
            <a:ext cx="11021450" cy="117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5400">
                <a:solidFill>
                  <a:schemeClr val="accent5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¿Por </a:t>
            </a:r>
            <a:r>
              <a:rPr dirty="0" err="1">
                <a:solidFill>
                  <a:schemeClr val="tx1"/>
                </a:solidFill>
              </a:rPr>
              <a:t>qué</a:t>
            </a:r>
            <a:r>
              <a:rPr dirty="0">
                <a:solidFill>
                  <a:schemeClr val="tx1"/>
                </a:solidFill>
              </a:rPr>
              <a:t> es </a:t>
            </a:r>
            <a:r>
              <a:rPr dirty="0" err="1">
                <a:solidFill>
                  <a:schemeClr val="tx1"/>
                </a:solidFill>
              </a:rPr>
              <a:t>importante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ahorrar</a:t>
            </a:r>
            <a:r>
              <a:rPr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1" name="coach-saving-with-a-purpose-spot9.png" descr="coach-saving-with-a-purpose-spot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84" y="1741457"/>
            <a:ext cx="8232032" cy="4630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"/>
          <p:cNvSpPr/>
          <p:nvPr/>
        </p:nvSpPr>
        <p:spPr>
          <a:xfrm>
            <a:off x="-12339" y="-3101"/>
            <a:ext cx="12216678" cy="4791456"/>
          </a:xfrm>
          <a:prstGeom prst="rect">
            <a:avLst/>
          </a:prstGeom>
          <a:solidFill>
            <a:srgbClr val="C2E0B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14" name="coach-saving-with-a-purpose-spot7.png" descr="coach-saving-with-a-purpose-spot7.png"/>
          <p:cNvPicPr>
            <a:picLocks noChangeAspect="1"/>
          </p:cNvPicPr>
          <p:nvPr/>
        </p:nvPicPr>
        <p:blipFill>
          <a:blip r:embed="rId3"/>
          <a:srcRect t="5450" b="5450"/>
          <a:stretch>
            <a:fillRect/>
          </a:stretch>
        </p:blipFill>
        <p:spPr>
          <a:xfrm>
            <a:off x="1709737" y="143536"/>
            <a:ext cx="8772508" cy="439665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le 1"/>
          <p:cNvSpPr txBox="1"/>
          <p:nvPr/>
        </p:nvSpPr>
        <p:spPr>
          <a:xfrm>
            <a:off x="560172" y="5135972"/>
            <a:ext cx="11071657" cy="122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Ahorre</a:t>
            </a:r>
            <a:r>
              <a:rPr dirty="0">
                <a:solidFill>
                  <a:schemeClr val="tx1"/>
                </a:solidFill>
              </a:rPr>
              <a:t> con un </a:t>
            </a:r>
            <a:r>
              <a:rPr dirty="0" err="1">
                <a:solidFill>
                  <a:schemeClr val="tx1"/>
                </a:solidFill>
              </a:rPr>
              <a:t>propósito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560172" y="102329"/>
            <a:ext cx="10968681" cy="141884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Guardar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plazos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8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63146" y="1651998"/>
            <a:ext cx="10762733" cy="4625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/>
              <a:t>¿</a:t>
            </a:r>
            <a:r>
              <a:rPr sz="3300" dirty="0" err="1"/>
              <a:t>Cuándo</a:t>
            </a:r>
            <a:r>
              <a:rPr sz="3300" dirty="0"/>
              <a:t> lo </a:t>
            </a:r>
            <a:r>
              <a:rPr sz="3300" dirty="0" err="1"/>
              <a:t>quiere</a:t>
            </a:r>
            <a:r>
              <a:rPr sz="3300" dirty="0"/>
              <a:t>?</a:t>
            </a:r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/>
              <a:t>¿</a:t>
            </a:r>
            <a:r>
              <a:rPr sz="3300" dirty="0" err="1"/>
              <a:t>Qué</a:t>
            </a:r>
            <a:r>
              <a:rPr sz="3300" dirty="0"/>
              <a:t> es </a:t>
            </a:r>
            <a:r>
              <a:rPr sz="3300" dirty="0" err="1"/>
              <a:t>realista</a:t>
            </a:r>
            <a:r>
              <a:rPr sz="3300" dirty="0"/>
              <a:t>?</a:t>
            </a:r>
          </a:p>
        </p:txBody>
      </p:sp>
      <p:pic>
        <p:nvPicPr>
          <p:cNvPr id="119" name="coach-saving-with-a-purpose-spot4.png" descr="coach-saving-with-a-purpose-spot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634" y="2417588"/>
            <a:ext cx="7126686" cy="4008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 noGrp="1"/>
          </p:cNvSpPr>
          <p:nvPr>
            <p:ph type="ctrTitle"/>
          </p:nvPr>
        </p:nvSpPr>
        <p:spPr>
          <a:xfrm>
            <a:off x="560172" y="102329"/>
            <a:ext cx="10968681" cy="141884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4800" dirty="0">
                <a:solidFill>
                  <a:schemeClr val="tx1"/>
                </a:solidFill>
              </a:rPr>
              <a:t>El </a:t>
            </a:r>
            <a:r>
              <a:rPr sz="4800" dirty="0" err="1">
                <a:solidFill>
                  <a:schemeClr val="tx1"/>
                </a:solidFill>
              </a:rPr>
              <a:t>sistema</a:t>
            </a:r>
            <a:r>
              <a:rPr sz="4800" dirty="0">
                <a:solidFill>
                  <a:schemeClr val="tx1"/>
                </a:solidFill>
              </a:rPr>
              <a:t> de 3 </a:t>
            </a:r>
            <a:r>
              <a:rPr sz="4800" dirty="0" err="1">
                <a:solidFill>
                  <a:schemeClr val="tx1"/>
                </a:solidFill>
              </a:rPr>
              <a:t>tarros</a:t>
            </a:r>
            <a:r>
              <a:rPr sz="4800" dirty="0">
                <a:solidFill>
                  <a:schemeClr val="tx1"/>
                </a:solidFill>
              </a:rPr>
              <a:t>-un </a:t>
            </a:r>
            <a:r>
              <a:rPr sz="4800" dirty="0" err="1">
                <a:solidFill>
                  <a:schemeClr val="tx1"/>
                </a:solidFill>
              </a:rPr>
              <a:t>tarro</a:t>
            </a:r>
            <a:r>
              <a:rPr sz="4800" dirty="0">
                <a:solidFill>
                  <a:schemeClr val="tx1"/>
                </a:solidFill>
              </a:rPr>
              <a:t> para...</a:t>
            </a:r>
          </a:p>
        </p:txBody>
      </p:sp>
      <p:sp>
        <p:nvSpPr>
          <p:cNvPr id="122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63146" y="1651998"/>
            <a:ext cx="10762733" cy="4625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 err="1"/>
              <a:t>Gasto</a:t>
            </a:r>
            <a:r>
              <a:rPr lang="en-US" sz="3300" dirty="0" err="1"/>
              <a:t>s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300" dirty="0" err="1"/>
              <a:t>Ahorros</a:t>
            </a:r>
            <a:endParaRPr sz="3300" dirty="0"/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/>
              <a:t>Dar</a:t>
            </a:r>
          </a:p>
        </p:txBody>
      </p:sp>
      <p:pic>
        <p:nvPicPr>
          <p:cNvPr id="123" name="coach-saving-with-a-purpose-spot5.png" descr="coach-saving-with-a-purpose-spot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86" y="2413838"/>
            <a:ext cx="7143305" cy="4018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ctrTitle"/>
          </p:nvPr>
        </p:nvSpPr>
        <p:spPr>
          <a:xfrm>
            <a:off x="560172" y="102329"/>
            <a:ext cx="10968681" cy="141884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La </a:t>
            </a:r>
            <a:r>
              <a:rPr dirty="0" err="1">
                <a:solidFill>
                  <a:schemeClr val="tx1"/>
                </a:solidFill>
              </a:rPr>
              <a:t>regla</a:t>
            </a:r>
            <a:r>
              <a:rPr dirty="0">
                <a:solidFill>
                  <a:schemeClr val="tx1"/>
                </a:solidFill>
              </a:rPr>
              <a:t> 50/30/20</a:t>
            </a:r>
          </a:p>
        </p:txBody>
      </p:sp>
      <p:sp>
        <p:nvSpPr>
          <p:cNvPr id="126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63146" y="1651998"/>
            <a:ext cx="10762733" cy="4625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tx1"/>
                </a:solidFill>
              </a:rPr>
              <a:t>50% a las </a:t>
            </a:r>
            <a:r>
              <a:rPr sz="3300" dirty="0" err="1">
                <a:solidFill>
                  <a:schemeClr val="tx1"/>
                </a:solidFill>
              </a:rPr>
              <a:t>necesidades</a:t>
            </a:r>
            <a:endParaRPr sz="3300" dirty="0">
              <a:solidFill>
                <a:schemeClr val="tx1"/>
              </a:solidFill>
            </a:endParaRPr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tx1"/>
                </a:solidFill>
              </a:rPr>
              <a:t>30% a </a:t>
            </a:r>
            <a:r>
              <a:rPr sz="3300" dirty="0" err="1">
                <a:solidFill>
                  <a:schemeClr val="tx1"/>
                </a:solidFill>
              </a:rPr>
              <a:t>los</a:t>
            </a:r>
            <a:r>
              <a:rPr sz="3300" dirty="0">
                <a:solidFill>
                  <a:schemeClr val="tx1"/>
                </a:solidFill>
              </a:rPr>
              <a:t> </a:t>
            </a:r>
            <a:r>
              <a:rPr sz="3300" dirty="0" err="1">
                <a:solidFill>
                  <a:schemeClr val="tx1"/>
                </a:solidFill>
              </a:rPr>
              <a:t>deseos</a:t>
            </a:r>
            <a:endParaRPr sz="3300" dirty="0">
              <a:solidFill>
                <a:schemeClr val="tx1"/>
              </a:solidFill>
            </a:endParaRPr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tx1"/>
                </a:solidFill>
              </a:rPr>
              <a:t>20% al </a:t>
            </a:r>
            <a:r>
              <a:rPr sz="3300" dirty="0" err="1">
                <a:solidFill>
                  <a:schemeClr val="tx1"/>
                </a:solidFill>
              </a:rPr>
              <a:t>ahorro</a:t>
            </a:r>
            <a:endParaRPr sz="3300" dirty="0">
              <a:solidFill>
                <a:schemeClr val="tx1"/>
              </a:solidFill>
            </a:endParaRPr>
          </a:p>
        </p:txBody>
      </p:sp>
      <p:pic>
        <p:nvPicPr>
          <p:cNvPr id="127" name="coach-saving-with-a-purpose-spot2.png" descr="coach-saving-with-a-purpose-spo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452" y="2394271"/>
            <a:ext cx="7127939" cy="4009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282A33"/>
      </a:dk1>
      <a:lt1>
        <a:srgbClr val="FFFFFF"/>
      </a:lt1>
      <a:dk2>
        <a:srgbClr val="A7A7A7"/>
      </a:dk2>
      <a:lt2>
        <a:srgbClr val="535353"/>
      </a:lt2>
      <a:accent1>
        <a:srgbClr val="02A1FF"/>
      </a:accent1>
      <a:accent2>
        <a:srgbClr val="282932"/>
      </a:accent2>
      <a:accent3>
        <a:srgbClr val="D4D5D3"/>
      </a:accent3>
      <a:accent4>
        <a:srgbClr val="FEFFFE"/>
      </a:accent4>
      <a:accent5>
        <a:srgbClr val="06A0FF"/>
      </a:accent5>
      <a:accent6>
        <a:srgbClr val="16171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hueOff val="-7200000"/>
            <a:satOff val="-100001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282A33"/>
      </a:dk1>
      <a:lt1>
        <a:srgbClr val="332C0B"/>
      </a:lt1>
      <a:dk2>
        <a:srgbClr val="A7A7A7"/>
      </a:dk2>
      <a:lt2>
        <a:srgbClr val="535353"/>
      </a:lt2>
      <a:accent1>
        <a:srgbClr val="02A1FF"/>
      </a:accent1>
      <a:accent2>
        <a:srgbClr val="282932"/>
      </a:accent2>
      <a:accent3>
        <a:srgbClr val="D4D5D3"/>
      </a:accent3>
      <a:accent4>
        <a:srgbClr val="FEFFFE"/>
      </a:accent4>
      <a:accent5>
        <a:srgbClr val="06A0FF"/>
      </a:accent5>
      <a:accent6>
        <a:srgbClr val="16171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hueOff val="-7200000"/>
            <a:satOff val="-100001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1486</Words>
  <Application>Microsoft Macintosh PowerPoint</Application>
  <PresentationFormat>Widescreen</PresentationFormat>
  <Paragraphs>72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Heavy</vt:lpstr>
      <vt:lpstr>Calibri</vt:lpstr>
      <vt:lpstr>Calibri Light</vt:lpstr>
      <vt:lpstr>Office Theme</vt:lpstr>
      <vt:lpstr>PowerPoint Presentation</vt:lpstr>
      <vt:lpstr>Introducción del patrocinador</vt:lpstr>
      <vt:lpstr>PowerPoint Presentation</vt:lpstr>
      <vt:lpstr>Hablaremos de...</vt:lpstr>
      <vt:lpstr>PowerPoint Presentation</vt:lpstr>
      <vt:lpstr>PowerPoint Presentation</vt:lpstr>
      <vt:lpstr>Guardar plazos</vt:lpstr>
      <vt:lpstr>El sistema de 3 tarros-un tarro para...</vt:lpstr>
      <vt:lpstr>La regla 50/30/20</vt:lpstr>
      <vt:lpstr>PowerPoint Presentation</vt:lpstr>
      <vt:lpstr>PowerPoint Presentation</vt:lpstr>
      <vt:lpstr>Cuentas de ahorro en [su entidad] para USTED:</vt:lpstr>
      <vt:lpstr>Revise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keywords>, docId:F787728B46C3BD437040948E6C4B138B</cp:keywords>
  <cp:lastModifiedBy>Sophia Duffin</cp:lastModifiedBy>
  <cp:revision>2</cp:revision>
  <dcterms:modified xsi:type="dcterms:W3CDTF">2025-09-11T21:41:23Z</dcterms:modified>
</cp:coreProperties>
</file>