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82A33"/>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82A33"/>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82A33"/>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82A33"/>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82A33"/>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82A33"/>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82A33"/>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82A33"/>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82A33"/>
        </a:solidFill>
        <a:effectLst/>
        <a:uFillTx/>
        <a:latin typeface="+mj-lt"/>
        <a:ea typeface="+mj-ea"/>
        <a:cs typeface="+mj-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282A33"/>
        </a:fontRef>
        <a:srgbClr val="282A33"/>
      </a:tcTxStyle>
      <a:tcStyle>
        <a:tcBdr>
          <a:left>
            <a:ln w="12700" cap="flat">
              <a:solidFill>
                <a:schemeClr val="accent4">
                  <a:hueOff val="-7200000"/>
                  <a:satOff val="-100001"/>
                </a:schemeClr>
              </a:solidFill>
              <a:prstDash val="solid"/>
              <a:round/>
            </a:ln>
          </a:left>
          <a:right>
            <a:ln w="12700" cap="flat">
              <a:solidFill>
                <a:schemeClr val="accent4">
                  <a:hueOff val="-7200000"/>
                  <a:satOff val="-100001"/>
                </a:schemeClr>
              </a:solidFill>
              <a:prstDash val="solid"/>
              <a:round/>
            </a:ln>
          </a:right>
          <a:top>
            <a:ln w="12700" cap="flat">
              <a:solidFill>
                <a:schemeClr val="accent4">
                  <a:hueOff val="-7200000"/>
                  <a:satOff val="-100001"/>
                </a:schemeClr>
              </a:solidFill>
              <a:prstDash val="solid"/>
              <a:round/>
            </a:ln>
          </a:top>
          <a:bottom>
            <a:ln w="12700" cap="flat">
              <a:solidFill>
                <a:schemeClr val="accent4">
                  <a:hueOff val="-7200000"/>
                  <a:satOff val="-100001"/>
                </a:schemeClr>
              </a:solidFill>
              <a:prstDash val="solid"/>
              <a:round/>
            </a:ln>
          </a:bottom>
          <a:insideH>
            <a:ln w="12700" cap="flat">
              <a:solidFill>
                <a:schemeClr val="accent4">
                  <a:hueOff val="-7200000"/>
                  <a:satOff val="-100001"/>
                </a:schemeClr>
              </a:solidFill>
              <a:prstDash val="solid"/>
              <a:round/>
            </a:ln>
          </a:insideH>
          <a:insideV>
            <a:ln w="12700" cap="flat">
              <a:solidFill>
                <a:schemeClr val="accent4">
                  <a:hueOff val="-7200000"/>
                  <a:satOff val="-100001"/>
                </a:schemeClr>
              </a:solidFill>
              <a:prstDash val="solid"/>
              <a:round/>
            </a:ln>
          </a:insideV>
        </a:tcBdr>
        <a:fill>
          <a:solidFill>
            <a:srgbClr val="CADFFF"/>
          </a:solidFill>
        </a:fill>
      </a:tcStyle>
    </a:wholeTbl>
    <a:band2H>
      <a:tcTxStyle/>
      <a:tcStyle>
        <a:tcBdr/>
        <a:fill>
          <a:solidFill>
            <a:srgbClr val="E6F0FF"/>
          </a:solidFill>
        </a:fill>
      </a:tcStyle>
    </a:band2H>
    <a:firstCol>
      <a:tcTxStyle b="on" i="off">
        <a:fontRef idx="major">
          <a:schemeClr val="accent4">
            <a:hueOff val="-7200000"/>
            <a:satOff val="-100001"/>
          </a:schemeClr>
        </a:fontRef>
        <a:schemeClr val="accent4">
          <a:hueOff val="-7200000"/>
          <a:satOff val="-100001"/>
        </a:schemeClr>
      </a:tcTxStyle>
      <a:tcStyle>
        <a:tcBdr>
          <a:left>
            <a:ln w="12700" cap="flat">
              <a:solidFill>
                <a:schemeClr val="accent4">
                  <a:hueOff val="-7200000"/>
                  <a:satOff val="-100001"/>
                </a:schemeClr>
              </a:solidFill>
              <a:prstDash val="solid"/>
              <a:round/>
            </a:ln>
          </a:left>
          <a:right>
            <a:ln w="12700" cap="flat">
              <a:solidFill>
                <a:schemeClr val="accent4">
                  <a:hueOff val="-7200000"/>
                  <a:satOff val="-100001"/>
                </a:schemeClr>
              </a:solidFill>
              <a:prstDash val="solid"/>
              <a:round/>
            </a:ln>
          </a:right>
          <a:top>
            <a:ln w="12700" cap="flat">
              <a:solidFill>
                <a:schemeClr val="accent4">
                  <a:hueOff val="-7200000"/>
                  <a:satOff val="-100001"/>
                </a:schemeClr>
              </a:solidFill>
              <a:prstDash val="solid"/>
              <a:round/>
            </a:ln>
          </a:top>
          <a:bottom>
            <a:ln w="12700" cap="flat">
              <a:solidFill>
                <a:schemeClr val="accent4">
                  <a:hueOff val="-7200000"/>
                  <a:satOff val="-100001"/>
                </a:schemeClr>
              </a:solidFill>
              <a:prstDash val="solid"/>
              <a:round/>
            </a:ln>
          </a:bottom>
          <a:insideH>
            <a:ln w="12700" cap="flat">
              <a:solidFill>
                <a:schemeClr val="accent4">
                  <a:hueOff val="-7200000"/>
                  <a:satOff val="-100001"/>
                </a:schemeClr>
              </a:solidFill>
              <a:prstDash val="solid"/>
              <a:round/>
            </a:ln>
          </a:insideH>
          <a:insideV>
            <a:ln w="12700" cap="flat">
              <a:solidFill>
                <a:schemeClr val="accent4">
                  <a:hueOff val="-7200000"/>
                  <a:satOff val="-100001"/>
                </a:schemeClr>
              </a:solidFill>
              <a:prstDash val="solid"/>
              <a:round/>
            </a:ln>
          </a:insideV>
        </a:tcBdr>
        <a:fill>
          <a:solidFill>
            <a:schemeClr val="accent1"/>
          </a:solidFill>
        </a:fill>
      </a:tcStyle>
    </a:firstCol>
    <a:lastRow>
      <a:tcTxStyle b="on" i="off">
        <a:fontRef idx="major">
          <a:schemeClr val="accent4">
            <a:hueOff val="-7200000"/>
            <a:satOff val="-100001"/>
          </a:schemeClr>
        </a:fontRef>
        <a:schemeClr val="accent4">
          <a:hueOff val="-7200000"/>
          <a:satOff val="-100001"/>
        </a:schemeClr>
      </a:tcTxStyle>
      <a:tcStyle>
        <a:tcBdr>
          <a:left>
            <a:ln w="12700" cap="flat">
              <a:solidFill>
                <a:schemeClr val="accent4">
                  <a:hueOff val="-7200000"/>
                  <a:satOff val="-100001"/>
                </a:schemeClr>
              </a:solidFill>
              <a:prstDash val="solid"/>
              <a:round/>
            </a:ln>
          </a:left>
          <a:right>
            <a:ln w="12700" cap="flat">
              <a:solidFill>
                <a:schemeClr val="accent4">
                  <a:hueOff val="-7200000"/>
                  <a:satOff val="-100001"/>
                </a:schemeClr>
              </a:solidFill>
              <a:prstDash val="solid"/>
              <a:round/>
            </a:ln>
          </a:right>
          <a:top>
            <a:ln w="38100" cap="flat">
              <a:solidFill>
                <a:schemeClr val="accent4">
                  <a:hueOff val="-7200000"/>
                  <a:satOff val="-100001"/>
                </a:schemeClr>
              </a:solidFill>
              <a:prstDash val="solid"/>
              <a:round/>
            </a:ln>
          </a:top>
          <a:bottom>
            <a:ln w="12700" cap="flat">
              <a:solidFill>
                <a:schemeClr val="accent4">
                  <a:hueOff val="-7200000"/>
                  <a:satOff val="-100001"/>
                </a:schemeClr>
              </a:solidFill>
              <a:prstDash val="solid"/>
              <a:round/>
            </a:ln>
          </a:bottom>
          <a:insideH>
            <a:ln w="12700" cap="flat">
              <a:solidFill>
                <a:schemeClr val="accent4">
                  <a:hueOff val="-7200000"/>
                  <a:satOff val="-100001"/>
                </a:schemeClr>
              </a:solidFill>
              <a:prstDash val="solid"/>
              <a:round/>
            </a:ln>
          </a:insideH>
          <a:insideV>
            <a:ln w="12700" cap="flat">
              <a:solidFill>
                <a:schemeClr val="accent4">
                  <a:hueOff val="-7200000"/>
                  <a:satOff val="-100001"/>
                </a:schemeClr>
              </a:solidFill>
              <a:prstDash val="solid"/>
              <a:round/>
            </a:ln>
          </a:insideV>
        </a:tcBdr>
        <a:fill>
          <a:solidFill>
            <a:schemeClr val="accent1"/>
          </a:solidFill>
        </a:fill>
      </a:tcStyle>
    </a:lastRow>
    <a:firstRow>
      <a:tcTxStyle b="on" i="off">
        <a:fontRef idx="major">
          <a:schemeClr val="accent4">
            <a:hueOff val="-7200000"/>
            <a:satOff val="-100001"/>
          </a:schemeClr>
        </a:fontRef>
        <a:schemeClr val="accent4">
          <a:hueOff val="-7200000"/>
          <a:satOff val="-100001"/>
        </a:schemeClr>
      </a:tcTxStyle>
      <a:tcStyle>
        <a:tcBdr>
          <a:left>
            <a:ln w="12700" cap="flat">
              <a:solidFill>
                <a:schemeClr val="accent4">
                  <a:hueOff val="-7200000"/>
                  <a:satOff val="-100001"/>
                </a:schemeClr>
              </a:solidFill>
              <a:prstDash val="solid"/>
              <a:round/>
            </a:ln>
          </a:left>
          <a:right>
            <a:ln w="12700" cap="flat">
              <a:solidFill>
                <a:schemeClr val="accent4">
                  <a:hueOff val="-7200000"/>
                  <a:satOff val="-100001"/>
                </a:schemeClr>
              </a:solidFill>
              <a:prstDash val="solid"/>
              <a:round/>
            </a:ln>
          </a:right>
          <a:top>
            <a:ln w="12700" cap="flat">
              <a:solidFill>
                <a:schemeClr val="accent4">
                  <a:hueOff val="-7200000"/>
                  <a:satOff val="-100001"/>
                </a:schemeClr>
              </a:solidFill>
              <a:prstDash val="solid"/>
              <a:round/>
            </a:ln>
          </a:top>
          <a:bottom>
            <a:ln w="38100" cap="flat">
              <a:solidFill>
                <a:schemeClr val="accent4">
                  <a:hueOff val="-7200000"/>
                  <a:satOff val="-100001"/>
                </a:schemeClr>
              </a:solidFill>
              <a:prstDash val="solid"/>
              <a:round/>
            </a:ln>
          </a:bottom>
          <a:insideH>
            <a:ln w="12700" cap="flat">
              <a:solidFill>
                <a:schemeClr val="accent4">
                  <a:hueOff val="-7200000"/>
                  <a:satOff val="-100001"/>
                </a:schemeClr>
              </a:solidFill>
              <a:prstDash val="solid"/>
              <a:round/>
            </a:ln>
          </a:insideH>
          <a:insideV>
            <a:ln w="12700" cap="flat">
              <a:solidFill>
                <a:schemeClr val="accent4">
                  <a:hueOff val="-7200000"/>
                  <a:satOff val="-100001"/>
                </a:schemeClr>
              </a:solidFill>
              <a:prstDash val="solid"/>
              <a:round/>
            </a:ln>
          </a:insideV>
        </a:tcBdr>
        <a:fill>
          <a:solidFill>
            <a:schemeClr val="accent1"/>
          </a:solidFill>
        </a:fill>
      </a:tcStyle>
    </a:firstRow>
  </a:tblStyle>
  <a:tblStyle styleId="{C7B018BB-80A7-4F77-B60F-C8B233D01FF8}" styleName="">
    <a:tblBg/>
    <a:wholeTbl>
      <a:tcTxStyle b="off" i="off">
        <a:fontRef idx="major">
          <a:srgbClr val="282A33"/>
        </a:fontRef>
        <a:srgbClr val="282A33"/>
      </a:tcTxStyle>
      <a:tcStyle>
        <a:tcBdr>
          <a:left>
            <a:ln w="12700" cap="flat">
              <a:solidFill>
                <a:schemeClr val="accent4">
                  <a:hueOff val="-7200000"/>
                  <a:satOff val="-100001"/>
                </a:schemeClr>
              </a:solidFill>
              <a:prstDash val="solid"/>
              <a:round/>
            </a:ln>
          </a:left>
          <a:right>
            <a:ln w="12700" cap="flat">
              <a:solidFill>
                <a:schemeClr val="accent4">
                  <a:hueOff val="-7200000"/>
                  <a:satOff val="-100001"/>
                </a:schemeClr>
              </a:solidFill>
              <a:prstDash val="solid"/>
              <a:round/>
            </a:ln>
          </a:right>
          <a:top>
            <a:ln w="12700" cap="flat">
              <a:solidFill>
                <a:schemeClr val="accent4">
                  <a:hueOff val="-7200000"/>
                  <a:satOff val="-100001"/>
                </a:schemeClr>
              </a:solidFill>
              <a:prstDash val="solid"/>
              <a:round/>
            </a:ln>
          </a:top>
          <a:bottom>
            <a:ln w="12700" cap="flat">
              <a:solidFill>
                <a:schemeClr val="accent4">
                  <a:hueOff val="-7200000"/>
                  <a:satOff val="-100001"/>
                </a:schemeClr>
              </a:solidFill>
              <a:prstDash val="solid"/>
              <a:round/>
            </a:ln>
          </a:bottom>
          <a:insideH>
            <a:ln w="12700" cap="flat">
              <a:solidFill>
                <a:schemeClr val="accent4">
                  <a:hueOff val="-7200000"/>
                  <a:satOff val="-100001"/>
                </a:schemeClr>
              </a:solidFill>
              <a:prstDash val="solid"/>
              <a:round/>
            </a:ln>
          </a:insideH>
          <a:insideV>
            <a:ln w="12700" cap="flat">
              <a:solidFill>
                <a:schemeClr val="accent4">
                  <a:hueOff val="-7200000"/>
                  <a:satOff val="-100001"/>
                </a:schemeClr>
              </a:solidFill>
              <a:prstDash val="solid"/>
              <a:round/>
            </a:ln>
          </a:insideV>
        </a:tcBdr>
        <a:fill>
          <a:solidFill>
            <a:srgbClr val="EFEFEF"/>
          </a:solidFill>
        </a:fill>
      </a:tcStyle>
    </a:wholeTbl>
    <a:band2H>
      <a:tcTxStyle/>
      <a:tcStyle>
        <a:tcBdr/>
        <a:fill>
          <a:solidFill>
            <a:srgbClr val="F7F7F7"/>
          </a:solidFill>
        </a:fill>
      </a:tcStyle>
    </a:band2H>
    <a:firstCol>
      <a:tcTxStyle b="on" i="off">
        <a:fontRef idx="major">
          <a:schemeClr val="accent4">
            <a:hueOff val="-7200000"/>
            <a:satOff val="-100001"/>
          </a:schemeClr>
        </a:fontRef>
        <a:schemeClr val="accent4">
          <a:hueOff val="-7200000"/>
          <a:satOff val="-100001"/>
        </a:schemeClr>
      </a:tcTxStyle>
      <a:tcStyle>
        <a:tcBdr>
          <a:left>
            <a:ln w="12700" cap="flat">
              <a:solidFill>
                <a:schemeClr val="accent4">
                  <a:hueOff val="-7200000"/>
                  <a:satOff val="-100001"/>
                </a:schemeClr>
              </a:solidFill>
              <a:prstDash val="solid"/>
              <a:round/>
            </a:ln>
          </a:left>
          <a:right>
            <a:ln w="12700" cap="flat">
              <a:solidFill>
                <a:schemeClr val="accent4">
                  <a:hueOff val="-7200000"/>
                  <a:satOff val="-100001"/>
                </a:schemeClr>
              </a:solidFill>
              <a:prstDash val="solid"/>
              <a:round/>
            </a:ln>
          </a:right>
          <a:top>
            <a:ln w="12700" cap="flat">
              <a:solidFill>
                <a:schemeClr val="accent4">
                  <a:hueOff val="-7200000"/>
                  <a:satOff val="-100001"/>
                </a:schemeClr>
              </a:solidFill>
              <a:prstDash val="solid"/>
              <a:round/>
            </a:ln>
          </a:top>
          <a:bottom>
            <a:ln w="12700" cap="flat">
              <a:solidFill>
                <a:schemeClr val="accent4">
                  <a:hueOff val="-7200000"/>
                  <a:satOff val="-100001"/>
                </a:schemeClr>
              </a:solidFill>
              <a:prstDash val="solid"/>
              <a:round/>
            </a:ln>
          </a:bottom>
          <a:insideH>
            <a:ln w="12700" cap="flat">
              <a:solidFill>
                <a:schemeClr val="accent4">
                  <a:hueOff val="-7200000"/>
                  <a:satOff val="-100001"/>
                </a:schemeClr>
              </a:solidFill>
              <a:prstDash val="solid"/>
              <a:round/>
            </a:ln>
          </a:insideH>
          <a:insideV>
            <a:ln w="12700" cap="flat">
              <a:solidFill>
                <a:schemeClr val="accent4">
                  <a:hueOff val="-7200000"/>
                  <a:satOff val="-100001"/>
                </a:schemeClr>
              </a:solidFill>
              <a:prstDash val="solid"/>
              <a:round/>
            </a:ln>
          </a:insideV>
        </a:tcBdr>
        <a:fill>
          <a:solidFill>
            <a:schemeClr val="accent3"/>
          </a:solidFill>
        </a:fill>
      </a:tcStyle>
    </a:firstCol>
    <a:lastRow>
      <a:tcTxStyle b="on" i="off">
        <a:fontRef idx="major">
          <a:schemeClr val="accent4">
            <a:hueOff val="-7200000"/>
            <a:satOff val="-100001"/>
          </a:schemeClr>
        </a:fontRef>
        <a:schemeClr val="accent4">
          <a:hueOff val="-7200000"/>
          <a:satOff val="-100001"/>
        </a:schemeClr>
      </a:tcTxStyle>
      <a:tcStyle>
        <a:tcBdr>
          <a:left>
            <a:ln w="12700" cap="flat">
              <a:solidFill>
                <a:schemeClr val="accent4">
                  <a:hueOff val="-7200000"/>
                  <a:satOff val="-100001"/>
                </a:schemeClr>
              </a:solidFill>
              <a:prstDash val="solid"/>
              <a:round/>
            </a:ln>
          </a:left>
          <a:right>
            <a:ln w="12700" cap="flat">
              <a:solidFill>
                <a:schemeClr val="accent4">
                  <a:hueOff val="-7200000"/>
                  <a:satOff val="-100001"/>
                </a:schemeClr>
              </a:solidFill>
              <a:prstDash val="solid"/>
              <a:round/>
            </a:ln>
          </a:right>
          <a:top>
            <a:ln w="38100" cap="flat">
              <a:solidFill>
                <a:schemeClr val="accent4">
                  <a:hueOff val="-7200000"/>
                  <a:satOff val="-100001"/>
                </a:schemeClr>
              </a:solidFill>
              <a:prstDash val="solid"/>
              <a:round/>
            </a:ln>
          </a:top>
          <a:bottom>
            <a:ln w="12700" cap="flat">
              <a:solidFill>
                <a:schemeClr val="accent4">
                  <a:hueOff val="-7200000"/>
                  <a:satOff val="-100001"/>
                </a:schemeClr>
              </a:solidFill>
              <a:prstDash val="solid"/>
              <a:round/>
            </a:ln>
          </a:bottom>
          <a:insideH>
            <a:ln w="12700" cap="flat">
              <a:solidFill>
                <a:schemeClr val="accent4">
                  <a:hueOff val="-7200000"/>
                  <a:satOff val="-100001"/>
                </a:schemeClr>
              </a:solidFill>
              <a:prstDash val="solid"/>
              <a:round/>
            </a:ln>
          </a:insideH>
          <a:insideV>
            <a:ln w="12700" cap="flat">
              <a:solidFill>
                <a:schemeClr val="accent4">
                  <a:hueOff val="-7200000"/>
                  <a:satOff val="-100001"/>
                </a:schemeClr>
              </a:solidFill>
              <a:prstDash val="solid"/>
              <a:round/>
            </a:ln>
          </a:insideV>
        </a:tcBdr>
        <a:fill>
          <a:solidFill>
            <a:schemeClr val="accent3"/>
          </a:solidFill>
        </a:fill>
      </a:tcStyle>
    </a:lastRow>
    <a:firstRow>
      <a:tcTxStyle b="on" i="off">
        <a:fontRef idx="major">
          <a:schemeClr val="accent4">
            <a:hueOff val="-7200000"/>
            <a:satOff val="-100001"/>
          </a:schemeClr>
        </a:fontRef>
        <a:schemeClr val="accent4">
          <a:hueOff val="-7200000"/>
          <a:satOff val="-100001"/>
        </a:schemeClr>
      </a:tcTxStyle>
      <a:tcStyle>
        <a:tcBdr>
          <a:left>
            <a:ln w="12700" cap="flat">
              <a:solidFill>
                <a:schemeClr val="accent4">
                  <a:hueOff val="-7200000"/>
                  <a:satOff val="-100001"/>
                </a:schemeClr>
              </a:solidFill>
              <a:prstDash val="solid"/>
              <a:round/>
            </a:ln>
          </a:left>
          <a:right>
            <a:ln w="12700" cap="flat">
              <a:solidFill>
                <a:schemeClr val="accent4">
                  <a:hueOff val="-7200000"/>
                  <a:satOff val="-100001"/>
                </a:schemeClr>
              </a:solidFill>
              <a:prstDash val="solid"/>
              <a:round/>
            </a:ln>
          </a:right>
          <a:top>
            <a:ln w="12700" cap="flat">
              <a:solidFill>
                <a:schemeClr val="accent4">
                  <a:hueOff val="-7200000"/>
                  <a:satOff val="-100001"/>
                </a:schemeClr>
              </a:solidFill>
              <a:prstDash val="solid"/>
              <a:round/>
            </a:ln>
          </a:top>
          <a:bottom>
            <a:ln w="38100" cap="flat">
              <a:solidFill>
                <a:schemeClr val="accent4">
                  <a:hueOff val="-7200000"/>
                  <a:satOff val="-100001"/>
                </a:schemeClr>
              </a:solidFill>
              <a:prstDash val="solid"/>
              <a:round/>
            </a:ln>
          </a:bottom>
          <a:insideH>
            <a:ln w="12700" cap="flat">
              <a:solidFill>
                <a:schemeClr val="accent4">
                  <a:hueOff val="-7200000"/>
                  <a:satOff val="-100001"/>
                </a:schemeClr>
              </a:solidFill>
              <a:prstDash val="solid"/>
              <a:round/>
            </a:ln>
          </a:insideH>
          <a:insideV>
            <a:ln w="12700" cap="flat">
              <a:solidFill>
                <a:schemeClr val="accent4">
                  <a:hueOff val="-7200000"/>
                  <a:satOff val="-100001"/>
                </a:schemeClr>
              </a:solidFill>
              <a:prstDash val="solid"/>
              <a:round/>
            </a:ln>
          </a:insideV>
        </a:tcBdr>
        <a:fill>
          <a:solidFill>
            <a:schemeClr val="accent3"/>
          </a:solidFill>
        </a:fill>
      </a:tcStyle>
    </a:firstRow>
  </a:tblStyle>
  <a:tblStyle styleId="{EEE7283C-3CF3-47DC-8721-378D4A62B228}" styleName="">
    <a:tblBg/>
    <a:wholeTbl>
      <a:tcTxStyle b="off" i="off">
        <a:fontRef idx="major">
          <a:srgbClr val="282A33"/>
        </a:fontRef>
        <a:srgbClr val="282A33"/>
      </a:tcTxStyle>
      <a:tcStyle>
        <a:tcBdr>
          <a:left>
            <a:ln w="12700" cap="flat">
              <a:solidFill>
                <a:schemeClr val="accent4">
                  <a:hueOff val="-7200000"/>
                  <a:satOff val="-100001"/>
                </a:schemeClr>
              </a:solidFill>
              <a:prstDash val="solid"/>
              <a:round/>
            </a:ln>
          </a:left>
          <a:right>
            <a:ln w="12700" cap="flat">
              <a:solidFill>
                <a:schemeClr val="accent4">
                  <a:hueOff val="-7200000"/>
                  <a:satOff val="-100001"/>
                </a:schemeClr>
              </a:solidFill>
              <a:prstDash val="solid"/>
              <a:round/>
            </a:ln>
          </a:right>
          <a:top>
            <a:ln w="12700" cap="flat">
              <a:solidFill>
                <a:schemeClr val="accent4">
                  <a:hueOff val="-7200000"/>
                  <a:satOff val="-100001"/>
                </a:schemeClr>
              </a:solidFill>
              <a:prstDash val="solid"/>
              <a:round/>
            </a:ln>
          </a:top>
          <a:bottom>
            <a:ln w="12700" cap="flat">
              <a:solidFill>
                <a:schemeClr val="accent4">
                  <a:hueOff val="-7200000"/>
                  <a:satOff val="-100001"/>
                </a:schemeClr>
              </a:solidFill>
              <a:prstDash val="solid"/>
              <a:round/>
            </a:ln>
          </a:bottom>
          <a:insideH>
            <a:ln w="12700" cap="flat">
              <a:solidFill>
                <a:schemeClr val="accent4">
                  <a:hueOff val="-7200000"/>
                  <a:satOff val="-100001"/>
                </a:schemeClr>
              </a:solidFill>
              <a:prstDash val="solid"/>
              <a:round/>
            </a:ln>
          </a:insideH>
          <a:insideV>
            <a:ln w="12700" cap="flat">
              <a:solidFill>
                <a:schemeClr val="accent4">
                  <a:hueOff val="-7200000"/>
                  <a:satOff val="-100001"/>
                </a:schemeClr>
              </a:solidFill>
              <a:prstDash val="solid"/>
              <a:round/>
            </a:ln>
          </a:insideV>
        </a:tcBdr>
        <a:fill>
          <a:solidFill>
            <a:srgbClr val="CBCBCC"/>
          </a:solidFill>
        </a:fill>
      </a:tcStyle>
    </a:wholeTbl>
    <a:band2H>
      <a:tcTxStyle/>
      <a:tcStyle>
        <a:tcBdr/>
        <a:fill>
          <a:solidFill>
            <a:srgbClr val="E7E7E7"/>
          </a:solidFill>
        </a:fill>
      </a:tcStyle>
    </a:band2H>
    <a:firstCol>
      <a:tcTxStyle b="on" i="off">
        <a:fontRef idx="major">
          <a:schemeClr val="accent4">
            <a:hueOff val="-7200000"/>
            <a:satOff val="-100001"/>
          </a:schemeClr>
        </a:fontRef>
        <a:schemeClr val="accent4">
          <a:hueOff val="-7200000"/>
          <a:satOff val="-100001"/>
        </a:schemeClr>
      </a:tcTxStyle>
      <a:tcStyle>
        <a:tcBdr>
          <a:left>
            <a:ln w="12700" cap="flat">
              <a:solidFill>
                <a:schemeClr val="accent4">
                  <a:hueOff val="-7200000"/>
                  <a:satOff val="-100001"/>
                </a:schemeClr>
              </a:solidFill>
              <a:prstDash val="solid"/>
              <a:round/>
            </a:ln>
          </a:left>
          <a:right>
            <a:ln w="12700" cap="flat">
              <a:solidFill>
                <a:schemeClr val="accent4">
                  <a:hueOff val="-7200000"/>
                  <a:satOff val="-100001"/>
                </a:schemeClr>
              </a:solidFill>
              <a:prstDash val="solid"/>
              <a:round/>
            </a:ln>
          </a:right>
          <a:top>
            <a:ln w="12700" cap="flat">
              <a:solidFill>
                <a:schemeClr val="accent4">
                  <a:hueOff val="-7200000"/>
                  <a:satOff val="-100001"/>
                </a:schemeClr>
              </a:solidFill>
              <a:prstDash val="solid"/>
              <a:round/>
            </a:ln>
          </a:top>
          <a:bottom>
            <a:ln w="12700" cap="flat">
              <a:solidFill>
                <a:schemeClr val="accent4">
                  <a:hueOff val="-7200000"/>
                  <a:satOff val="-100001"/>
                </a:schemeClr>
              </a:solidFill>
              <a:prstDash val="solid"/>
              <a:round/>
            </a:ln>
          </a:bottom>
          <a:insideH>
            <a:ln w="12700" cap="flat">
              <a:solidFill>
                <a:schemeClr val="accent4">
                  <a:hueOff val="-7200000"/>
                  <a:satOff val="-100001"/>
                </a:schemeClr>
              </a:solidFill>
              <a:prstDash val="solid"/>
              <a:round/>
            </a:ln>
          </a:insideH>
          <a:insideV>
            <a:ln w="12700" cap="flat">
              <a:solidFill>
                <a:schemeClr val="accent4">
                  <a:hueOff val="-7200000"/>
                  <a:satOff val="-100001"/>
                </a:schemeClr>
              </a:solidFill>
              <a:prstDash val="solid"/>
              <a:round/>
            </a:ln>
          </a:insideV>
        </a:tcBdr>
        <a:fill>
          <a:solidFill>
            <a:schemeClr val="accent2"/>
          </a:solidFill>
        </a:fill>
      </a:tcStyle>
    </a:firstCol>
    <a:lastRow>
      <a:tcTxStyle b="on" i="off">
        <a:fontRef idx="major">
          <a:schemeClr val="accent4">
            <a:hueOff val="-7200000"/>
            <a:satOff val="-100001"/>
          </a:schemeClr>
        </a:fontRef>
        <a:schemeClr val="accent4">
          <a:hueOff val="-7200000"/>
          <a:satOff val="-100001"/>
        </a:schemeClr>
      </a:tcTxStyle>
      <a:tcStyle>
        <a:tcBdr>
          <a:left>
            <a:ln w="12700" cap="flat">
              <a:solidFill>
                <a:schemeClr val="accent4">
                  <a:hueOff val="-7200000"/>
                  <a:satOff val="-100001"/>
                </a:schemeClr>
              </a:solidFill>
              <a:prstDash val="solid"/>
              <a:round/>
            </a:ln>
          </a:left>
          <a:right>
            <a:ln w="12700" cap="flat">
              <a:solidFill>
                <a:schemeClr val="accent4">
                  <a:hueOff val="-7200000"/>
                  <a:satOff val="-100001"/>
                </a:schemeClr>
              </a:solidFill>
              <a:prstDash val="solid"/>
              <a:round/>
            </a:ln>
          </a:right>
          <a:top>
            <a:ln w="38100" cap="flat">
              <a:solidFill>
                <a:schemeClr val="accent4">
                  <a:hueOff val="-7200000"/>
                  <a:satOff val="-100001"/>
                </a:schemeClr>
              </a:solidFill>
              <a:prstDash val="solid"/>
              <a:round/>
            </a:ln>
          </a:top>
          <a:bottom>
            <a:ln w="12700" cap="flat">
              <a:solidFill>
                <a:schemeClr val="accent4">
                  <a:hueOff val="-7200000"/>
                  <a:satOff val="-100001"/>
                </a:schemeClr>
              </a:solidFill>
              <a:prstDash val="solid"/>
              <a:round/>
            </a:ln>
          </a:bottom>
          <a:insideH>
            <a:ln w="12700" cap="flat">
              <a:solidFill>
                <a:schemeClr val="accent4">
                  <a:hueOff val="-7200000"/>
                  <a:satOff val="-100001"/>
                </a:schemeClr>
              </a:solidFill>
              <a:prstDash val="solid"/>
              <a:round/>
            </a:ln>
          </a:insideH>
          <a:insideV>
            <a:ln w="12700" cap="flat">
              <a:solidFill>
                <a:schemeClr val="accent4">
                  <a:hueOff val="-7200000"/>
                  <a:satOff val="-100001"/>
                </a:schemeClr>
              </a:solidFill>
              <a:prstDash val="solid"/>
              <a:round/>
            </a:ln>
          </a:insideV>
        </a:tcBdr>
        <a:fill>
          <a:solidFill>
            <a:schemeClr val="accent2"/>
          </a:solidFill>
        </a:fill>
      </a:tcStyle>
    </a:lastRow>
    <a:firstRow>
      <a:tcTxStyle b="on" i="off">
        <a:fontRef idx="major">
          <a:schemeClr val="accent4">
            <a:hueOff val="-7200000"/>
            <a:satOff val="-100001"/>
          </a:schemeClr>
        </a:fontRef>
        <a:schemeClr val="accent4">
          <a:hueOff val="-7200000"/>
          <a:satOff val="-100001"/>
        </a:schemeClr>
      </a:tcTxStyle>
      <a:tcStyle>
        <a:tcBdr>
          <a:left>
            <a:ln w="12700" cap="flat">
              <a:solidFill>
                <a:schemeClr val="accent4">
                  <a:hueOff val="-7200000"/>
                  <a:satOff val="-100001"/>
                </a:schemeClr>
              </a:solidFill>
              <a:prstDash val="solid"/>
              <a:round/>
            </a:ln>
          </a:left>
          <a:right>
            <a:ln w="12700" cap="flat">
              <a:solidFill>
                <a:schemeClr val="accent4">
                  <a:hueOff val="-7200000"/>
                  <a:satOff val="-100001"/>
                </a:schemeClr>
              </a:solidFill>
              <a:prstDash val="solid"/>
              <a:round/>
            </a:ln>
          </a:right>
          <a:top>
            <a:ln w="12700" cap="flat">
              <a:solidFill>
                <a:schemeClr val="accent4">
                  <a:hueOff val="-7200000"/>
                  <a:satOff val="-100001"/>
                </a:schemeClr>
              </a:solidFill>
              <a:prstDash val="solid"/>
              <a:round/>
            </a:ln>
          </a:top>
          <a:bottom>
            <a:ln w="38100" cap="flat">
              <a:solidFill>
                <a:schemeClr val="accent4">
                  <a:hueOff val="-7200000"/>
                  <a:satOff val="-100001"/>
                </a:schemeClr>
              </a:solidFill>
              <a:prstDash val="solid"/>
              <a:round/>
            </a:ln>
          </a:bottom>
          <a:insideH>
            <a:ln w="12700" cap="flat">
              <a:solidFill>
                <a:schemeClr val="accent4">
                  <a:hueOff val="-7200000"/>
                  <a:satOff val="-100001"/>
                </a:schemeClr>
              </a:solidFill>
              <a:prstDash val="solid"/>
              <a:round/>
            </a:ln>
          </a:insideH>
          <a:insideV>
            <a:ln w="12700" cap="flat">
              <a:solidFill>
                <a:schemeClr val="accent4">
                  <a:hueOff val="-7200000"/>
                  <a:satOff val="-100001"/>
                </a:schemeClr>
              </a:solidFill>
              <a:prstDash val="solid"/>
              <a:round/>
            </a:ln>
          </a:insideV>
        </a:tcBdr>
        <a:fill>
          <a:solidFill>
            <a:schemeClr val="accent2"/>
          </a:solidFill>
        </a:fill>
      </a:tcStyle>
    </a:firstRow>
  </a:tblStyle>
  <a:tblStyle styleId="{CF821DB8-F4EB-4A41-A1BA-3FCAFE7338EE}" styleName="">
    <a:tblBg/>
    <a:wholeTbl>
      <a:tcTxStyle b="off" i="off">
        <a:fontRef idx="major">
          <a:srgbClr val="282A33"/>
        </a:fontRef>
        <a:srgbClr val="282A33"/>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7E7"/>
          </a:solidFill>
        </a:fill>
      </a:tcStyle>
    </a:wholeTbl>
    <a:band2H>
      <a:tcTxStyle/>
      <a:tcStyle>
        <a:tcBdr/>
        <a:fill>
          <a:solidFill>
            <a:schemeClr val="accent4">
              <a:hueOff val="-7200000"/>
              <a:satOff val="-100001"/>
            </a:schemeClr>
          </a:solidFill>
        </a:fill>
      </a:tcStyle>
    </a:band2H>
    <a:firstCol>
      <a:tcTxStyle b="on" i="off">
        <a:fontRef idx="major">
          <a:schemeClr val="accent4">
            <a:hueOff val="-7200000"/>
            <a:satOff val="-100001"/>
          </a:schemeClr>
        </a:fontRef>
        <a:schemeClr val="accent4">
          <a:hueOff val="-7200000"/>
          <a:satOff val="-100001"/>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282A33"/>
        </a:fontRef>
        <a:srgbClr val="282A33"/>
      </a:tcTxStyle>
      <a:tcStyle>
        <a:tcBdr>
          <a:left>
            <a:ln w="12700" cap="flat">
              <a:noFill/>
              <a:miter lim="400000"/>
            </a:ln>
          </a:left>
          <a:right>
            <a:ln w="12700" cap="flat">
              <a:noFill/>
              <a:miter lim="400000"/>
            </a:ln>
          </a:right>
          <a:top>
            <a:ln w="50800" cap="flat">
              <a:solidFill>
                <a:srgbClr val="282A33"/>
              </a:solidFill>
              <a:prstDash val="solid"/>
              <a:round/>
            </a:ln>
          </a:top>
          <a:bottom>
            <a:ln w="25400" cap="flat">
              <a:solidFill>
                <a:srgbClr val="282A33"/>
              </a:solidFill>
              <a:prstDash val="solid"/>
              <a:round/>
            </a:ln>
          </a:bottom>
          <a:insideH>
            <a:ln w="12700" cap="flat">
              <a:noFill/>
              <a:miter lim="400000"/>
            </a:ln>
          </a:insideH>
          <a:insideV>
            <a:ln w="12700" cap="flat">
              <a:noFill/>
              <a:miter lim="400000"/>
            </a:ln>
          </a:insideV>
        </a:tcBdr>
        <a:fill>
          <a:solidFill>
            <a:schemeClr val="accent4">
              <a:hueOff val="-7200000"/>
              <a:satOff val="-100001"/>
            </a:schemeClr>
          </a:solidFill>
        </a:fill>
      </a:tcStyle>
    </a:lastRow>
    <a:firstRow>
      <a:tcTxStyle b="on" i="off">
        <a:fontRef idx="major">
          <a:schemeClr val="accent4">
            <a:hueOff val="-7200000"/>
            <a:satOff val="-100001"/>
          </a:schemeClr>
        </a:fontRef>
        <a:schemeClr val="accent4">
          <a:hueOff val="-7200000"/>
          <a:satOff val="-100001"/>
        </a:schemeClr>
      </a:tcTxStyle>
      <a:tcStyle>
        <a:tcBdr>
          <a:left>
            <a:ln w="12700" cap="flat">
              <a:noFill/>
              <a:miter lim="400000"/>
            </a:ln>
          </a:left>
          <a:right>
            <a:ln w="12700" cap="flat">
              <a:noFill/>
              <a:miter lim="400000"/>
            </a:ln>
          </a:right>
          <a:top>
            <a:ln w="25400" cap="flat">
              <a:solidFill>
                <a:srgbClr val="282A33"/>
              </a:solidFill>
              <a:prstDash val="solid"/>
              <a:round/>
            </a:ln>
          </a:top>
          <a:bottom>
            <a:ln w="25400" cap="flat">
              <a:solidFill>
                <a:srgbClr val="282A33"/>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282A33"/>
        </a:fontRef>
        <a:srgbClr val="282A33"/>
      </a:tcTxStyle>
      <a:tcStyle>
        <a:tcBdr>
          <a:left>
            <a:ln w="12700" cap="flat">
              <a:solidFill>
                <a:schemeClr val="accent4">
                  <a:hueOff val="-7200000"/>
                  <a:satOff val="-100001"/>
                </a:schemeClr>
              </a:solidFill>
              <a:prstDash val="solid"/>
              <a:round/>
            </a:ln>
          </a:left>
          <a:right>
            <a:ln w="12700" cap="flat">
              <a:solidFill>
                <a:schemeClr val="accent4">
                  <a:hueOff val="-7200000"/>
                  <a:satOff val="-100001"/>
                </a:schemeClr>
              </a:solidFill>
              <a:prstDash val="solid"/>
              <a:round/>
            </a:ln>
          </a:right>
          <a:top>
            <a:ln w="12700" cap="flat">
              <a:solidFill>
                <a:schemeClr val="accent4">
                  <a:hueOff val="-7200000"/>
                  <a:satOff val="-100001"/>
                </a:schemeClr>
              </a:solidFill>
              <a:prstDash val="solid"/>
              <a:round/>
            </a:ln>
          </a:top>
          <a:bottom>
            <a:ln w="12700" cap="flat">
              <a:solidFill>
                <a:schemeClr val="accent4">
                  <a:hueOff val="-7200000"/>
                  <a:satOff val="-100001"/>
                </a:schemeClr>
              </a:solidFill>
              <a:prstDash val="solid"/>
              <a:round/>
            </a:ln>
          </a:bottom>
          <a:insideH>
            <a:ln w="12700" cap="flat">
              <a:solidFill>
                <a:schemeClr val="accent4">
                  <a:hueOff val="-7200000"/>
                  <a:satOff val="-100001"/>
                </a:schemeClr>
              </a:solidFill>
              <a:prstDash val="solid"/>
              <a:round/>
            </a:ln>
          </a:insideH>
          <a:insideV>
            <a:ln w="12700" cap="flat">
              <a:solidFill>
                <a:schemeClr val="accent4">
                  <a:hueOff val="-7200000"/>
                  <a:satOff val="-100001"/>
                </a:schemeClr>
              </a:solidFill>
              <a:prstDash val="solid"/>
              <a:round/>
            </a:ln>
          </a:insideV>
        </a:tcBdr>
        <a:fill>
          <a:solidFill>
            <a:srgbClr val="CBCBCC"/>
          </a:solidFill>
        </a:fill>
      </a:tcStyle>
    </a:wholeTbl>
    <a:band2H>
      <a:tcTxStyle/>
      <a:tcStyle>
        <a:tcBdr/>
        <a:fill>
          <a:solidFill>
            <a:srgbClr val="E7E7E7"/>
          </a:solidFill>
        </a:fill>
      </a:tcStyle>
    </a:band2H>
    <a:firstCol>
      <a:tcTxStyle b="on" i="off">
        <a:fontRef idx="major">
          <a:schemeClr val="accent4">
            <a:hueOff val="-7200000"/>
            <a:satOff val="-100001"/>
          </a:schemeClr>
        </a:fontRef>
        <a:schemeClr val="accent4">
          <a:hueOff val="-7200000"/>
          <a:satOff val="-100001"/>
        </a:schemeClr>
      </a:tcTxStyle>
      <a:tcStyle>
        <a:tcBdr>
          <a:left>
            <a:ln w="12700" cap="flat">
              <a:solidFill>
                <a:schemeClr val="accent4">
                  <a:hueOff val="-7200000"/>
                  <a:satOff val="-100001"/>
                </a:schemeClr>
              </a:solidFill>
              <a:prstDash val="solid"/>
              <a:round/>
            </a:ln>
          </a:left>
          <a:right>
            <a:ln w="12700" cap="flat">
              <a:solidFill>
                <a:schemeClr val="accent4">
                  <a:hueOff val="-7200000"/>
                  <a:satOff val="-100001"/>
                </a:schemeClr>
              </a:solidFill>
              <a:prstDash val="solid"/>
              <a:round/>
            </a:ln>
          </a:right>
          <a:top>
            <a:ln w="12700" cap="flat">
              <a:solidFill>
                <a:schemeClr val="accent4">
                  <a:hueOff val="-7200000"/>
                  <a:satOff val="-100001"/>
                </a:schemeClr>
              </a:solidFill>
              <a:prstDash val="solid"/>
              <a:round/>
            </a:ln>
          </a:top>
          <a:bottom>
            <a:ln w="12700" cap="flat">
              <a:solidFill>
                <a:schemeClr val="accent4">
                  <a:hueOff val="-7200000"/>
                  <a:satOff val="-100001"/>
                </a:schemeClr>
              </a:solidFill>
              <a:prstDash val="solid"/>
              <a:round/>
            </a:ln>
          </a:bottom>
          <a:insideH>
            <a:ln w="12700" cap="flat">
              <a:solidFill>
                <a:schemeClr val="accent4">
                  <a:hueOff val="-7200000"/>
                  <a:satOff val="-100001"/>
                </a:schemeClr>
              </a:solidFill>
              <a:prstDash val="solid"/>
              <a:round/>
            </a:ln>
          </a:insideH>
          <a:insideV>
            <a:ln w="12700" cap="flat">
              <a:solidFill>
                <a:schemeClr val="accent4">
                  <a:hueOff val="-7200000"/>
                  <a:satOff val="-100001"/>
                </a:schemeClr>
              </a:solidFill>
              <a:prstDash val="solid"/>
              <a:round/>
            </a:ln>
          </a:insideV>
        </a:tcBdr>
        <a:fill>
          <a:solidFill>
            <a:srgbClr val="282A33"/>
          </a:solidFill>
        </a:fill>
      </a:tcStyle>
    </a:firstCol>
    <a:lastRow>
      <a:tcTxStyle b="on" i="off">
        <a:fontRef idx="major">
          <a:schemeClr val="accent4">
            <a:hueOff val="-7200000"/>
            <a:satOff val="-100001"/>
          </a:schemeClr>
        </a:fontRef>
        <a:schemeClr val="accent4">
          <a:hueOff val="-7200000"/>
          <a:satOff val="-100001"/>
        </a:schemeClr>
      </a:tcTxStyle>
      <a:tcStyle>
        <a:tcBdr>
          <a:left>
            <a:ln w="12700" cap="flat">
              <a:solidFill>
                <a:schemeClr val="accent4">
                  <a:hueOff val="-7200000"/>
                  <a:satOff val="-100001"/>
                </a:schemeClr>
              </a:solidFill>
              <a:prstDash val="solid"/>
              <a:round/>
            </a:ln>
          </a:left>
          <a:right>
            <a:ln w="12700" cap="flat">
              <a:solidFill>
                <a:schemeClr val="accent4">
                  <a:hueOff val="-7200000"/>
                  <a:satOff val="-100001"/>
                </a:schemeClr>
              </a:solidFill>
              <a:prstDash val="solid"/>
              <a:round/>
            </a:ln>
          </a:right>
          <a:top>
            <a:ln w="38100" cap="flat">
              <a:solidFill>
                <a:schemeClr val="accent4">
                  <a:hueOff val="-7200000"/>
                  <a:satOff val="-100001"/>
                </a:schemeClr>
              </a:solidFill>
              <a:prstDash val="solid"/>
              <a:round/>
            </a:ln>
          </a:top>
          <a:bottom>
            <a:ln w="12700" cap="flat">
              <a:solidFill>
                <a:schemeClr val="accent4">
                  <a:hueOff val="-7200000"/>
                  <a:satOff val="-100001"/>
                </a:schemeClr>
              </a:solidFill>
              <a:prstDash val="solid"/>
              <a:round/>
            </a:ln>
          </a:bottom>
          <a:insideH>
            <a:ln w="12700" cap="flat">
              <a:solidFill>
                <a:schemeClr val="accent4">
                  <a:hueOff val="-7200000"/>
                  <a:satOff val="-100001"/>
                </a:schemeClr>
              </a:solidFill>
              <a:prstDash val="solid"/>
              <a:round/>
            </a:ln>
          </a:insideH>
          <a:insideV>
            <a:ln w="12700" cap="flat">
              <a:solidFill>
                <a:schemeClr val="accent4">
                  <a:hueOff val="-7200000"/>
                  <a:satOff val="-100001"/>
                </a:schemeClr>
              </a:solidFill>
              <a:prstDash val="solid"/>
              <a:round/>
            </a:ln>
          </a:insideV>
        </a:tcBdr>
        <a:fill>
          <a:solidFill>
            <a:srgbClr val="282A33"/>
          </a:solidFill>
        </a:fill>
      </a:tcStyle>
    </a:lastRow>
    <a:firstRow>
      <a:tcTxStyle b="on" i="off">
        <a:fontRef idx="major">
          <a:schemeClr val="accent4">
            <a:hueOff val="-7200000"/>
            <a:satOff val="-100001"/>
          </a:schemeClr>
        </a:fontRef>
        <a:schemeClr val="accent4">
          <a:hueOff val="-7200000"/>
          <a:satOff val="-100001"/>
        </a:schemeClr>
      </a:tcTxStyle>
      <a:tcStyle>
        <a:tcBdr>
          <a:left>
            <a:ln w="12700" cap="flat">
              <a:solidFill>
                <a:schemeClr val="accent4">
                  <a:hueOff val="-7200000"/>
                  <a:satOff val="-100001"/>
                </a:schemeClr>
              </a:solidFill>
              <a:prstDash val="solid"/>
              <a:round/>
            </a:ln>
          </a:left>
          <a:right>
            <a:ln w="12700" cap="flat">
              <a:solidFill>
                <a:schemeClr val="accent4">
                  <a:hueOff val="-7200000"/>
                  <a:satOff val="-100001"/>
                </a:schemeClr>
              </a:solidFill>
              <a:prstDash val="solid"/>
              <a:round/>
            </a:ln>
          </a:right>
          <a:top>
            <a:ln w="12700" cap="flat">
              <a:solidFill>
                <a:schemeClr val="accent4">
                  <a:hueOff val="-7200000"/>
                  <a:satOff val="-100001"/>
                </a:schemeClr>
              </a:solidFill>
              <a:prstDash val="solid"/>
              <a:round/>
            </a:ln>
          </a:top>
          <a:bottom>
            <a:ln w="38100" cap="flat">
              <a:solidFill>
                <a:schemeClr val="accent4">
                  <a:hueOff val="-7200000"/>
                  <a:satOff val="-100001"/>
                </a:schemeClr>
              </a:solidFill>
              <a:prstDash val="solid"/>
              <a:round/>
            </a:ln>
          </a:bottom>
          <a:insideH>
            <a:ln w="12700" cap="flat">
              <a:solidFill>
                <a:schemeClr val="accent4">
                  <a:hueOff val="-7200000"/>
                  <a:satOff val="-100001"/>
                </a:schemeClr>
              </a:solidFill>
              <a:prstDash val="solid"/>
              <a:round/>
            </a:ln>
          </a:insideH>
          <a:insideV>
            <a:ln w="12700" cap="flat">
              <a:solidFill>
                <a:schemeClr val="accent4">
                  <a:hueOff val="-7200000"/>
                  <a:satOff val="-100001"/>
                </a:schemeClr>
              </a:solidFill>
              <a:prstDash val="solid"/>
              <a:round/>
            </a:ln>
          </a:insideV>
        </a:tcBdr>
        <a:fill>
          <a:solidFill>
            <a:srgbClr val="282A33"/>
          </a:solidFill>
        </a:fill>
      </a:tcStyle>
    </a:firstRow>
  </a:tblStyle>
  <a:tblStyle styleId="{2708684C-4D16-4618-839F-0558EEFCDFE6}" styleName="">
    <a:tblBg/>
    <a:wholeTbl>
      <a:tcTxStyle b="off" i="off">
        <a:fontRef idx="major">
          <a:srgbClr val="282A33"/>
        </a:fontRef>
        <a:srgbClr val="282A33"/>
      </a:tcTxStyle>
      <a:tcStyle>
        <a:tcBdr>
          <a:left>
            <a:ln w="12700" cap="flat">
              <a:solidFill>
                <a:srgbClr val="282A33"/>
              </a:solidFill>
              <a:prstDash val="solid"/>
              <a:round/>
            </a:ln>
          </a:left>
          <a:right>
            <a:ln w="12700" cap="flat">
              <a:solidFill>
                <a:srgbClr val="282A33"/>
              </a:solidFill>
              <a:prstDash val="solid"/>
              <a:round/>
            </a:ln>
          </a:right>
          <a:top>
            <a:ln w="12700" cap="flat">
              <a:solidFill>
                <a:srgbClr val="282A33"/>
              </a:solidFill>
              <a:prstDash val="solid"/>
              <a:round/>
            </a:ln>
          </a:top>
          <a:bottom>
            <a:ln w="12700" cap="flat">
              <a:solidFill>
                <a:srgbClr val="282A33"/>
              </a:solidFill>
              <a:prstDash val="solid"/>
              <a:round/>
            </a:ln>
          </a:bottom>
          <a:insideH>
            <a:ln w="12700" cap="flat">
              <a:solidFill>
                <a:srgbClr val="282A33"/>
              </a:solidFill>
              <a:prstDash val="solid"/>
              <a:round/>
            </a:ln>
          </a:insideH>
          <a:insideV>
            <a:ln w="12700" cap="flat">
              <a:solidFill>
                <a:srgbClr val="282A33"/>
              </a:solidFill>
              <a:prstDash val="solid"/>
              <a:round/>
            </a:ln>
          </a:insideV>
        </a:tcBdr>
        <a:fill>
          <a:solidFill>
            <a:srgbClr val="282A33">
              <a:alpha val="20000"/>
            </a:srgbClr>
          </a:solidFill>
        </a:fill>
      </a:tcStyle>
    </a:wholeTbl>
    <a:band2H>
      <a:tcTxStyle/>
      <a:tcStyle>
        <a:tcBdr/>
        <a:fill>
          <a:solidFill>
            <a:schemeClr val="accent4">
              <a:hueOff val="-7200000"/>
              <a:satOff val="-100001"/>
            </a:schemeClr>
          </a:solidFill>
        </a:fill>
      </a:tcStyle>
    </a:band2H>
    <a:firstCol>
      <a:tcTxStyle b="on" i="off">
        <a:fontRef idx="major">
          <a:srgbClr val="282A33"/>
        </a:fontRef>
        <a:srgbClr val="282A33"/>
      </a:tcTxStyle>
      <a:tcStyle>
        <a:tcBdr>
          <a:left>
            <a:ln w="12700" cap="flat">
              <a:solidFill>
                <a:srgbClr val="282A33"/>
              </a:solidFill>
              <a:prstDash val="solid"/>
              <a:round/>
            </a:ln>
          </a:left>
          <a:right>
            <a:ln w="12700" cap="flat">
              <a:solidFill>
                <a:srgbClr val="282A33"/>
              </a:solidFill>
              <a:prstDash val="solid"/>
              <a:round/>
            </a:ln>
          </a:right>
          <a:top>
            <a:ln w="12700" cap="flat">
              <a:solidFill>
                <a:srgbClr val="282A33"/>
              </a:solidFill>
              <a:prstDash val="solid"/>
              <a:round/>
            </a:ln>
          </a:top>
          <a:bottom>
            <a:ln w="12700" cap="flat">
              <a:solidFill>
                <a:srgbClr val="282A33"/>
              </a:solidFill>
              <a:prstDash val="solid"/>
              <a:round/>
            </a:ln>
          </a:bottom>
          <a:insideH>
            <a:ln w="12700" cap="flat">
              <a:solidFill>
                <a:srgbClr val="282A33"/>
              </a:solidFill>
              <a:prstDash val="solid"/>
              <a:round/>
            </a:ln>
          </a:insideH>
          <a:insideV>
            <a:ln w="12700" cap="flat">
              <a:solidFill>
                <a:srgbClr val="282A33"/>
              </a:solidFill>
              <a:prstDash val="solid"/>
              <a:round/>
            </a:ln>
          </a:insideV>
        </a:tcBdr>
        <a:fill>
          <a:solidFill>
            <a:srgbClr val="282A33">
              <a:alpha val="20000"/>
            </a:srgbClr>
          </a:solidFill>
        </a:fill>
      </a:tcStyle>
    </a:firstCol>
    <a:lastRow>
      <a:tcTxStyle b="on" i="off">
        <a:fontRef idx="major">
          <a:srgbClr val="282A33"/>
        </a:fontRef>
        <a:srgbClr val="282A33"/>
      </a:tcTxStyle>
      <a:tcStyle>
        <a:tcBdr>
          <a:left>
            <a:ln w="12700" cap="flat">
              <a:solidFill>
                <a:srgbClr val="282A33"/>
              </a:solidFill>
              <a:prstDash val="solid"/>
              <a:round/>
            </a:ln>
          </a:left>
          <a:right>
            <a:ln w="12700" cap="flat">
              <a:solidFill>
                <a:srgbClr val="282A33"/>
              </a:solidFill>
              <a:prstDash val="solid"/>
              <a:round/>
            </a:ln>
          </a:right>
          <a:top>
            <a:ln w="50800" cap="flat">
              <a:solidFill>
                <a:srgbClr val="282A33"/>
              </a:solidFill>
              <a:prstDash val="solid"/>
              <a:round/>
            </a:ln>
          </a:top>
          <a:bottom>
            <a:ln w="12700" cap="flat">
              <a:solidFill>
                <a:srgbClr val="282A33"/>
              </a:solidFill>
              <a:prstDash val="solid"/>
              <a:round/>
            </a:ln>
          </a:bottom>
          <a:insideH>
            <a:ln w="12700" cap="flat">
              <a:solidFill>
                <a:srgbClr val="282A33"/>
              </a:solidFill>
              <a:prstDash val="solid"/>
              <a:round/>
            </a:ln>
          </a:insideH>
          <a:insideV>
            <a:ln w="12700" cap="flat">
              <a:solidFill>
                <a:srgbClr val="282A33"/>
              </a:solidFill>
              <a:prstDash val="solid"/>
              <a:round/>
            </a:ln>
          </a:insideV>
        </a:tcBdr>
        <a:fill>
          <a:noFill/>
        </a:fill>
      </a:tcStyle>
    </a:lastRow>
    <a:firstRow>
      <a:tcTxStyle b="on" i="off">
        <a:fontRef idx="major">
          <a:srgbClr val="282A33"/>
        </a:fontRef>
        <a:srgbClr val="282A33"/>
      </a:tcTxStyle>
      <a:tcStyle>
        <a:tcBdr>
          <a:left>
            <a:ln w="12700" cap="flat">
              <a:solidFill>
                <a:srgbClr val="282A33"/>
              </a:solidFill>
              <a:prstDash val="solid"/>
              <a:round/>
            </a:ln>
          </a:left>
          <a:right>
            <a:ln w="12700" cap="flat">
              <a:solidFill>
                <a:srgbClr val="282A33"/>
              </a:solidFill>
              <a:prstDash val="solid"/>
              <a:round/>
            </a:ln>
          </a:right>
          <a:top>
            <a:ln w="12700" cap="flat">
              <a:solidFill>
                <a:srgbClr val="282A33"/>
              </a:solidFill>
              <a:prstDash val="solid"/>
              <a:round/>
            </a:ln>
          </a:top>
          <a:bottom>
            <a:ln w="25400" cap="flat">
              <a:solidFill>
                <a:srgbClr val="282A33"/>
              </a:solidFill>
              <a:prstDash val="solid"/>
              <a:round/>
            </a:ln>
          </a:bottom>
          <a:insideH>
            <a:ln w="12700" cap="flat">
              <a:solidFill>
                <a:srgbClr val="282A33"/>
              </a:solidFill>
              <a:prstDash val="solid"/>
              <a:round/>
            </a:ln>
          </a:insideH>
          <a:insideV>
            <a:ln w="12700" cap="flat">
              <a:solidFill>
                <a:srgbClr val="282A33"/>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7"/>
    <p:restoredTop sz="52336"/>
  </p:normalViewPr>
  <p:slideViewPr>
    <p:cSldViewPr snapToGrid="0">
      <p:cViewPr varScale="1">
        <p:scale>
          <a:sx n="65" d="100"/>
          <a:sy n="65" d="100"/>
        </p:scale>
        <p:origin x="241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solidFill>
          <a:srgbClr val="282A33"/>
        </a:solidFill>
        <a:latin typeface="+mj-lt"/>
        <a:ea typeface="+mj-ea"/>
        <a:cs typeface="+mj-cs"/>
        <a:sym typeface="Calibri"/>
      </a:defRPr>
    </a:lvl1pPr>
    <a:lvl2pPr indent="228600" latinLnBrk="0">
      <a:defRPr sz="1200">
        <a:solidFill>
          <a:srgbClr val="282A33"/>
        </a:solidFill>
        <a:latin typeface="+mj-lt"/>
        <a:ea typeface="+mj-ea"/>
        <a:cs typeface="+mj-cs"/>
        <a:sym typeface="Calibri"/>
      </a:defRPr>
    </a:lvl2pPr>
    <a:lvl3pPr indent="457200" latinLnBrk="0">
      <a:defRPr sz="1200">
        <a:solidFill>
          <a:srgbClr val="282A33"/>
        </a:solidFill>
        <a:latin typeface="+mj-lt"/>
        <a:ea typeface="+mj-ea"/>
        <a:cs typeface="+mj-cs"/>
        <a:sym typeface="Calibri"/>
      </a:defRPr>
    </a:lvl3pPr>
    <a:lvl4pPr indent="685800" latinLnBrk="0">
      <a:defRPr sz="1200">
        <a:solidFill>
          <a:srgbClr val="282A33"/>
        </a:solidFill>
        <a:latin typeface="+mj-lt"/>
        <a:ea typeface="+mj-ea"/>
        <a:cs typeface="+mj-cs"/>
        <a:sym typeface="Calibri"/>
      </a:defRPr>
    </a:lvl4pPr>
    <a:lvl5pPr indent="914400" latinLnBrk="0">
      <a:defRPr sz="1200">
        <a:solidFill>
          <a:srgbClr val="282A33"/>
        </a:solidFill>
        <a:latin typeface="+mj-lt"/>
        <a:ea typeface="+mj-ea"/>
        <a:cs typeface="+mj-cs"/>
        <a:sym typeface="Calibri"/>
      </a:defRPr>
    </a:lvl5pPr>
    <a:lvl6pPr indent="1143000" latinLnBrk="0">
      <a:defRPr sz="1200">
        <a:solidFill>
          <a:srgbClr val="282A33"/>
        </a:solidFill>
        <a:latin typeface="+mj-lt"/>
        <a:ea typeface="+mj-ea"/>
        <a:cs typeface="+mj-cs"/>
        <a:sym typeface="Calibri"/>
      </a:defRPr>
    </a:lvl6pPr>
    <a:lvl7pPr indent="1371600" latinLnBrk="0">
      <a:defRPr sz="1200">
        <a:solidFill>
          <a:srgbClr val="282A33"/>
        </a:solidFill>
        <a:latin typeface="+mj-lt"/>
        <a:ea typeface="+mj-ea"/>
        <a:cs typeface="+mj-cs"/>
        <a:sym typeface="Calibri"/>
      </a:defRPr>
    </a:lvl7pPr>
    <a:lvl8pPr indent="1600200" latinLnBrk="0">
      <a:defRPr sz="1200">
        <a:solidFill>
          <a:srgbClr val="282A33"/>
        </a:solidFill>
        <a:latin typeface="+mj-lt"/>
        <a:ea typeface="+mj-ea"/>
        <a:cs typeface="+mj-cs"/>
        <a:sym typeface="Calibri"/>
      </a:defRPr>
    </a:lvl8pPr>
    <a:lvl9pPr indent="1828800" latinLnBrk="0">
      <a:defRPr sz="1200">
        <a:solidFill>
          <a:srgbClr val="282A33"/>
        </a:solidFill>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solidFill>
                  <a:srgbClr val="282A33"/>
                </a:solidFill>
                <a:effectLst/>
                <a:latin typeface="+mj-lt"/>
                <a:ea typeface="+mj-ea"/>
                <a:cs typeface="+mj-cs"/>
                <a:sym typeface="Calibri"/>
              </a:rPr>
              <a:t>Introduce yourself to the class and explain a little about your role. You could go over your typical</a:t>
            </a:r>
          </a:p>
          <a:p>
            <a:r>
              <a:rPr lang="en-US" sz="1200" dirty="0">
                <a:solidFill>
                  <a:srgbClr val="282A33"/>
                </a:solidFill>
                <a:effectLst/>
                <a:latin typeface="+mj-lt"/>
                <a:ea typeface="+mj-ea"/>
                <a:cs typeface="+mj-cs"/>
                <a:sym typeface="Calibri"/>
              </a:rPr>
              <a:t>day, why you sponsor Banzai for their class, why you think financial literacy is important, or some</a:t>
            </a:r>
          </a:p>
          <a:p>
            <a:r>
              <a:rPr lang="en-US" sz="1200" dirty="0">
                <a:solidFill>
                  <a:srgbClr val="282A33"/>
                </a:solidFill>
                <a:effectLst/>
                <a:latin typeface="+mj-lt"/>
                <a:ea typeface="+mj-ea"/>
                <a:cs typeface="+mj-cs"/>
                <a:sym typeface="Calibri"/>
              </a:rPr>
              <a:t>things your financial institution offers.</a:t>
            </a:r>
          </a:p>
        </p:txBody>
      </p:sp>
    </p:spTree>
    <p:extLst>
      <p:ext uri="{BB962C8B-B14F-4D97-AF65-F5344CB8AC3E}">
        <p14:creationId xmlns:p14="http://schemas.microsoft.com/office/powerpoint/2010/main" val="34449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solidFill>
                  <a:srgbClr val="282A33"/>
                </a:solidFill>
                <a:effectLst/>
                <a:latin typeface="+mj-lt"/>
                <a:ea typeface="+mj-ea"/>
                <a:cs typeface="+mj-cs"/>
                <a:sym typeface="Calibri"/>
              </a:rPr>
              <a:t>The best thing about keeping your money in a savings account? Interest! Interest is money that</a:t>
            </a:r>
          </a:p>
          <a:p>
            <a:r>
              <a:rPr lang="en-US" sz="1200" dirty="0">
                <a:solidFill>
                  <a:srgbClr val="282A33"/>
                </a:solidFill>
                <a:effectLst/>
                <a:latin typeface="+mj-lt"/>
                <a:ea typeface="+mj-ea"/>
                <a:cs typeface="+mj-cs"/>
                <a:sym typeface="Calibri"/>
              </a:rPr>
              <a:t>the financial institution pays you. You don’t have to do anything and your savings will grow! Interest works as a percentage. So the more money you have in your account, the more you’ll earn.</a:t>
            </a:r>
          </a:p>
          <a:p>
            <a:endParaRPr lang="en-US" dirty="0"/>
          </a:p>
          <a:p>
            <a:r>
              <a:rPr lang="en-US" sz="1200" dirty="0">
                <a:solidFill>
                  <a:srgbClr val="282A33"/>
                </a:solidFill>
                <a:effectLst/>
                <a:latin typeface="+mj-lt"/>
                <a:ea typeface="+mj-ea"/>
                <a:cs typeface="+mj-cs"/>
                <a:sym typeface="Calibri"/>
              </a:rPr>
              <a:t>Show how interest works by opening the Savings Calculator in another tab. Tell the class that the</a:t>
            </a:r>
          </a:p>
          <a:p>
            <a:r>
              <a:rPr lang="en-US" sz="1200" dirty="0">
                <a:solidFill>
                  <a:srgbClr val="282A33"/>
                </a:solidFill>
                <a:effectLst/>
                <a:latin typeface="+mj-lt"/>
                <a:ea typeface="+mj-ea"/>
                <a:cs typeface="+mj-cs"/>
                <a:sym typeface="Calibri"/>
              </a:rPr>
              <a:t>darker part of the graph represents interest and point to </a:t>
            </a:r>
            <a:r>
              <a:rPr lang="en-US" sz="1200" dirty="0" err="1">
                <a:solidFill>
                  <a:srgbClr val="282A33"/>
                </a:solidFill>
                <a:effectLst/>
                <a:latin typeface="+mj-lt"/>
                <a:ea typeface="+mj-ea"/>
                <a:cs typeface="+mj-cs"/>
                <a:sym typeface="Calibri"/>
              </a:rPr>
              <a:t>the”interest</a:t>
            </a:r>
            <a:r>
              <a:rPr lang="en-US" sz="1200" dirty="0">
                <a:solidFill>
                  <a:srgbClr val="282A33"/>
                </a:solidFill>
                <a:effectLst/>
                <a:latin typeface="+mj-lt"/>
                <a:ea typeface="+mj-ea"/>
                <a:cs typeface="+mj-cs"/>
                <a:sym typeface="Calibri"/>
              </a:rPr>
              <a:t> earned” number along the</a:t>
            </a:r>
          </a:p>
          <a:p>
            <a:r>
              <a:rPr lang="en-US" sz="1200" dirty="0">
                <a:solidFill>
                  <a:srgbClr val="282A33"/>
                </a:solidFill>
                <a:effectLst/>
                <a:latin typeface="+mj-lt"/>
                <a:ea typeface="+mj-ea"/>
                <a:cs typeface="+mj-cs"/>
                <a:sym typeface="Calibri"/>
              </a:rPr>
              <a:t>bottom bar. Take suggestions from the class as you adjust the sliders to show how big of an impact</a:t>
            </a:r>
          </a:p>
          <a:p>
            <a:r>
              <a:rPr lang="en-US" sz="1200" dirty="0">
                <a:solidFill>
                  <a:srgbClr val="282A33"/>
                </a:solidFill>
                <a:effectLst/>
                <a:latin typeface="+mj-lt"/>
                <a:ea typeface="+mj-ea"/>
                <a:cs typeface="+mj-cs"/>
                <a:sym typeface="Calibri"/>
              </a:rPr>
              <a:t>interest can have.</a:t>
            </a:r>
          </a:p>
          <a:p>
            <a:endParaRPr lang="en-US" dirty="0"/>
          </a:p>
        </p:txBody>
      </p:sp>
    </p:spTree>
    <p:extLst>
      <p:ext uri="{BB962C8B-B14F-4D97-AF65-F5344CB8AC3E}">
        <p14:creationId xmlns:p14="http://schemas.microsoft.com/office/powerpoint/2010/main" val="3077408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solidFill>
                  <a:srgbClr val="282A33"/>
                </a:solidFill>
                <a:effectLst/>
                <a:latin typeface="+mj-lt"/>
                <a:ea typeface="+mj-ea"/>
                <a:cs typeface="+mj-cs"/>
                <a:sym typeface="Calibri"/>
              </a:rPr>
              <a:t>Go over the savings accounts at your financial institution that would apply to these students.</a:t>
            </a:r>
          </a:p>
          <a:p>
            <a:r>
              <a:rPr lang="en-US" sz="1200" dirty="0">
                <a:solidFill>
                  <a:srgbClr val="282A33"/>
                </a:solidFill>
                <a:effectLst/>
                <a:latin typeface="+mj-lt"/>
                <a:ea typeface="+mj-ea"/>
                <a:cs typeface="+mj-cs"/>
                <a:sym typeface="Calibri"/>
              </a:rPr>
              <a:t>Explain the process to open one.</a:t>
            </a:r>
          </a:p>
          <a:p>
            <a:endParaRPr lang="en-US" dirty="0"/>
          </a:p>
        </p:txBody>
      </p:sp>
    </p:spTree>
    <p:extLst>
      <p:ext uri="{BB962C8B-B14F-4D97-AF65-F5344CB8AC3E}">
        <p14:creationId xmlns:p14="http://schemas.microsoft.com/office/powerpoint/2010/main" val="1958410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solidFill>
                  <a:srgbClr val="282A33"/>
                </a:solidFill>
                <a:effectLst/>
                <a:latin typeface="+mj-lt"/>
                <a:ea typeface="+mj-ea"/>
                <a:cs typeface="+mj-cs"/>
                <a:sym typeface="Calibri"/>
              </a:rPr>
              <a:t>These are all the topics you discussed. Ask for questions.</a:t>
            </a:r>
          </a:p>
          <a:p>
            <a:endParaRPr lang="en-US" dirty="0"/>
          </a:p>
        </p:txBody>
      </p:sp>
    </p:spTree>
    <p:extLst>
      <p:ext uri="{BB962C8B-B14F-4D97-AF65-F5344CB8AC3E}">
        <p14:creationId xmlns:p14="http://schemas.microsoft.com/office/powerpoint/2010/main" val="27400861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solidFill>
                  <a:srgbClr val="282A33"/>
                </a:solidFill>
                <a:effectLst/>
                <a:latin typeface="+mj-lt"/>
                <a:ea typeface="+mj-ea"/>
                <a:cs typeface="+mj-cs"/>
                <a:sym typeface="Calibri"/>
              </a:rPr>
              <a:t>If there’s time, open up a few of these resources and go over them with the students. If not</a:t>
            </a:r>
            <a:r>
              <a:rPr lang="en-US" sz="1200">
                <a:solidFill>
                  <a:srgbClr val="282A33"/>
                </a:solidFill>
                <a:effectLst/>
                <a:latin typeface="+mj-lt"/>
                <a:ea typeface="+mj-ea"/>
                <a:cs typeface="+mj-cs"/>
                <a:sym typeface="Calibri"/>
              </a:rPr>
              <a:t>, encourage students </a:t>
            </a:r>
            <a:r>
              <a:rPr lang="en-US" sz="1200" dirty="0">
                <a:solidFill>
                  <a:srgbClr val="282A33"/>
                </a:solidFill>
                <a:effectLst/>
                <a:latin typeface="+mj-lt"/>
                <a:ea typeface="+mj-ea"/>
                <a:cs typeface="+mj-cs"/>
                <a:sym typeface="Calibri"/>
              </a:rPr>
              <a:t>to look at these resources later.</a:t>
            </a:r>
          </a:p>
          <a:p>
            <a:endParaRPr lang="en-US" dirty="0"/>
          </a:p>
        </p:txBody>
      </p:sp>
    </p:spTree>
    <p:extLst>
      <p:ext uri="{BB962C8B-B14F-4D97-AF65-F5344CB8AC3E}">
        <p14:creationId xmlns:p14="http://schemas.microsoft.com/office/powerpoint/2010/main" val="4073396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solidFill>
                  <a:srgbClr val="282A33"/>
                </a:solidFill>
                <a:effectLst/>
                <a:latin typeface="+mj-lt"/>
                <a:ea typeface="+mj-ea"/>
                <a:cs typeface="+mj-cs"/>
                <a:sym typeface="Calibri"/>
              </a:rPr>
              <a:t>Saving is an essential part of creating a budget and setting yourself up for financial success. And</a:t>
            </a:r>
          </a:p>
          <a:p>
            <a:r>
              <a:rPr lang="en-US" sz="1200" dirty="0">
                <a:solidFill>
                  <a:srgbClr val="282A33"/>
                </a:solidFill>
                <a:effectLst/>
                <a:latin typeface="+mj-lt"/>
                <a:ea typeface="+mj-ea"/>
                <a:cs typeface="+mj-cs"/>
                <a:sym typeface="Calibri"/>
              </a:rPr>
              <a:t>the best part is that you’re never too young to start! Today we’ll go over all the basics of savings—</a:t>
            </a:r>
          </a:p>
          <a:p>
            <a:r>
              <a:rPr lang="en-US" sz="1200" dirty="0">
                <a:solidFill>
                  <a:srgbClr val="282A33"/>
                </a:solidFill>
                <a:effectLst/>
                <a:latin typeface="+mj-lt"/>
                <a:ea typeface="+mj-ea"/>
                <a:cs typeface="+mj-cs"/>
                <a:sym typeface="Calibri"/>
              </a:rPr>
              <a:t>some things may surprise you.</a:t>
            </a:r>
          </a:p>
          <a:p>
            <a:endParaRPr lang="en-US" dirty="0"/>
          </a:p>
        </p:txBody>
      </p:sp>
    </p:spTree>
    <p:extLst>
      <p:ext uri="{BB962C8B-B14F-4D97-AF65-F5344CB8AC3E}">
        <p14:creationId xmlns:p14="http://schemas.microsoft.com/office/powerpoint/2010/main" val="2807003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solidFill>
                  <a:srgbClr val="282A33"/>
                </a:solidFill>
                <a:effectLst/>
                <a:latin typeface="+mj-lt"/>
                <a:ea typeface="+mj-ea"/>
                <a:cs typeface="+mj-cs"/>
                <a:sym typeface="Calibri"/>
              </a:rPr>
              <a:t>This slide serves as a table of contents and can be used to introduce the presentation. These are</a:t>
            </a:r>
          </a:p>
          <a:p>
            <a:r>
              <a:rPr lang="en-US" sz="1200" dirty="0">
                <a:solidFill>
                  <a:srgbClr val="282A33"/>
                </a:solidFill>
                <a:effectLst/>
                <a:latin typeface="+mj-lt"/>
                <a:ea typeface="+mj-ea"/>
                <a:cs typeface="+mj-cs"/>
                <a:sym typeface="Calibri"/>
              </a:rPr>
              <a:t>the specific topics you’ll cover in the order you’ll present them in.</a:t>
            </a:r>
          </a:p>
          <a:p>
            <a:endParaRPr lang="en-US" dirty="0"/>
          </a:p>
        </p:txBody>
      </p:sp>
    </p:spTree>
    <p:extLst>
      <p:ext uri="{BB962C8B-B14F-4D97-AF65-F5344CB8AC3E}">
        <p14:creationId xmlns:p14="http://schemas.microsoft.com/office/powerpoint/2010/main" val="312421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solidFill>
                  <a:srgbClr val="282A33"/>
                </a:solidFill>
                <a:effectLst/>
                <a:latin typeface="+mj-lt"/>
                <a:ea typeface="+mj-ea"/>
                <a:cs typeface="+mj-cs"/>
                <a:sym typeface="Calibri"/>
              </a:rPr>
              <a:t>Saving is choosing not to spend some money now so that you can use it for something else in the</a:t>
            </a:r>
          </a:p>
          <a:p>
            <a:r>
              <a:rPr lang="en-US" sz="1200" dirty="0">
                <a:solidFill>
                  <a:srgbClr val="282A33"/>
                </a:solidFill>
                <a:effectLst/>
                <a:latin typeface="+mj-lt"/>
                <a:ea typeface="+mj-ea"/>
                <a:cs typeface="+mj-cs"/>
                <a:sym typeface="Calibri"/>
              </a:rPr>
              <a:t>future.</a:t>
            </a:r>
          </a:p>
          <a:p>
            <a:endParaRPr lang="en-US" sz="1200" dirty="0">
              <a:solidFill>
                <a:srgbClr val="282A33"/>
              </a:solidFill>
              <a:effectLst/>
              <a:latin typeface="+mj-lt"/>
              <a:ea typeface="+mj-ea"/>
              <a:cs typeface="+mj-cs"/>
              <a:sym typeface="Calibri"/>
            </a:endParaRPr>
          </a:p>
          <a:p>
            <a:r>
              <a:rPr lang="en-US" sz="1200" dirty="0">
                <a:solidFill>
                  <a:srgbClr val="282A33"/>
                </a:solidFill>
                <a:effectLst/>
                <a:latin typeface="+mj-lt"/>
                <a:ea typeface="+mj-ea"/>
                <a:cs typeface="+mj-cs"/>
                <a:sym typeface="Calibri"/>
              </a:rPr>
              <a:t>Ask the students why they think saving is important. Steer them toward the idea that saving allows you to gather enough money to buy something big that you wouldn’t be able to buy otherwise. Help them brainstorm some ideas for what that could be (a game, a bike, etc.).</a:t>
            </a:r>
          </a:p>
          <a:p>
            <a:endParaRPr lang="en-US" sz="1200" dirty="0">
              <a:solidFill>
                <a:srgbClr val="282A33"/>
              </a:solidFill>
              <a:effectLst/>
              <a:latin typeface="+mj-lt"/>
              <a:ea typeface="+mj-ea"/>
              <a:cs typeface="+mj-cs"/>
              <a:sym typeface="Calibri"/>
            </a:endParaRPr>
          </a:p>
          <a:p>
            <a:r>
              <a:rPr lang="en-US" sz="1200" dirty="0">
                <a:solidFill>
                  <a:srgbClr val="282A33"/>
                </a:solidFill>
                <a:effectLst/>
                <a:latin typeface="+mj-lt"/>
                <a:ea typeface="+mj-ea"/>
                <a:cs typeface="+mj-cs"/>
                <a:sym typeface="Calibri"/>
              </a:rPr>
              <a:t>You can also touch on the dangers of not saving. Explain that if you never save any money, it will be really difficult or impossible to afford expensive things. And if you don’t save up an emergency fund, you could be in big trouble if something unexpected happens, like an accident or a natural disaster.</a:t>
            </a:r>
          </a:p>
          <a:p>
            <a:endParaRPr lang="en-US" b="1" dirty="0"/>
          </a:p>
        </p:txBody>
      </p:sp>
    </p:spTree>
    <p:extLst>
      <p:ext uri="{BB962C8B-B14F-4D97-AF65-F5344CB8AC3E}">
        <p14:creationId xmlns:p14="http://schemas.microsoft.com/office/powerpoint/2010/main" val="3404530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solidFill>
                  <a:srgbClr val="282A33"/>
                </a:solidFill>
                <a:effectLst/>
                <a:latin typeface="+mj-lt"/>
                <a:ea typeface="+mj-ea"/>
                <a:cs typeface="+mj-cs"/>
                <a:sym typeface="Calibri"/>
              </a:rPr>
              <a:t>The best way to save is to work toward a goal. Don’t think of it as putting money away for no</a:t>
            </a:r>
          </a:p>
          <a:p>
            <a:r>
              <a:rPr lang="en-US" sz="1200" dirty="0">
                <a:solidFill>
                  <a:srgbClr val="282A33"/>
                </a:solidFill>
                <a:effectLst/>
                <a:latin typeface="+mj-lt"/>
                <a:ea typeface="+mj-ea"/>
                <a:cs typeface="+mj-cs"/>
                <a:sym typeface="Calibri"/>
              </a:rPr>
              <a:t>reason. Saving will be much easier and more effective if you have a specific purpose in mind.</a:t>
            </a:r>
          </a:p>
          <a:p>
            <a:r>
              <a:rPr lang="en-US" sz="1200" dirty="0">
                <a:solidFill>
                  <a:srgbClr val="282A33"/>
                </a:solidFill>
                <a:effectLst/>
                <a:latin typeface="+mj-lt"/>
                <a:ea typeface="+mj-ea"/>
                <a:cs typeface="+mj-cs"/>
                <a:sym typeface="Calibri"/>
              </a:rPr>
              <a:t>That purpose should have a fixed dollar amount and a timeline.</a:t>
            </a:r>
          </a:p>
          <a:p>
            <a:endParaRPr lang="en-US" sz="1200" dirty="0">
              <a:solidFill>
                <a:srgbClr val="282A33"/>
              </a:solidFill>
              <a:effectLst/>
              <a:latin typeface="+mj-lt"/>
              <a:ea typeface="+mj-ea"/>
              <a:cs typeface="+mj-cs"/>
              <a:sym typeface="Calibri"/>
            </a:endParaRPr>
          </a:p>
          <a:p>
            <a:r>
              <a:rPr lang="en-US" sz="1200" dirty="0">
                <a:solidFill>
                  <a:srgbClr val="282A33"/>
                </a:solidFill>
                <a:effectLst/>
                <a:latin typeface="+mj-lt"/>
                <a:ea typeface="+mj-ea"/>
                <a:cs typeface="+mj-cs"/>
                <a:sym typeface="Calibri"/>
              </a:rPr>
              <a:t>Instruct the students to get out a piece of paper and write down 1 or 2 things they’d like to save for</a:t>
            </a:r>
          </a:p>
          <a:p>
            <a:r>
              <a:rPr lang="en-US" sz="1200" dirty="0">
                <a:solidFill>
                  <a:srgbClr val="282A33"/>
                </a:solidFill>
                <a:effectLst/>
                <a:latin typeface="+mj-lt"/>
                <a:ea typeface="+mj-ea"/>
                <a:cs typeface="+mj-cs"/>
                <a:sym typeface="Calibri"/>
              </a:rPr>
              <a:t>and a guess at the cost (you can also ask the students to think of goals if they don’t have paper).</a:t>
            </a:r>
          </a:p>
          <a:p>
            <a:r>
              <a:rPr lang="en-US" sz="1200" dirty="0">
                <a:solidFill>
                  <a:srgbClr val="282A33"/>
                </a:solidFill>
                <a:effectLst/>
                <a:latin typeface="+mj-lt"/>
                <a:ea typeface="+mj-ea"/>
                <a:cs typeface="+mj-cs"/>
                <a:sym typeface="Calibri"/>
              </a:rPr>
              <a:t>Give them a few minutes to think and answer. You’ll probably need to help students come up with</a:t>
            </a:r>
          </a:p>
          <a:p>
            <a:r>
              <a:rPr lang="en-US" sz="1200" dirty="0">
                <a:solidFill>
                  <a:srgbClr val="282A33"/>
                </a:solidFill>
                <a:effectLst/>
                <a:latin typeface="+mj-lt"/>
                <a:ea typeface="+mj-ea"/>
                <a:cs typeface="+mj-cs"/>
                <a:sym typeface="Calibri"/>
              </a:rPr>
              <a:t>ideas and estimate costs. Once the class finishes, ask a few students to read their goals to the class.</a:t>
            </a:r>
          </a:p>
          <a:p>
            <a:endParaRPr lang="en-US" dirty="0"/>
          </a:p>
        </p:txBody>
      </p:sp>
    </p:spTree>
    <p:extLst>
      <p:ext uri="{BB962C8B-B14F-4D97-AF65-F5344CB8AC3E}">
        <p14:creationId xmlns:p14="http://schemas.microsoft.com/office/powerpoint/2010/main" val="4177386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solidFill>
                  <a:srgbClr val="282A33"/>
                </a:solidFill>
                <a:effectLst/>
                <a:latin typeface="+mj-lt"/>
                <a:ea typeface="+mj-ea"/>
                <a:cs typeface="+mj-cs"/>
                <a:sym typeface="Calibri"/>
              </a:rPr>
              <a:t>Ask yourself two questions: when do you want to reach your goal and what’s realistic? You may</a:t>
            </a:r>
          </a:p>
          <a:p>
            <a:r>
              <a:rPr lang="en-US" sz="1200" dirty="0">
                <a:solidFill>
                  <a:srgbClr val="282A33"/>
                </a:solidFill>
                <a:effectLst/>
                <a:latin typeface="+mj-lt"/>
                <a:ea typeface="+mj-ea"/>
                <a:cs typeface="+mj-cs"/>
                <a:sym typeface="Calibri"/>
              </a:rPr>
              <a:t>want to reach it by tomorrow, but you need time to save. Consider whether your goals are short</a:t>
            </a:r>
          </a:p>
          <a:p>
            <a:r>
              <a:rPr lang="en-US" sz="1200" dirty="0">
                <a:solidFill>
                  <a:srgbClr val="282A33"/>
                </a:solidFill>
                <a:effectLst/>
                <a:latin typeface="+mj-lt"/>
                <a:ea typeface="+mj-ea"/>
                <a:cs typeface="+mj-cs"/>
                <a:sym typeface="Calibri"/>
              </a:rPr>
              <a:t>or long-term.</a:t>
            </a:r>
          </a:p>
          <a:p>
            <a:endParaRPr lang="en-US" sz="1200" dirty="0">
              <a:solidFill>
                <a:srgbClr val="282A33"/>
              </a:solidFill>
              <a:effectLst/>
              <a:latin typeface="+mj-lt"/>
              <a:ea typeface="+mj-ea"/>
              <a:cs typeface="+mj-cs"/>
              <a:sym typeface="Calibri"/>
            </a:endParaRPr>
          </a:p>
          <a:p>
            <a:r>
              <a:rPr lang="en-US" sz="1200" dirty="0">
                <a:solidFill>
                  <a:srgbClr val="282A33"/>
                </a:solidFill>
                <a:effectLst/>
                <a:latin typeface="+mj-lt"/>
                <a:ea typeface="+mj-ea"/>
                <a:cs typeface="+mj-cs"/>
                <a:sym typeface="Calibri"/>
              </a:rPr>
              <a:t>A short-term goal will take a few months to years to save up for. Most of the things on your lists are probably short-term goals. Let’s walk through an example to practice creating a timeline:</a:t>
            </a:r>
          </a:p>
          <a:p>
            <a:endParaRPr lang="en-US" sz="1200" dirty="0">
              <a:solidFill>
                <a:srgbClr val="282A33"/>
              </a:solidFill>
              <a:effectLst/>
              <a:latin typeface="+mj-lt"/>
              <a:ea typeface="+mj-ea"/>
              <a:cs typeface="+mj-cs"/>
              <a:sym typeface="Calibri"/>
            </a:endParaRPr>
          </a:p>
          <a:p>
            <a:r>
              <a:rPr lang="en-US" sz="1200" dirty="0">
                <a:solidFill>
                  <a:srgbClr val="282A33"/>
                </a:solidFill>
                <a:effectLst/>
                <a:latin typeface="+mj-lt"/>
                <a:ea typeface="+mj-ea"/>
                <a:cs typeface="+mj-cs"/>
                <a:sym typeface="Calibri"/>
              </a:rPr>
              <a:t>Hank’s goal is to buy a $90 bike. He gets $10/week in allowance. How much would you suggest</a:t>
            </a:r>
          </a:p>
          <a:p>
            <a:r>
              <a:rPr lang="en-US" sz="1200" dirty="0">
                <a:solidFill>
                  <a:srgbClr val="282A33"/>
                </a:solidFill>
                <a:effectLst/>
                <a:latin typeface="+mj-lt"/>
                <a:ea typeface="+mj-ea"/>
                <a:cs typeface="+mj-cs"/>
                <a:sym typeface="Calibri"/>
              </a:rPr>
              <a:t>he put into savings? Walk through how different amounts would impact his timeline (ex: $5/week</a:t>
            </a:r>
          </a:p>
          <a:p>
            <a:r>
              <a:rPr lang="en-US" sz="1200" dirty="0">
                <a:solidFill>
                  <a:srgbClr val="282A33"/>
                </a:solidFill>
                <a:effectLst/>
                <a:latin typeface="+mj-lt"/>
                <a:ea typeface="+mj-ea"/>
                <a:cs typeface="+mj-cs"/>
                <a:sym typeface="Calibri"/>
              </a:rPr>
              <a:t>means he would save $90 in 18 weeks). What if Hank started a window-washing business and earned an extra $5 each week? How would that change things?</a:t>
            </a:r>
          </a:p>
          <a:p>
            <a:endParaRPr lang="en-US" sz="1200" dirty="0">
              <a:solidFill>
                <a:srgbClr val="282A33"/>
              </a:solidFill>
              <a:effectLst/>
              <a:latin typeface="+mj-lt"/>
              <a:ea typeface="+mj-ea"/>
              <a:cs typeface="+mj-cs"/>
              <a:sym typeface="Calibri"/>
            </a:endParaRPr>
          </a:p>
          <a:p>
            <a:r>
              <a:rPr lang="en-US" sz="1200" dirty="0">
                <a:solidFill>
                  <a:srgbClr val="282A33"/>
                </a:solidFill>
                <a:effectLst/>
                <a:latin typeface="+mj-lt"/>
                <a:ea typeface="+mj-ea"/>
                <a:cs typeface="+mj-cs"/>
                <a:sym typeface="Calibri"/>
              </a:rPr>
              <a:t>Give the students a few minutes to create their own timelines. Help anyone who gets stuck.</a:t>
            </a:r>
          </a:p>
          <a:p>
            <a:r>
              <a:rPr lang="en-US" sz="1200" dirty="0">
                <a:solidFill>
                  <a:srgbClr val="282A33"/>
                </a:solidFill>
                <a:effectLst/>
                <a:latin typeface="+mj-lt"/>
                <a:ea typeface="+mj-ea"/>
                <a:cs typeface="+mj-cs"/>
                <a:sym typeface="Calibri"/>
              </a:rPr>
              <a:t>A long-term goal takes a really long time, sometimes decades! Long-term goals could be things</a:t>
            </a:r>
          </a:p>
          <a:p>
            <a:r>
              <a:rPr lang="en-US" sz="1200" dirty="0">
                <a:solidFill>
                  <a:srgbClr val="282A33"/>
                </a:solidFill>
                <a:effectLst/>
                <a:latin typeface="+mj-lt"/>
                <a:ea typeface="+mj-ea"/>
                <a:cs typeface="+mj-cs"/>
                <a:sym typeface="Calibri"/>
              </a:rPr>
              <a:t>like buying a house, creating a retirement fund, or saving for college. Encourage the students to</a:t>
            </a:r>
          </a:p>
          <a:p>
            <a:r>
              <a:rPr lang="en-US" sz="1200" dirty="0">
                <a:solidFill>
                  <a:srgbClr val="282A33"/>
                </a:solidFill>
                <a:effectLst/>
                <a:latin typeface="+mj-lt"/>
                <a:ea typeface="+mj-ea"/>
                <a:cs typeface="+mj-cs"/>
                <a:sym typeface="Calibri"/>
              </a:rPr>
              <a:t>think of one long-term goal.</a:t>
            </a:r>
          </a:p>
          <a:p>
            <a:endParaRPr lang="en-US" dirty="0"/>
          </a:p>
        </p:txBody>
      </p:sp>
    </p:spTree>
    <p:extLst>
      <p:ext uri="{BB962C8B-B14F-4D97-AF65-F5344CB8AC3E}">
        <p14:creationId xmlns:p14="http://schemas.microsoft.com/office/powerpoint/2010/main" val="1148528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solidFill>
                  <a:srgbClr val="282A33"/>
                </a:solidFill>
                <a:effectLst/>
                <a:latin typeface="+mj-lt"/>
                <a:ea typeface="+mj-ea"/>
                <a:cs typeface="+mj-cs"/>
                <a:sym typeface="Calibri"/>
              </a:rPr>
              <a:t>Now that you have your goals, you need a way to reach them. The 3 Jar System is a great way to get started with budgeting.</a:t>
            </a:r>
          </a:p>
          <a:p>
            <a:endParaRPr lang="en-US" sz="1200" dirty="0">
              <a:solidFill>
                <a:srgbClr val="282A33"/>
              </a:solidFill>
              <a:effectLst/>
              <a:latin typeface="+mj-lt"/>
              <a:ea typeface="+mj-ea"/>
              <a:cs typeface="+mj-cs"/>
              <a:sym typeface="Calibri"/>
            </a:endParaRPr>
          </a:p>
          <a:p>
            <a:r>
              <a:rPr lang="en-US" sz="1200" dirty="0">
                <a:solidFill>
                  <a:srgbClr val="282A33"/>
                </a:solidFill>
                <a:effectLst/>
                <a:latin typeface="+mj-lt"/>
                <a:ea typeface="+mj-ea"/>
                <a:cs typeface="+mj-cs"/>
                <a:sym typeface="Calibri"/>
              </a:rPr>
              <a:t>Every time you earn money, you divide it up into three jars: one for spending, one for saving, and</a:t>
            </a:r>
          </a:p>
          <a:p>
            <a:r>
              <a:rPr lang="en-US" sz="1200" dirty="0">
                <a:solidFill>
                  <a:srgbClr val="282A33"/>
                </a:solidFill>
                <a:effectLst/>
                <a:latin typeface="+mj-lt"/>
                <a:ea typeface="+mj-ea"/>
                <a:cs typeface="+mj-cs"/>
                <a:sym typeface="Calibri"/>
              </a:rPr>
              <a:t>one for giving. You can dip into the spending jar whenever you want. The giving jar is for donating.</a:t>
            </a:r>
          </a:p>
          <a:p>
            <a:r>
              <a:rPr lang="en-US" sz="1200" dirty="0">
                <a:solidFill>
                  <a:srgbClr val="282A33"/>
                </a:solidFill>
                <a:effectLst/>
                <a:latin typeface="+mj-lt"/>
                <a:ea typeface="+mj-ea"/>
                <a:cs typeface="+mj-cs"/>
                <a:sym typeface="Calibri"/>
              </a:rPr>
              <a:t>You can use it to support a charity you like or a family in your neighborhood. The savings jar is</a:t>
            </a:r>
          </a:p>
          <a:p>
            <a:r>
              <a:rPr lang="en-US" sz="1200" dirty="0">
                <a:solidFill>
                  <a:srgbClr val="282A33"/>
                </a:solidFill>
                <a:effectLst/>
                <a:latin typeface="+mj-lt"/>
                <a:ea typeface="+mj-ea"/>
                <a:cs typeface="+mj-cs"/>
                <a:sym typeface="Calibri"/>
              </a:rPr>
              <a:t>where you put all of the money that you’re saving toward your goal. Keep the jars somewhere you</a:t>
            </a:r>
          </a:p>
          <a:p>
            <a:r>
              <a:rPr lang="en-US" sz="1200" dirty="0">
                <a:solidFill>
                  <a:srgbClr val="282A33"/>
                </a:solidFill>
                <a:effectLst/>
                <a:latin typeface="+mj-lt"/>
                <a:ea typeface="+mj-ea"/>
                <a:cs typeface="+mj-cs"/>
                <a:sym typeface="Calibri"/>
              </a:rPr>
              <a:t>can see so that you remember to save.</a:t>
            </a:r>
          </a:p>
          <a:p>
            <a:endParaRPr lang="en-US" sz="1200" dirty="0">
              <a:solidFill>
                <a:srgbClr val="282A33"/>
              </a:solidFill>
              <a:effectLst/>
              <a:latin typeface="+mj-lt"/>
              <a:ea typeface="+mj-ea"/>
              <a:cs typeface="+mj-cs"/>
              <a:sym typeface="Calibri"/>
            </a:endParaRPr>
          </a:p>
          <a:p>
            <a:r>
              <a:rPr lang="en-US" sz="1200" dirty="0">
                <a:solidFill>
                  <a:srgbClr val="282A33"/>
                </a:solidFill>
                <a:effectLst/>
                <a:latin typeface="+mj-lt"/>
                <a:ea typeface="+mj-ea"/>
                <a:cs typeface="+mj-cs"/>
                <a:sym typeface="Calibri"/>
              </a:rPr>
              <a:t>Ask the students to imagine that they got $20 for their birthday and think about how they would</a:t>
            </a:r>
          </a:p>
          <a:p>
            <a:r>
              <a:rPr lang="en-US" sz="1200" dirty="0">
                <a:solidFill>
                  <a:srgbClr val="282A33"/>
                </a:solidFill>
                <a:effectLst/>
                <a:latin typeface="+mj-lt"/>
                <a:ea typeface="+mj-ea"/>
                <a:cs typeface="+mj-cs"/>
                <a:sym typeface="Calibri"/>
              </a:rPr>
              <a:t>divide it up. Demonstrate an example ($5 into spending, $5 into giving, and $10 into saving) and</a:t>
            </a:r>
          </a:p>
          <a:p>
            <a:r>
              <a:rPr lang="en-US" sz="1200" dirty="0">
                <a:solidFill>
                  <a:srgbClr val="282A33"/>
                </a:solidFill>
                <a:effectLst/>
                <a:latin typeface="+mj-lt"/>
                <a:ea typeface="+mj-ea"/>
                <a:cs typeface="+mj-cs"/>
                <a:sym typeface="Calibri"/>
              </a:rPr>
              <a:t>ask students to share other options. Note that deciding how to divide the money up can be tricky.</a:t>
            </a:r>
          </a:p>
          <a:p>
            <a:r>
              <a:rPr lang="en-US" sz="1200" dirty="0">
                <a:solidFill>
                  <a:srgbClr val="282A33"/>
                </a:solidFill>
                <a:effectLst/>
                <a:latin typeface="+mj-lt"/>
                <a:ea typeface="+mj-ea"/>
                <a:cs typeface="+mj-cs"/>
                <a:sym typeface="Calibri"/>
              </a:rPr>
              <a:t>The next strategy can help with that.</a:t>
            </a:r>
          </a:p>
          <a:p>
            <a:endParaRPr lang="en-US" dirty="0"/>
          </a:p>
        </p:txBody>
      </p:sp>
    </p:spTree>
    <p:extLst>
      <p:ext uri="{BB962C8B-B14F-4D97-AF65-F5344CB8AC3E}">
        <p14:creationId xmlns:p14="http://schemas.microsoft.com/office/powerpoint/2010/main" val="3481197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solidFill>
                  <a:srgbClr val="282A33"/>
                </a:solidFill>
                <a:effectLst/>
                <a:latin typeface="+mj-lt"/>
                <a:ea typeface="+mj-ea"/>
                <a:cs typeface="+mj-cs"/>
                <a:sym typeface="Calibri"/>
              </a:rPr>
              <a:t>The 50/30/20 rule is a popular strategy that helps you know how to divide your money.</a:t>
            </a:r>
          </a:p>
          <a:p>
            <a:endParaRPr lang="en-US" sz="1200" dirty="0">
              <a:solidFill>
                <a:srgbClr val="282A33"/>
              </a:solidFill>
              <a:effectLst/>
              <a:latin typeface="+mj-lt"/>
              <a:ea typeface="+mj-ea"/>
              <a:cs typeface="+mj-cs"/>
              <a:sym typeface="Calibri"/>
            </a:endParaRPr>
          </a:p>
          <a:p>
            <a:r>
              <a:rPr lang="en-US" sz="1200" dirty="0">
                <a:solidFill>
                  <a:srgbClr val="282A33"/>
                </a:solidFill>
                <a:effectLst/>
                <a:latin typeface="+mj-lt"/>
                <a:ea typeface="+mj-ea"/>
                <a:cs typeface="+mj-cs"/>
                <a:sym typeface="Calibri"/>
              </a:rPr>
              <a:t>50% of your money goes toward needs like food or clothes, 30% goes toward wants like treats at</a:t>
            </a:r>
          </a:p>
          <a:p>
            <a:r>
              <a:rPr lang="en-US" sz="1200" dirty="0">
                <a:solidFill>
                  <a:srgbClr val="282A33"/>
                </a:solidFill>
                <a:effectLst/>
                <a:latin typeface="+mj-lt"/>
                <a:ea typeface="+mj-ea"/>
                <a:cs typeface="+mj-cs"/>
                <a:sym typeface="Calibri"/>
              </a:rPr>
              <a:t>the grocery store, and 20% goes to saving.</a:t>
            </a:r>
          </a:p>
          <a:p>
            <a:endParaRPr lang="en-US" sz="1200" dirty="0">
              <a:solidFill>
                <a:srgbClr val="282A33"/>
              </a:solidFill>
              <a:effectLst/>
              <a:latin typeface="+mj-lt"/>
              <a:ea typeface="+mj-ea"/>
              <a:cs typeface="+mj-cs"/>
              <a:sym typeface="Calibri"/>
            </a:endParaRPr>
          </a:p>
          <a:p>
            <a:r>
              <a:rPr lang="en-US" sz="1200" dirty="0">
                <a:solidFill>
                  <a:srgbClr val="282A33"/>
                </a:solidFill>
                <a:effectLst/>
                <a:latin typeface="+mj-lt"/>
                <a:ea typeface="+mj-ea"/>
                <a:cs typeface="+mj-cs"/>
                <a:sym typeface="Calibri"/>
              </a:rPr>
              <a:t>So, in our $20 example, you would put $10 toward needs, $6 toward wants, and $4 toward savings.</a:t>
            </a:r>
          </a:p>
          <a:p>
            <a:r>
              <a:rPr lang="en-US" sz="1200" dirty="0">
                <a:solidFill>
                  <a:srgbClr val="282A33"/>
                </a:solidFill>
                <a:effectLst/>
                <a:latin typeface="+mj-lt"/>
                <a:ea typeface="+mj-ea"/>
                <a:cs typeface="+mj-cs"/>
                <a:sym typeface="Calibri"/>
              </a:rPr>
              <a:t>But, if you don’t have to pay for a lot of your needs, you may be able to save even more. </a:t>
            </a:r>
            <a:r>
              <a:rPr lang="en-US" sz="1200" dirty="0" err="1">
                <a:solidFill>
                  <a:srgbClr val="282A33"/>
                </a:solidFill>
                <a:effectLst/>
                <a:latin typeface="+mj-lt"/>
                <a:ea typeface="+mj-ea"/>
                <a:cs typeface="+mj-cs"/>
                <a:sym typeface="Calibri"/>
              </a:rPr>
              <a:t>Remember,the</a:t>
            </a:r>
            <a:r>
              <a:rPr lang="en-US" sz="1200" dirty="0">
                <a:solidFill>
                  <a:srgbClr val="282A33"/>
                </a:solidFill>
                <a:effectLst/>
                <a:latin typeface="+mj-lt"/>
                <a:ea typeface="+mj-ea"/>
                <a:cs typeface="+mj-cs"/>
                <a:sym typeface="Calibri"/>
              </a:rPr>
              <a:t> more you save, the sooner you’ll reach your goal!</a:t>
            </a:r>
          </a:p>
          <a:p>
            <a:endParaRPr lang="en-US" sz="1200" dirty="0">
              <a:solidFill>
                <a:srgbClr val="282A33"/>
              </a:solidFill>
              <a:effectLst/>
              <a:latin typeface="+mj-lt"/>
              <a:ea typeface="+mj-ea"/>
              <a:cs typeface="+mj-cs"/>
              <a:sym typeface="Calibri"/>
            </a:endParaRPr>
          </a:p>
          <a:p>
            <a:r>
              <a:rPr lang="en-US" sz="1200" dirty="0">
                <a:solidFill>
                  <a:srgbClr val="282A33"/>
                </a:solidFill>
                <a:effectLst/>
                <a:latin typeface="+mj-lt"/>
                <a:ea typeface="+mj-ea"/>
                <a:cs typeface="+mj-cs"/>
                <a:sym typeface="Calibri"/>
              </a:rPr>
              <a:t>Ask the students for more dollar amount examples and help them practice breaking it up with the</a:t>
            </a:r>
          </a:p>
          <a:p>
            <a:r>
              <a:rPr lang="en-US" sz="1200" dirty="0">
                <a:solidFill>
                  <a:srgbClr val="282A33"/>
                </a:solidFill>
                <a:effectLst/>
                <a:latin typeface="+mj-lt"/>
                <a:ea typeface="+mj-ea"/>
                <a:cs typeface="+mj-cs"/>
                <a:sym typeface="Calibri"/>
              </a:rPr>
              <a:t>50/30/20 rule. For example: $10 would be $5 for needs, $3 for wants, and $2 for saving.</a:t>
            </a:r>
          </a:p>
          <a:p>
            <a:endParaRPr lang="en-US" sz="1200" dirty="0">
              <a:solidFill>
                <a:srgbClr val="282A33"/>
              </a:solidFill>
              <a:effectLst/>
              <a:latin typeface="+mj-lt"/>
              <a:ea typeface="+mj-ea"/>
              <a:cs typeface="+mj-cs"/>
              <a:sym typeface="Calibri"/>
            </a:endParaRPr>
          </a:p>
          <a:p>
            <a:endParaRPr lang="en-US" dirty="0"/>
          </a:p>
        </p:txBody>
      </p:sp>
    </p:spTree>
    <p:extLst>
      <p:ext uri="{BB962C8B-B14F-4D97-AF65-F5344CB8AC3E}">
        <p14:creationId xmlns:p14="http://schemas.microsoft.com/office/powerpoint/2010/main" val="2903427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solidFill>
                  <a:srgbClr val="282A33"/>
                </a:solidFill>
                <a:effectLst/>
                <a:latin typeface="+mj-lt"/>
                <a:ea typeface="+mj-ea"/>
                <a:cs typeface="+mj-cs"/>
                <a:sym typeface="Calibri"/>
              </a:rPr>
              <a:t>There are lots of options for where to keep your savings. The three jar method recommends starting with jars, but you may also opt for a wallet or drawer. If you want to get serious about saving, the best place is a savings account at a bank or credit union like [your financial institution].</a:t>
            </a:r>
          </a:p>
          <a:p>
            <a:endParaRPr lang="en-US" sz="1200" dirty="0">
              <a:solidFill>
                <a:srgbClr val="282A33"/>
              </a:solidFill>
              <a:effectLst/>
              <a:latin typeface="+mj-lt"/>
              <a:ea typeface="+mj-ea"/>
              <a:cs typeface="+mj-cs"/>
              <a:sym typeface="Calibri"/>
            </a:endParaRPr>
          </a:p>
          <a:p>
            <a:r>
              <a:rPr lang="en-US" sz="1200" dirty="0">
                <a:solidFill>
                  <a:srgbClr val="282A33"/>
                </a:solidFill>
                <a:effectLst/>
                <a:latin typeface="+mj-lt"/>
                <a:ea typeface="+mj-ea"/>
                <a:cs typeface="+mj-cs"/>
                <a:sym typeface="Calibri"/>
              </a:rPr>
              <a:t>Savings accounts allow you to make sure your money is safe. This is because of the NCUA or FDIC,</a:t>
            </a:r>
          </a:p>
          <a:p>
            <a:r>
              <a:rPr lang="en-US" sz="1200" dirty="0">
                <a:solidFill>
                  <a:srgbClr val="282A33"/>
                </a:solidFill>
                <a:effectLst/>
                <a:latin typeface="+mj-lt"/>
                <a:ea typeface="+mj-ea"/>
                <a:cs typeface="+mj-cs"/>
                <a:sym typeface="Calibri"/>
              </a:rPr>
              <a:t>which are government agencies that protect almost every financial institution. If anything were to</a:t>
            </a:r>
          </a:p>
          <a:p>
            <a:r>
              <a:rPr lang="en-US" sz="1200" dirty="0">
                <a:solidFill>
                  <a:srgbClr val="282A33"/>
                </a:solidFill>
                <a:effectLst/>
                <a:latin typeface="+mj-lt"/>
                <a:ea typeface="+mj-ea"/>
                <a:cs typeface="+mj-cs"/>
                <a:sym typeface="Calibri"/>
              </a:rPr>
              <a:t>happen to your money, the government would pay it back to you, up to $250,000! If something</a:t>
            </a:r>
          </a:p>
          <a:p>
            <a:r>
              <a:rPr lang="en-US" sz="1200" dirty="0">
                <a:solidFill>
                  <a:srgbClr val="282A33"/>
                </a:solidFill>
                <a:effectLst/>
                <a:latin typeface="+mj-lt"/>
                <a:ea typeface="+mj-ea"/>
                <a:cs typeface="+mj-cs"/>
                <a:sym typeface="Calibri"/>
              </a:rPr>
              <a:t>happens to your money that you keep in a jar, there’s no guarantee you’ll get it back.</a:t>
            </a:r>
          </a:p>
          <a:p>
            <a:r>
              <a:rPr lang="en-US" sz="1200" dirty="0">
                <a:solidFill>
                  <a:srgbClr val="282A33"/>
                </a:solidFill>
                <a:effectLst/>
                <a:latin typeface="+mj-lt"/>
                <a:ea typeface="+mj-ea"/>
                <a:cs typeface="+mj-cs"/>
                <a:sym typeface="Calibri"/>
              </a:rPr>
              <a:t>*Note: there’s a slide later in this presentation that you can edit with the details of your Financial</a:t>
            </a:r>
          </a:p>
          <a:p>
            <a:r>
              <a:rPr lang="en-US" sz="1200" dirty="0">
                <a:solidFill>
                  <a:srgbClr val="282A33"/>
                </a:solidFill>
                <a:effectLst/>
                <a:latin typeface="+mj-lt"/>
                <a:ea typeface="+mj-ea"/>
                <a:cs typeface="+mj-cs"/>
                <a:sym typeface="Calibri"/>
              </a:rPr>
              <a:t>Institution’s saving account options. You may consider going over those specifics then.</a:t>
            </a:r>
          </a:p>
          <a:p>
            <a:endParaRPr lang="en-US" dirty="0"/>
          </a:p>
        </p:txBody>
      </p:sp>
    </p:spTree>
    <p:extLst>
      <p:ext uri="{BB962C8B-B14F-4D97-AF65-F5344CB8AC3E}">
        <p14:creationId xmlns:p14="http://schemas.microsoft.com/office/powerpoint/2010/main" val="4130691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B8B8D"/>
                </a:solidFill>
              </a:defRPr>
            </a:lvl1pPr>
            <a:lvl2pPr marL="0" indent="457200">
              <a:buSzTx/>
              <a:buFontTx/>
              <a:buNone/>
              <a:defRPr sz="2400">
                <a:solidFill>
                  <a:srgbClr val="8B8B8D"/>
                </a:solidFill>
              </a:defRPr>
            </a:lvl2pPr>
            <a:lvl3pPr marL="0" indent="914400">
              <a:buSzTx/>
              <a:buFontTx/>
              <a:buNone/>
              <a:defRPr sz="2400">
                <a:solidFill>
                  <a:srgbClr val="8B8B8D"/>
                </a:solidFill>
              </a:defRPr>
            </a:lvl3pPr>
            <a:lvl4pPr marL="0" indent="1371600">
              <a:buSzTx/>
              <a:buFontTx/>
              <a:buNone/>
              <a:defRPr sz="2400">
                <a:solidFill>
                  <a:srgbClr val="8B8B8D"/>
                </a:solidFill>
              </a:defRPr>
            </a:lvl4pPr>
            <a:lvl5pPr marL="0" indent="1828800">
              <a:buSzTx/>
              <a:buFontTx/>
              <a:buNone/>
              <a:defRPr sz="2400">
                <a:solidFill>
                  <a:srgbClr val="8B8B8D"/>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hueOff val="-7200000"/>
            <a:satOff val="-100001"/>
          </a:schemeClr>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B8B8D"/>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282A33"/>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282A33"/>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282A33"/>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282A33"/>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282A33"/>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282A33"/>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282A33"/>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282A33"/>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282A33"/>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82A33"/>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82A33"/>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82A33"/>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82A33"/>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82A33"/>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82A33"/>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82A33"/>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82A33"/>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282A33"/>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teachbanzai.com/wellness/resources/opening-your-first-account"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hyperlink" Target="https://teachbanzai.com/wellness/resources/saving-with-a-purpose" TargetMode="External"/><Relationship Id="rId4" Type="http://schemas.openxmlformats.org/officeDocument/2006/relationships/hyperlink" Target="https://teachbanzai.com/wellness/resources/fifty-thirty-twenty-calculator"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1"/>
          <p:cNvSpPr txBox="1"/>
          <p:nvPr/>
        </p:nvSpPr>
        <p:spPr>
          <a:xfrm>
            <a:off x="560172" y="5135972"/>
            <a:ext cx="10968681" cy="12288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a:lnSpc>
                <a:spcPct val="90000"/>
              </a:lnSpc>
              <a:defRPr sz="6000">
                <a:solidFill>
                  <a:schemeClr val="accent1"/>
                </a:solidFill>
                <a:latin typeface="Avenir Black"/>
                <a:ea typeface="Avenir Black"/>
                <a:cs typeface="Avenir Black"/>
                <a:sym typeface="Avenir Black"/>
              </a:defRPr>
            </a:lvl1pPr>
          </a:lstStyle>
          <a:p>
            <a:r>
              <a:rPr sz="5400" dirty="0">
                <a:solidFill>
                  <a:schemeClr val="tx1"/>
                </a:solidFill>
              </a:rPr>
              <a:t>The Basics of Saving</a:t>
            </a:r>
          </a:p>
        </p:txBody>
      </p:sp>
      <p:pic>
        <p:nvPicPr>
          <p:cNvPr id="96" name="coach-saving-with-a-purpose-hero copy.jpg" descr="coach-saving-with-a-purpose-hero copy.jpg"/>
          <p:cNvPicPr>
            <a:picLocks noChangeAspect="1"/>
          </p:cNvPicPr>
          <p:nvPr/>
        </p:nvPicPr>
        <p:blipFill>
          <a:blip r:embed="rId2"/>
          <a:stretch>
            <a:fillRect/>
          </a:stretch>
        </p:blipFill>
        <p:spPr>
          <a:xfrm>
            <a:off x="-1" y="-5134"/>
            <a:ext cx="12192001" cy="4795521"/>
          </a:xfrm>
          <a:prstGeom prst="rect">
            <a:avLst/>
          </a:prstGeom>
          <a:ln w="12700">
            <a:miter lim="400000"/>
          </a:ln>
        </p:spPr>
      </p:pic>
      <p:grpSp>
        <p:nvGrpSpPr>
          <p:cNvPr id="2" name="Group 1">
            <a:extLst>
              <a:ext uri="{FF2B5EF4-FFF2-40B4-BE49-F238E27FC236}">
                <a16:creationId xmlns:a16="http://schemas.microsoft.com/office/drawing/2014/main" id="{AF6B391B-12C8-418E-448D-CE7A5FADE71C}"/>
              </a:ext>
            </a:extLst>
          </p:cNvPr>
          <p:cNvGrpSpPr/>
          <p:nvPr/>
        </p:nvGrpSpPr>
        <p:grpSpPr>
          <a:xfrm>
            <a:off x="8934428" y="6030157"/>
            <a:ext cx="2805751" cy="369330"/>
            <a:chOff x="8934428" y="6030157"/>
            <a:chExt cx="2805751" cy="369330"/>
          </a:xfrm>
        </p:grpSpPr>
        <p:pic>
          <p:nvPicPr>
            <p:cNvPr id="3" name="Picture 2" descr="A black and white logo&#10;&#10;Description automatically generated">
              <a:extLst>
                <a:ext uri="{FF2B5EF4-FFF2-40B4-BE49-F238E27FC236}">
                  <a16:creationId xmlns:a16="http://schemas.microsoft.com/office/drawing/2014/main" id="{90542D0F-5617-A37A-4DB8-26075E8D8B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5190" y="6068859"/>
              <a:ext cx="1074989" cy="291926"/>
            </a:xfrm>
            <a:prstGeom prst="rect">
              <a:avLst/>
            </a:prstGeom>
          </p:spPr>
        </p:pic>
        <p:sp>
          <p:nvSpPr>
            <p:cNvPr id="4" name="TextBox 3">
              <a:extLst>
                <a:ext uri="{FF2B5EF4-FFF2-40B4-BE49-F238E27FC236}">
                  <a16:creationId xmlns:a16="http://schemas.microsoft.com/office/drawing/2014/main" id="{F6342807-EE34-DE99-7A18-6CFF3AA01533}"/>
                </a:ext>
              </a:extLst>
            </p:cNvPr>
            <p:cNvSpPr txBox="1"/>
            <p:nvPr/>
          </p:nvSpPr>
          <p:spPr>
            <a:xfrm>
              <a:off x="8934428" y="6030157"/>
              <a:ext cx="154910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C00000"/>
                  </a:solidFill>
                  <a:effectLst/>
                  <a:uFillTx/>
                  <a:latin typeface="+mj-lt"/>
                  <a:ea typeface="+mj-ea"/>
                  <a:cs typeface="+mj-cs"/>
                  <a:sym typeface="Calibri"/>
                </a:rPr>
                <a:t>Your Logo Here</a:t>
              </a:r>
            </a:p>
          </p:txBody>
        </p:sp>
        <p:cxnSp>
          <p:nvCxnSpPr>
            <p:cNvPr id="5" name="Straight Connector 4">
              <a:extLst>
                <a:ext uri="{FF2B5EF4-FFF2-40B4-BE49-F238E27FC236}">
                  <a16:creationId xmlns:a16="http://schemas.microsoft.com/office/drawing/2014/main" id="{C92B5819-DE66-D4BB-626E-8D9CC73B5405}"/>
                </a:ext>
              </a:extLst>
            </p:cNvPr>
            <p:cNvCxnSpPr>
              <a:cxnSpLocks/>
            </p:cNvCxnSpPr>
            <p:nvPr/>
          </p:nvCxnSpPr>
          <p:spPr>
            <a:xfrm>
              <a:off x="10543424" y="6087519"/>
              <a:ext cx="0" cy="291926"/>
            </a:xfrm>
            <a:prstGeom prst="line">
              <a:avLst/>
            </a:prstGeom>
            <a:ln/>
          </p:spPr>
          <p:style>
            <a:lnRef idx="2">
              <a:schemeClr val="dk1"/>
            </a:lnRef>
            <a:fillRef idx="0">
              <a:schemeClr val="dk1"/>
            </a:fillRef>
            <a:effectRef idx="1">
              <a:schemeClr val="dk1"/>
            </a:effectRef>
            <a:fontRef idx="minor">
              <a:schemeClr val="tx1"/>
            </a:fontRef>
          </p:style>
        </p:cxnSp>
      </p:gr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p:cNvSpPr/>
          <p:nvPr/>
        </p:nvSpPr>
        <p:spPr>
          <a:xfrm>
            <a:off x="-12339" y="-3101"/>
            <a:ext cx="12216678" cy="4791456"/>
          </a:xfrm>
          <a:prstGeom prst="rect">
            <a:avLst/>
          </a:prstGeom>
          <a:solidFill>
            <a:srgbClr val="FFB79F"/>
          </a:solidFill>
          <a:ln w="12700">
            <a:miter lim="400000"/>
          </a:ln>
        </p:spPr>
        <p:txBody>
          <a:bodyPr lIns="45719" rIns="45719" anchor="ctr"/>
          <a:lstStyle/>
          <a:p>
            <a:endParaRPr/>
          </a:p>
        </p:txBody>
      </p:sp>
      <p:pic>
        <p:nvPicPr>
          <p:cNvPr id="130" name="coach-saving-with-a-purpose-spot3.png" descr="coach-saving-with-a-purpose-spot3.png"/>
          <p:cNvPicPr>
            <a:picLocks noChangeAspect="1"/>
          </p:cNvPicPr>
          <p:nvPr/>
        </p:nvPicPr>
        <p:blipFill>
          <a:blip r:embed="rId3"/>
          <a:srcRect t="6455" b="10183"/>
          <a:stretch>
            <a:fillRect/>
          </a:stretch>
        </p:blipFill>
        <p:spPr>
          <a:xfrm>
            <a:off x="1321357" y="317596"/>
            <a:ext cx="9549286" cy="4477694"/>
          </a:xfrm>
          <a:prstGeom prst="rect">
            <a:avLst/>
          </a:prstGeom>
          <a:ln w="12700">
            <a:miter lim="400000"/>
          </a:ln>
        </p:spPr>
      </p:pic>
      <p:sp>
        <p:nvSpPr>
          <p:cNvPr id="131" name="Title 1"/>
          <p:cNvSpPr txBox="1"/>
          <p:nvPr/>
        </p:nvSpPr>
        <p:spPr>
          <a:xfrm>
            <a:off x="560172" y="5135972"/>
            <a:ext cx="11071657" cy="12288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algn="ctr">
              <a:lnSpc>
                <a:spcPct val="90000"/>
              </a:lnSpc>
              <a:defRPr sz="6000">
                <a:solidFill>
                  <a:schemeClr val="accent1"/>
                </a:solidFill>
                <a:latin typeface="Avenir Black"/>
                <a:ea typeface="Avenir Black"/>
                <a:cs typeface="Avenir Black"/>
                <a:sym typeface="Avenir Black"/>
              </a:defRPr>
            </a:lvl1pPr>
          </a:lstStyle>
          <a:p>
            <a:r>
              <a:rPr dirty="0">
                <a:solidFill>
                  <a:schemeClr val="tx1"/>
                </a:solidFill>
              </a:rPr>
              <a:t>Savings Accounts</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hueOff val="-7200000"/>
            <a:satOff val="-100001"/>
          </a:schemeClr>
        </a:solidFill>
        <a:effectLst/>
      </p:bgPr>
    </p:bg>
    <p:spTree>
      <p:nvGrpSpPr>
        <p:cNvPr id="1" name=""/>
        <p:cNvGrpSpPr/>
        <p:nvPr/>
      </p:nvGrpSpPr>
      <p:grpSpPr>
        <a:xfrm>
          <a:off x="0" y="0"/>
          <a:ext cx="0" cy="0"/>
          <a:chOff x="0" y="0"/>
          <a:chExt cx="0" cy="0"/>
        </a:xfrm>
      </p:grpSpPr>
      <p:pic>
        <p:nvPicPr>
          <p:cNvPr id="133" name="coach-saving-with-a-purpose-spot8.png" descr="coach-saving-with-a-purpose-spot8.png"/>
          <p:cNvPicPr>
            <a:picLocks noChangeAspect="1"/>
          </p:cNvPicPr>
          <p:nvPr/>
        </p:nvPicPr>
        <p:blipFill>
          <a:blip r:embed="rId3"/>
          <a:stretch>
            <a:fillRect/>
          </a:stretch>
        </p:blipFill>
        <p:spPr>
          <a:xfrm>
            <a:off x="1987906" y="1761300"/>
            <a:ext cx="8232030" cy="4630517"/>
          </a:xfrm>
          <a:prstGeom prst="rect">
            <a:avLst/>
          </a:prstGeom>
          <a:ln w="12700">
            <a:miter lim="400000"/>
          </a:ln>
        </p:spPr>
      </p:pic>
      <p:sp>
        <p:nvSpPr>
          <p:cNvPr id="134" name="Title 1"/>
          <p:cNvSpPr txBox="1"/>
          <p:nvPr/>
        </p:nvSpPr>
        <p:spPr>
          <a:xfrm>
            <a:off x="585275" y="324344"/>
            <a:ext cx="11021450" cy="1174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p>
            <a:pPr lvl="1" indent="0" algn="ctr">
              <a:lnSpc>
                <a:spcPct val="90000"/>
              </a:lnSpc>
              <a:defRPr sz="5400">
                <a:solidFill>
                  <a:schemeClr val="accent5"/>
                </a:solidFill>
                <a:latin typeface="Avenir Black"/>
                <a:ea typeface="Avenir Black"/>
                <a:cs typeface="Avenir Black"/>
                <a:sym typeface="Avenir Black"/>
              </a:defRPr>
            </a:pPr>
            <a:r>
              <a:rPr dirty="0">
                <a:solidFill>
                  <a:schemeClr val="tx1"/>
                </a:solidFill>
              </a:rPr>
              <a:t>Interest</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Title 1"/>
          <p:cNvSpPr txBox="1">
            <a:spLocks noGrp="1"/>
          </p:cNvSpPr>
          <p:nvPr>
            <p:ph type="ctrTitle"/>
          </p:nvPr>
        </p:nvSpPr>
        <p:spPr>
          <a:xfrm>
            <a:off x="560172" y="336345"/>
            <a:ext cx="10762732" cy="1965428"/>
          </a:xfrm>
          <a:prstGeom prst="rect">
            <a:avLst/>
          </a:prstGeom>
        </p:spPr>
        <p:txBody>
          <a:bodyPr/>
          <a:lstStyle>
            <a:lvl1pPr algn="l">
              <a:defRPr sz="5400">
                <a:solidFill>
                  <a:schemeClr val="accent5"/>
                </a:solidFill>
                <a:latin typeface="Avenir Black"/>
                <a:ea typeface="Avenir Black"/>
                <a:cs typeface="Avenir Black"/>
                <a:sym typeface="Avenir Black"/>
              </a:defRPr>
            </a:lvl1pPr>
          </a:lstStyle>
          <a:p>
            <a:r>
              <a:rPr dirty="0">
                <a:solidFill>
                  <a:schemeClr val="tx1"/>
                </a:solidFill>
              </a:rPr>
              <a:t>Savings accounts at [your institution] for YOU:</a:t>
            </a:r>
          </a:p>
        </p:txBody>
      </p:sp>
      <p:sp>
        <p:nvSpPr>
          <p:cNvPr id="137" name="Lorem Ipsum Subtitle"/>
          <p:cNvSpPr txBox="1">
            <a:spLocks noGrp="1"/>
          </p:cNvSpPr>
          <p:nvPr>
            <p:ph type="subTitle" idx="1"/>
          </p:nvPr>
        </p:nvSpPr>
        <p:spPr>
          <a:xfrm>
            <a:off x="663146" y="2515300"/>
            <a:ext cx="10762733" cy="3592568"/>
          </a:xfrm>
          <a:prstGeom prst="rect">
            <a:avLst/>
          </a:prstGeom>
        </p:spPr>
        <p:txBody>
          <a:bodyPr>
            <a:normAutofit/>
          </a:bodyPr>
          <a:lstStyle/>
          <a:p>
            <a:pPr marL="571500" indent="-571500" algn="l">
              <a:lnSpc>
                <a:spcPct val="100000"/>
              </a:lnSpc>
              <a:buSzPct val="100000"/>
              <a:buFont typeface="Arial"/>
              <a:buChar char="•"/>
              <a:defRPr sz="3600">
                <a:solidFill>
                  <a:schemeClr val="accent2"/>
                </a:solidFill>
                <a:latin typeface="Avenir Light"/>
                <a:ea typeface="Avenir Light"/>
                <a:cs typeface="Avenir Light"/>
                <a:sym typeface="Avenir Light"/>
              </a:defRPr>
            </a:pPr>
            <a:r>
              <a:rPr sz="3300" dirty="0"/>
              <a:t>Fill</a:t>
            </a:r>
          </a:p>
          <a:p>
            <a:pPr marL="571500" indent="-571500" algn="l">
              <a:lnSpc>
                <a:spcPct val="100000"/>
              </a:lnSpc>
              <a:buSzPct val="100000"/>
              <a:buFont typeface="Arial"/>
              <a:buChar char="•"/>
              <a:defRPr sz="3600">
                <a:solidFill>
                  <a:schemeClr val="accent2"/>
                </a:solidFill>
                <a:latin typeface="Avenir Light"/>
                <a:ea typeface="Avenir Light"/>
                <a:cs typeface="Avenir Light"/>
                <a:sym typeface="Avenir Light"/>
              </a:defRPr>
            </a:pPr>
            <a:r>
              <a:rPr sz="3300" dirty="0"/>
              <a:t>These</a:t>
            </a:r>
          </a:p>
          <a:p>
            <a:pPr marL="571500" indent="-571500" algn="l">
              <a:lnSpc>
                <a:spcPct val="100000"/>
              </a:lnSpc>
              <a:buSzPct val="100000"/>
              <a:buFont typeface="Arial"/>
              <a:buChar char="•"/>
              <a:defRPr sz="3600">
                <a:solidFill>
                  <a:schemeClr val="accent2"/>
                </a:solidFill>
                <a:latin typeface="Avenir Light"/>
                <a:ea typeface="Avenir Light"/>
                <a:cs typeface="Avenir Light"/>
                <a:sym typeface="Avenir Light"/>
              </a:defRPr>
            </a:pPr>
            <a:r>
              <a:rPr sz="3300" dirty="0"/>
              <a:t>In</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Title 1"/>
          <p:cNvSpPr txBox="1">
            <a:spLocks noGrp="1"/>
          </p:cNvSpPr>
          <p:nvPr>
            <p:ph type="ctrTitle"/>
          </p:nvPr>
        </p:nvSpPr>
        <p:spPr>
          <a:xfrm>
            <a:off x="560172" y="102329"/>
            <a:ext cx="10968681" cy="1418848"/>
          </a:xfrm>
          <a:prstGeom prst="rect">
            <a:avLst/>
          </a:prstGeom>
        </p:spPr>
        <p:txBody>
          <a:bodyPr/>
          <a:lstStyle>
            <a:lvl1pPr algn="l">
              <a:defRPr sz="5400">
                <a:solidFill>
                  <a:schemeClr val="accent1"/>
                </a:solidFill>
                <a:latin typeface="Avenir Black"/>
                <a:ea typeface="Avenir Black"/>
                <a:cs typeface="Avenir Black"/>
                <a:sym typeface="Avenir Black"/>
              </a:defRPr>
            </a:lvl1pPr>
          </a:lstStyle>
          <a:p>
            <a:r>
              <a:rPr dirty="0">
                <a:solidFill>
                  <a:schemeClr val="tx1"/>
                </a:solidFill>
              </a:rPr>
              <a:t>Review</a:t>
            </a:r>
          </a:p>
        </p:txBody>
      </p:sp>
      <p:sp>
        <p:nvSpPr>
          <p:cNvPr id="140" name="Lorem Ipsum Subtitle"/>
          <p:cNvSpPr txBox="1">
            <a:spLocks noGrp="1"/>
          </p:cNvSpPr>
          <p:nvPr>
            <p:ph type="subTitle" idx="1"/>
          </p:nvPr>
        </p:nvSpPr>
        <p:spPr>
          <a:xfrm>
            <a:off x="663146" y="1651998"/>
            <a:ext cx="10762733" cy="4625583"/>
          </a:xfrm>
          <a:prstGeom prst="rect">
            <a:avLst/>
          </a:prstGeom>
        </p:spPr>
        <p:txBody>
          <a:bodyPr>
            <a:normAutofit/>
          </a:bodyPr>
          <a:lstStyle/>
          <a:p>
            <a:pPr marL="571500" indent="-571500" algn="l">
              <a:lnSpc>
                <a:spcPct val="100000"/>
              </a:lnSpc>
              <a:buSzPct val="100000"/>
              <a:buFont typeface="Arial"/>
              <a:buChar char="•"/>
              <a:defRPr sz="3600">
                <a:solidFill>
                  <a:schemeClr val="accent2"/>
                </a:solidFill>
                <a:latin typeface="Avenir Light"/>
                <a:ea typeface="Avenir Light"/>
                <a:cs typeface="Avenir Light"/>
                <a:sym typeface="Avenir Light"/>
              </a:defRPr>
            </a:pPr>
            <a:r>
              <a:rPr sz="3300" dirty="0">
                <a:solidFill>
                  <a:schemeClr val="tx1"/>
                </a:solidFill>
              </a:rPr>
              <a:t>The importance of saving</a:t>
            </a:r>
          </a:p>
          <a:p>
            <a:pPr marL="571500" indent="-571500" algn="l">
              <a:lnSpc>
                <a:spcPct val="100000"/>
              </a:lnSpc>
              <a:buSzPct val="100000"/>
              <a:buFont typeface="Arial"/>
              <a:buChar char="•"/>
              <a:defRPr sz="3600">
                <a:solidFill>
                  <a:schemeClr val="accent2"/>
                </a:solidFill>
                <a:latin typeface="Avenir Light"/>
                <a:ea typeface="Avenir Light"/>
                <a:cs typeface="Avenir Light"/>
                <a:sym typeface="Avenir Light"/>
              </a:defRPr>
            </a:pPr>
            <a:r>
              <a:rPr sz="3300" dirty="0">
                <a:solidFill>
                  <a:schemeClr val="tx1"/>
                </a:solidFill>
              </a:rPr>
              <a:t>Saving with a purpose</a:t>
            </a:r>
          </a:p>
          <a:p>
            <a:pPr marL="571500" indent="-571500" algn="l">
              <a:lnSpc>
                <a:spcPct val="100000"/>
              </a:lnSpc>
              <a:buSzPct val="100000"/>
              <a:buFont typeface="Arial"/>
              <a:buChar char="•"/>
              <a:defRPr sz="3600">
                <a:solidFill>
                  <a:schemeClr val="accent2"/>
                </a:solidFill>
                <a:latin typeface="Avenir Light"/>
                <a:ea typeface="Avenir Light"/>
                <a:cs typeface="Avenir Light"/>
                <a:sym typeface="Avenir Light"/>
              </a:defRPr>
            </a:pPr>
            <a:r>
              <a:rPr sz="3300" dirty="0">
                <a:solidFill>
                  <a:schemeClr val="tx1"/>
                </a:solidFill>
              </a:rPr>
              <a:t>Creating a saving goal</a:t>
            </a:r>
          </a:p>
          <a:p>
            <a:pPr marL="571500" indent="-571500" algn="l">
              <a:lnSpc>
                <a:spcPct val="100000"/>
              </a:lnSpc>
              <a:buSzPct val="100000"/>
              <a:buFont typeface="Arial"/>
              <a:buChar char="•"/>
              <a:defRPr sz="3600">
                <a:solidFill>
                  <a:schemeClr val="accent2"/>
                </a:solidFill>
                <a:latin typeface="Avenir Light"/>
                <a:ea typeface="Avenir Light"/>
                <a:cs typeface="Avenir Light"/>
                <a:sym typeface="Avenir Light"/>
              </a:defRPr>
            </a:pPr>
            <a:r>
              <a:rPr sz="3300" dirty="0">
                <a:solidFill>
                  <a:schemeClr val="tx1"/>
                </a:solidFill>
              </a:rPr>
              <a:t>Saving strategies</a:t>
            </a:r>
          </a:p>
          <a:p>
            <a:pPr marL="571500" indent="-571500" algn="l">
              <a:lnSpc>
                <a:spcPct val="100000"/>
              </a:lnSpc>
              <a:buSzPct val="100000"/>
              <a:buFont typeface="Arial"/>
              <a:buChar char="•"/>
              <a:defRPr sz="3600">
                <a:solidFill>
                  <a:schemeClr val="accent2"/>
                </a:solidFill>
                <a:latin typeface="Avenir Light"/>
                <a:ea typeface="Avenir Light"/>
                <a:cs typeface="Avenir Light"/>
                <a:sym typeface="Avenir Light"/>
              </a:defRPr>
            </a:pPr>
            <a:r>
              <a:rPr sz="3300" dirty="0">
                <a:solidFill>
                  <a:schemeClr val="tx1"/>
                </a:solidFill>
              </a:rPr>
              <a:t>Savings accounts</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Lorem Ipsum Subtitle">
            <a:hlinkClick r:id="rId3"/>
          </p:cNvPr>
          <p:cNvSpPr txBox="1"/>
          <p:nvPr/>
        </p:nvSpPr>
        <p:spPr>
          <a:xfrm>
            <a:off x="663146" y="1660132"/>
            <a:ext cx="10762733" cy="7097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marL="571500" indent="-571500">
              <a:spcBef>
                <a:spcPts val="1000"/>
              </a:spcBef>
              <a:buSzPct val="100000"/>
              <a:buFont typeface="Arial"/>
              <a:buChar char="•"/>
              <a:defRPr sz="3600">
                <a:solidFill>
                  <a:schemeClr val="accent2"/>
                </a:solidFill>
                <a:latin typeface="Avenir Light"/>
                <a:ea typeface="Avenir Light"/>
                <a:cs typeface="Avenir Light"/>
                <a:sym typeface="Avenir Light"/>
              </a:defRPr>
            </a:lvl1pPr>
          </a:lstStyle>
          <a:p>
            <a:r>
              <a:rPr sz="3300" dirty="0"/>
              <a:t>Opening Your First Account Article</a:t>
            </a:r>
          </a:p>
        </p:txBody>
      </p:sp>
      <p:sp>
        <p:nvSpPr>
          <p:cNvPr id="143" name="Lorem Ipsum Subtitle">
            <a:hlinkClick r:id="rId4"/>
          </p:cNvPr>
          <p:cNvSpPr txBox="1"/>
          <p:nvPr/>
        </p:nvSpPr>
        <p:spPr>
          <a:xfrm>
            <a:off x="663146" y="2402572"/>
            <a:ext cx="10762733" cy="8039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marL="571500" indent="-571500">
              <a:spcBef>
                <a:spcPts val="1000"/>
              </a:spcBef>
              <a:buSzPct val="100000"/>
              <a:buFont typeface="Arial"/>
              <a:buChar char="•"/>
              <a:defRPr sz="3600">
                <a:solidFill>
                  <a:schemeClr val="accent2"/>
                </a:solidFill>
                <a:latin typeface="Avenir Light"/>
                <a:ea typeface="Avenir Light"/>
                <a:cs typeface="Avenir Light"/>
                <a:sym typeface="Avenir Light"/>
              </a:defRPr>
            </a:lvl1pPr>
          </a:lstStyle>
          <a:p>
            <a:r>
              <a:rPr sz="3300" dirty="0"/>
              <a:t>50/30/20 Rule Calculator</a:t>
            </a:r>
          </a:p>
        </p:txBody>
      </p:sp>
      <p:sp>
        <p:nvSpPr>
          <p:cNvPr id="144" name="Lorem Ipsum Subtitle">
            <a:hlinkClick r:id="rId5"/>
          </p:cNvPr>
          <p:cNvSpPr txBox="1"/>
          <p:nvPr/>
        </p:nvSpPr>
        <p:spPr>
          <a:xfrm>
            <a:off x="663146" y="3156040"/>
            <a:ext cx="10762733" cy="8039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marL="571500" indent="-571500">
              <a:spcBef>
                <a:spcPts val="1000"/>
              </a:spcBef>
              <a:buSzPct val="100000"/>
              <a:buFont typeface="Arial"/>
              <a:buChar char="•"/>
              <a:defRPr sz="3600">
                <a:solidFill>
                  <a:schemeClr val="accent2"/>
                </a:solidFill>
                <a:latin typeface="Avenir Light"/>
                <a:ea typeface="Avenir Light"/>
                <a:cs typeface="Avenir Light"/>
                <a:sym typeface="Avenir Light"/>
              </a:defRPr>
            </a:lvl1pPr>
          </a:lstStyle>
          <a:p>
            <a:r>
              <a:rPr sz="3300" dirty="0"/>
              <a:t>Saving with a Purpose Coach</a:t>
            </a:r>
          </a:p>
        </p:txBody>
      </p:sp>
      <p:sp>
        <p:nvSpPr>
          <p:cNvPr id="145" name="Title 1"/>
          <p:cNvSpPr txBox="1"/>
          <p:nvPr/>
        </p:nvSpPr>
        <p:spPr>
          <a:xfrm>
            <a:off x="560172" y="102329"/>
            <a:ext cx="10968681" cy="14188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a:lnSpc>
                <a:spcPct val="90000"/>
              </a:lnSpc>
              <a:defRPr sz="5400">
                <a:solidFill>
                  <a:schemeClr val="accent1"/>
                </a:solidFill>
                <a:latin typeface="Avenir Black"/>
                <a:ea typeface="Avenir Black"/>
                <a:cs typeface="Avenir Black"/>
                <a:sym typeface="Avenir Black"/>
              </a:defRPr>
            </a:lvl1pPr>
          </a:lstStyle>
          <a:p>
            <a:r>
              <a:rPr dirty="0">
                <a:solidFill>
                  <a:schemeClr val="tx1"/>
                </a:solidFill>
              </a:rPr>
              <a:t>More to see!</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Title 1"/>
          <p:cNvSpPr txBox="1"/>
          <p:nvPr/>
        </p:nvSpPr>
        <p:spPr>
          <a:xfrm>
            <a:off x="560172" y="3992033"/>
            <a:ext cx="10968681" cy="2387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a:lnSpc>
                <a:spcPct val="90000"/>
              </a:lnSpc>
              <a:defRPr sz="6000">
                <a:solidFill>
                  <a:schemeClr val="accent1"/>
                </a:solidFill>
                <a:latin typeface="Avenir Black"/>
                <a:ea typeface="Avenir Black"/>
                <a:cs typeface="Avenir Black"/>
                <a:sym typeface="Avenir Black"/>
              </a:defRPr>
            </a:lvl1pPr>
          </a:lstStyle>
          <a:p>
            <a:r>
              <a:rPr sz="5400" dirty="0">
                <a:solidFill>
                  <a:schemeClr val="tx1"/>
                </a:solidFill>
              </a:rPr>
              <a:t>Thank you!</a:t>
            </a:r>
          </a:p>
        </p:txBody>
      </p:sp>
      <p:pic>
        <p:nvPicPr>
          <p:cNvPr id="149" name="coach-saving-with-a-purpose-hero copy.jpg" descr="coach-saving-with-a-purpose-hero copy.jpg"/>
          <p:cNvPicPr>
            <a:picLocks noChangeAspect="1"/>
          </p:cNvPicPr>
          <p:nvPr/>
        </p:nvPicPr>
        <p:blipFill>
          <a:blip r:embed="rId2"/>
          <a:stretch>
            <a:fillRect/>
          </a:stretch>
        </p:blipFill>
        <p:spPr>
          <a:xfrm>
            <a:off x="0" y="-4724"/>
            <a:ext cx="12192001" cy="4795521"/>
          </a:xfrm>
          <a:prstGeom prst="rect">
            <a:avLst/>
          </a:prstGeom>
          <a:ln w="12700">
            <a:miter lim="400000"/>
          </a:ln>
        </p:spPr>
      </p:pic>
      <p:grpSp>
        <p:nvGrpSpPr>
          <p:cNvPr id="2" name="Group 1">
            <a:extLst>
              <a:ext uri="{FF2B5EF4-FFF2-40B4-BE49-F238E27FC236}">
                <a16:creationId xmlns:a16="http://schemas.microsoft.com/office/drawing/2014/main" id="{C41C273B-DEC8-E23B-1464-BC7BD4F36CC3}"/>
              </a:ext>
            </a:extLst>
          </p:cNvPr>
          <p:cNvGrpSpPr/>
          <p:nvPr/>
        </p:nvGrpSpPr>
        <p:grpSpPr>
          <a:xfrm>
            <a:off x="8934428" y="6030157"/>
            <a:ext cx="2805751" cy="369330"/>
            <a:chOff x="8934428" y="6030157"/>
            <a:chExt cx="2805751" cy="369330"/>
          </a:xfrm>
        </p:grpSpPr>
        <p:pic>
          <p:nvPicPr>
            <p:cNvPr id="3" name="Picture 2" descr="A black and white logo&#10;&#10;Description automatically generated">
              <a:extLst>
                <a:ext uri="{FF2B5EF4-FFF2-40B4-BE49-F238E27FC236}">
                  <a16:creationId xmlns:a16="http://schemas.microsoft.com/office/drawing/2014/main" id="{08751649-3C6E-574E-FA76-B55800A725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5190" y="6068859"/>
              <a:ext cx="1074989" cy="291926"/>
            </a:xfrm>
            <a:prstGeom prst="rect">
              <a:avLst/>
            </a:prstGeom>
          </p:spPr>
        </p:pic>
        <p:sp>
          <p:nvSpPr>
            <p:cNvPr id="4" name="TextBox 3">
              <a:extLst>
                <a:ext uri="{FF2B5EF4-FFF2-40B4-BE49-F238E27FC236}">
                  <a16:creationId xmlns:a16="http://schemas.microsoft.com/office/drawing/2014/main" id="{47F82EB3-6048-1AE4-AB95-4F4AE97F32D2}"/>
                </a:ext>
              </a:extLst>
            </p:cNvPr>
            <p:cNvSpPr txBox="1"/>
            <p:nvPr/>
          </p:nvSpPr>
          <p:spPr>
            <a:xfrm>
              <a:off x="8934428" y="6030157"/>
              <a:ext cx="154910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C00000"/>
                  </a:solidFill>
                  <a:effectLst/>
                  <a:uFillTx/>
                  <a:latin typeface="+mj-lt"/>
                  <a:ea typeface="+mj-ea"/>
                  <a:cs typeface="+mj-cs"/>
                  <a:sym typeface="Calibri"/>
                </a:rPr>
                <a:t>Your Logo Here</a:t>
              </a:r>
            </a:p>
          </p:txBody>
        </p:sp>
        <p:cxnSp>
          <p:nvCxnSpPr>
            <p:cNvPr id="5" name="Straight Connector 4">
              <a:extLst>
                <a:ext uri="{FF2B5EF4-FFF2-40B4-BE49-F238E27FC236}">
                  <a16:creationId xmlns:a16="http://schemas.microsoft.com/office/drawing/2014/main" id="{5F2CC89A-E0B4-D7BC-95C7-D42D90CEDF6F}"/>
                </a:ext>
              </a:extLst>
            </p:cNvPr>
            <p:cNvCxnSpPr>
              <a:cxnSpLocks/>
            </p:cNvCxnSpPr>
            <p:nvPr/>
          </p:nvCxnSpPr>
          <p:spPr>
            <a:xfrm>
              <a:off x="10543424" y="6087519"/>
              <a:ext cx="0" cy="291926"/>
            </a:xfrm>
            <a:prstGeom prst="line">
              <a:avLst/>
            </a:prstGeom>
            <a:ln/>
          </p:spPr>
          <p:style>
            <a:lnRef idx="2">
              <a:schemeClr val="dk1"/>
            </a:lnRef>
            <a:fillRef idx="0">
              <a:schemeClr val="dk1"/>
            </a:fillRef>
            <a:effectRef idx="1">
              <a:schemeClr val="dk1"/>
            </a:effectRef>
            <a:fontRef idx="minor">
              <a:schemeClr val="tx1"/>
            </a:fontRef>
          </p:style>
        </p:cxnSp>
      </p:gr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Title 1"/>
          <p:cNvSpPr txBox="1">
            <a:spLocks noGrp="1"/>
          </p:cNvSpPr>
          <p:nvPr>
            <p:ph type="ctrTitle"/>
          </p:nvPr>
        </p:nvSpPr>
        <p:spPr>
          <a:xfrm>
            <a:off x="560172" y="765997"/>
            <a:ext cx="10968681" cy="1140413"/>
          </a:xfrm>
          <a:prstGeom prst="rect">
            <a:avLst/>
          </a:prstGeom>
        </p:spPr>
        <p:txBody>
          <a:bodyPr>
            <a:normAutofit/>
          </a:bodyPr>
          <a:lstStyle>
            <a:lvl1pPr algn="l" defTabSz="822959">
              <a:defRPr sz="6119">
                <a:solidFill>
                  <a:schemeClr val="accent5"/>
                </a:solidFill>
                <a:latin typeface="Avenir Black"/>
                <a:ea typeface="Avenir Black"/>
                <a:cs typeface="Avenir Black"/>
                <a:sym typeface="Avenir Black"/>
              </a:defRPr>
            </a:lvl1pPr>
          </a:lstStyle>
          <a:p>
            <a:r>
              <a:rPr sz="5500" dirty="0">
                <a:solidFill>
                  <a:schemeClr val="tx1"/>
                </a:solidFill>
              </a:rPr>
              <a:t>Sponsor Intro</a:t>
            </a:r>
          </a:p>
        </p:txBody>
      </p:sp>
      <p:sp>
        <p:nvSpPr>
          <p:cNvPr id="100" name="Lorem Ipsum Subtitle"/>
          <p:cNvSpPr txBox="1">
            <a:spLocks noGrp="1"/>
          </p:cNvSpPr>
          <p:nvPr>
            <p:ph type="subTitle" idx="1"/>
          </p:nvPr>
        </p:nvSpPr>
        <p:spPr>
          <a:xfrm>
            <a:off x="561547" y="2290630"/>
            <a:ext cx="10965931" cy="3086911"/>
          </a:xfrm>
          <a:prstGeom prst="rect">
            <a:avLst/>
          </a:prstGeom>
        </p:spPr>
        <p:txBody>
          <a:bodyPr/>
          <a:lstStyle/>
          <a:p>
            <a:pPr algn="l">
              <a:lnSpc>
                <a:spcPct val="150000"/>
              </a:lnSpc>
              <a:defRPr sz="3600">
                <a:solidFill>
                  <a:schemeClr val="accent2"/>
                </a:solidFill>
                <a:latin typeface="Avenir Light"/>
                <a:ea typeface="Avenir Light"/>
                <a:cs typeface="Avenir Light"/>
                <a:sym typeface="Avenir Light"/>
              </a:defRPr>
            </a:pPr>
            <a:r>
              <a:rPr dirty="0"/>
              <a:t>Hi, my name is </a:t>
            </a:r>
            <a:r>
              <a:rPr dirty="0">
                <a:latin typeface="Avenir Heavy"/>
                <a:ea typeface="Avenir Heavy"/>
                <a:cs typeface="Avenir Heavy"/>
                <a:sym typeface="Avenir Heavy"/>
              </a:rPr>
              <a:t>[YOUR NAME]</a:t>
            </a:r>
            <a:r>
              <a:rPr dirty="0"/>
              <a:t>.</a:t>
            </a:r>
          </a:p>
          <a:p>
            <a:pPr algn="l">
              <a:lnSpc>
                <a:spcPct val="120000"/>
              </a:lnSpc>
              <a:defRPr sz="3600">
                <a:solidFill>
                  <a:schemeClr val="accent2"/>
                </a:solidFill>
                <a:latin typeface="Avenir Light"/>
                <a:ea typeface="Avenir Light"/>
                <a:cs typeface="Avenir Light"/>
                <a:sym typeface="Avenir Light"/>
              </a:defRPr>
            </a:pPr>
            <a:r>
              <a:rPr dirty="0"/>
              <a:t>I work as </a:t>
            </a:r>
            <a:r>
              <a:rPr dirty="0">
                <a:latin typeface="Avenir Heavy"/>
                <a:ea typeface="Avenir Heavy"/>
                <a:cs typeface="Avenir Heavy"/>
                <a:sym typeface="Avenir Heavy"/>
              </a:rPr>
              <a:t>[JOB TITLE]</a:t>
            </a:r>
            <a:r>
              <a:rPr dirty="0"/>
              <a:t> at </a:t>
            </a:r>
            <a:r>
              <a:rPr dirty="0">
                <a:latin typeface="Avenir Heavy"/>
                <a:ea typeface="Avenir Heavy"/>
                <a:cs typeface="Avenir Heavy"/>
                <a:sym typeface="Avenir Heavy"/>
              </a:rPr>
              <a:t>[FINANCIAL INSTITUTION]</a:t>
            </a:r>
            <a:r>
              <a:rPr dirty="0"/>
              <a:t>.</a:t>
            </a:r>
          </a:p>
        </p:txBody>
      </p:sp>
      <p:grpSp>
        <p:nvGrpSpPr>
          <p:cNvPr id="2" name="Group 1">
            <a:extLst>
              <a:ext uri="{FF2B5EF4-FFF2-40B4-BE49-F238E27FC236}">
                <a16:creationId xmlns:a16="http://schemas.microsoft.com/office/drawing/2014/main" id="{06DE00C7-EA8C-7693-EDEC-9642D9A558B9}"/>
              </a:ext>
            </a:extLst>
          </p:cNvPr>
          <p:cNvGrpSpPr/>
          <p:nvPr/>
        </p:nvGrpSpPr>
        <p:grpSpPr>
          <a:xfrm>
            <a:off x="8934428" y="6030157"/>
            <a:ext cx="2805751" cy="369330"/>
            <a:chOff x="8934428" y="6030157"/>
            <a:chExt cx="2805751" cy="369330"/>
          </a:xfrm>
        </p:grpSpPr>
        <p:pic>
          <p:nvPicPr>
            <p:cNvPr id="3" name="Picture 2" descr="A black and white logo&#10;&#10;Description automatically generated">
              <a:extLst>
                <a:ext uri="{FF2B5EF4-FFF2-40B4-BE49-F238E27FC236}">
                  <a16:creationId xmlns:a16="http://schemas.microsoft.com/office/drawing/2014/main" id="{3D9C90A8-F922-5F00-33A9-81574381FA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5190" y="6068859"/>
              <a:ext cx="1074989" cy="291926"/>
            </a:xfrm>
            <a:prstGeom prst="rect">
              <a:avLst/>
            </a:prstGeom>
          </p:spPr>
        </p:pic>
        <p:sp>
          <p:nvSpPr>
            <p:cNvPr id="4" name="TextBox 3">
              <a:extLst>
                <a:ext uri="{FF2B5EF4-FFF2-40B4-BE49-F238E27FC236}">
                  <a16:creationId xmlns:a16="http://schemas.microsoft.com/office/drawing/2014/main" id="{C750A06E-2AE3-825A-6087-FC7D9C843B79}"/>
                </a:ext>
              </a:extLst>
            </p:cNvPr>
            <p:cNvSpPr txBox="1"/>
            <p:nvPr/>
          </p:nvSpPr>
          <p:spPr>
            <a:xfrm>
              <a:off x="8934428" y="6030157"/>
              <a:ext cx="154910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C00000"/>
                  </a:solidFill>
                  <a:effectLst/>
                  <a:uFillTx/>
                  <a:latin typeface="+mj-lt"/>
                  <a:ea typeface="+mj-ea"/>
                  <a:cs typeface="+mj-cs"/>
                  <a:sym typeface="Calibri"/>
                </a:rPr>
                <a:t>Your Logo Here</a:t>
              </a:r>
            </a:p>
          </p:txBody>
        </p:sp>
        <p:cxnSp>
          <p:nvCxnSpPr>
            <p:cNvPr id="5" name="Straight Connector 4">
              <a:extLst>
                <a:ext uri="{FF2B5EF4-FFF2-40B4-BE49-F238E27FC236}">
                  <a16:creationId xmlns:a16="http://schemas.microsoft.com/office/drawing/2014/main" id="{33C799F1-811C-5E38-0F76-703AD3FE79B5}"/>
                </a:ext>
              </a:extLst>
            </p:cNvPr>
            <p:cNvCxnSpPr>
              <a:cxnSpLocks/>
            </p:cNvCxnSpPr>
            <p:nvPr/>
          </p:nvCxnSpPr>
          <p:spPr>
            <a:xfrm>
              <a:off x="10543424" y="6087519"/>
              <a:ext cx="0" cy="291926"/>
            </a:xfrm>
            <a:prstGeom prst="line">
              <a:avLst/>
            </a:prstGeom>
            <a:ln/>
          </p:spPr>
          <p:style>
            <a:lnRef idx="2">
              <a:schemeClr val="dk1"/>
            </a:lnRef>
            <a:fillRef idx="0">
              <a:schemeClr val="dk1"/>
            </a:fillRef>
            <a:effectRef idx="1">
              <a:schemeClr val="dk1"/>
            </a:effectRef>
            <a:fontRef idx="minor">
              <a:schemeClr val="tx1"/>
            </a:fontRef>
          </p:style>
        </p:cxnSp>
      </p:gr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p:cNvSpPr/>
          <p:nvPr/>
        </p:nvSpPr>
        <p:spPr>
          <a:xfrm>
            <a:off x="-12339" y="-3101"/>
            <a:ext cx="12216678" cy="4791456"/>
          </a:xfrm>
          <a:prstGeom prst="rect">
            <a:avLst/>
          </a:prstGeom>
          <a:solidFill>
            <a:srgbClr val="FFB79F"/>
          </a:solidFill>
          <a:ln w="12700">
            <a:miter lim="400000"/>
          </a:ln>
        </p:spPr>
        <p:txBody>
          <a:bodyPr lIns="45719" rIns="45719" anchor="ctr"/>
          <a:lstStyle/>
          <a:p>
            <a:endParaRPr/>
          </a:p>
        </p:txBody>
      </p:sp>
      <p:pic>
        <p:nvPicPr>
          <p:cNvPr id="104" name="coach-saving-with-a-purpose-spot6.png" descr="coach-saving-with-a-purpose-spot6.png"/>
          <p:cNvPicPr>
            <a:picLocks noChangeAspect="1"/>
          </p:cNvPicPr>
          <p:nvPr/>
        </p:nvPicPr>
        <p:blipFill>
          <a:blip r:embed="rId3"/>
          <a:srcRect t="8093" b="4801"/>
          <a:stretch>
            <a:fillRect/>
          </a:stretch>
        </p:blipFill>
        <p:spPr>
          <a:xfrm>
            <a:off x="1496020" y="87973"/>
            <a:ext cx="9199794" cy="4507585"/>
          </a:xfrm>
          <a:prstGeom prst="rect">
            <a:avLst/>
          </a:prstGeom>
          <a:ln w="12700">
            <a:miter lim="400000"/>
          </a:ln>
        </p:spPr>
      </p:pic>
      <p:sp>
        <p:nvSpPr>
          <p:cNvPr id="105" name="Title 1"/>
          <p:cNvSpPr txBox="1"/>
          <p:nvPr/>
        </p:nvSpPr>
        <p:spPr>
          <a:xfrm>
            <a:off x="560172" y="5135972"/>
            <a:ext cx="10968681" cy="12288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a:lnSpc>
                <a:spcPct val="90000"/>
              </a:lnSpc>
              <a:defRPr sz="6000">
                <a:solidFill>
                  <a:schemeClr val="accent1"/>
                </a:solidFill>
                <a:latin typeface="Avenir Black"/>
                <a:ea typeface="Avenir Black"/>
                <a:cs typeface="Avenir Black"/>
                <a:sym typeface="Avenir Black"/>
              </a:defRPr>
            </a:lvl1pPr>
          </a:lstStyle>
          <a:p>
            <a:r>
              <a:rPr sz="5400" dirty="0">
                <a:solidFill>
                  <a:schemeClr val="tx1"/>
                </a:solidFill>
              </a:rPr>
              <a:t>The Basics of Saving</a:t>
            </a:r>
          </a:p>
        </p:txBody>
      </p:sp>
      <p:grpSp>
        <p:nvGrpSpPr>
          <p:cNvPr id="2" name="Group 1">
            <a:extLst>
              <a:ext uri="{FF2B5EF4-FFF2-40B4-BE49-F238E27FC236}">
                <a16:creationId xmlns:a16="http://schemas.microsoft.com/office/drawing/2014/main" id="{2ABC879B-F6BB-0A80-908B-15A2D3A24846}"/>
              </a:ext>
            </a:extLst>
          </p:cNvPr>
          <p:cNvGrpSpPr/>
          <p:nvPr/>
        </p:nvGrpSpPr>
        <p:grpSpPr>
          <a:xfrm>
            <a:off x="8934428" y="6030157"/>
            <a:ext cx="2805751" cy="369330"/>
            <a:chOff x="8934428" y="6030157"/>
            <a:chExt cx="2805751" cy="369330"/>
          </a:xfrm>
        </p:grpSpPr>
        <p:pic>
          <p:nvPicPr>
            <p:cNvPr id="3" name="Picture 2" descr="A black and white logo&#10;&#10;Description automatically generated">
              <a:extLst>
                <a:ext uri="{FF2B5EF4-FFF2-40B4-BE49-F238E27FC236}">
                  <a16:creationId xmlns:a16="http://schemas.microsoft.com/office/drawing/2014/main" id="{B455AB2B-A69D-3092-0E2E-B1C72C6E5A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5190" y="6068859"/>
              <a:ext cx="1074989" cy="291926"/>
            </a:xfrm>
            <a:prstGeom prst="rect">
              <a:avLst/>
            </a:prstGeom>
          </p:spPr>
        </p:pic>
        <p:sp>
          <p:nvSpPr>
            <p:cNvPr id="4" name="TextBox 3">
              <a:extLst>
                <a:ext uri="{FF2B5EF4-FFF2-40B4-BE49-F238E27FC236}">
                  <a16:creationId xmlns:a16="http://schemas.microsoft.com/office/drawing/2014/main" id="{B0E0BA6B-F80F-581D-C0AA-15A542748853}"/>
                </a:ext>
              </a:extLst>
            </p:cNvPr>
            <p:cNvSpPr txBox="1"/>
            <p:nvPr/>
          </p:nvSpPr>
          <p:spPr>
            <a:xfrm>
              <a:off x="8934428" y="6030157"/>
              <a:ext cx="154910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C00000"/>
                  </a:solidFill>
                  <a:effectLst/>
                  <a:uFillTx/>
                  <a:latin typeface="+mj-lt"/>
                  <a:ea typeface="+mj-ea"/>
                  <a:cs typeface="+mj-cs"/>
                  <a:sym typeface="Calibri"/>
                </a:rPr>
                <a:t>Your Logo Here</a:t>
              </a:r>
            </a:p>
          </p:txBody>
        </p:sp>
        <p:cxnSp>
          <p:nvCxnSpPr>
            <p:cNvPr id="5" name="Straight Connector 4">
              <a:extLst>
                <a:ext uri="{FF2B5EF4-FFF2-40B4-BE49-F238E27FC236}">
                  <a16:creationId xmlns:a16="http://schemas.microsoft.com/office/drawing/2014/main" id="{8A12BACE-90C4-B771-A0F3-A08DF5774582}"/>
                </a:ext>
              </a:extLst>
            </p:cNvPr>
            <p:cNvCxnSpPr>
              <a:cxnSpLocks/>
            </p:cNvCxnSpPr>
            <p:nvPr/>
          </p:nvCxnSpPr>
          <p:spPr>
            <a:xfrm>
              <a:off x="10543424" y="6087519"/>
              <a:ext cx="0" cy="291926"/>
            </a:xfrm>
            <a:prstGeom prst="line">
              <a:avLst/>
            </a:prstGeom>
            <a:ln/>
          </p:spPr>
          <p:style>
            <a:lnRef idx="2">
              <a:schemeClr val="dk1"/>
            </a:lnRef>
            <a:fillRef idx="0">
              <a:schemeClr val="dk1"/>
            </a:fillRef>
            <a:effectRef idx="1">
              <a:schemeClr val="dk1"/>
            </a:effectRef>
            <a:fontRef idx="minor">
              <a:schemeClr val="tx1"/>
            </a:fontRef>
          </p:style>
        </p:cxnSp>
      </p:gr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Title 1"/>
          <p:cNvSpPr txBox="1">
            <a:spLocks noGrp="1"/>
          </p:cNvSpPr>
          <p:nvPr>
            <p:ph type="ctrTitle"/>
          </p:nvPr>
        </p:nvSpPr>
        <p:spPr>
          <a:xfrm>
            <a:off x="560172" y="102329"/>
            <a:ext cx="10968681" cy="1418848"/>
          </a:xfrm>
          <a:prstGeom prst="rect">
            <a:avLst/>
          </a:prstGeom>
        </p:spPr>
        <p:txBody>
          <a:bodyPr/>
          <a:lstStyle>
            <a:lvl1pPr algn="l">
              <a:defRPr sz="5400">
                <a:solidFill>
                  <a:schemeClr val="accent1"/>
                </a:solidFill>
                <a:latin typeface="Avenir Black"/>
                <a:ea typeface="Avenir Black"/>
                <a:cs typeface="Avenir Black"/>
                <a:sym typeface="Avenir Black"/>
              </a:defRPr>
            </a:lvl1pPr>
          </a:lstStyle>
          <a:p>
            <a:r>
              <a:rPr dirty="0">
                <a:solidFill>
                  <a:schemeClr val="tx1"/>
                </a:solidFill>
              </a:rPr>
              <a:t>We’ll talk about…</a:t>
            </a:r>
          </a:p>
        </p:txBody>
      </p:sp>
      <p:sp>
        <p:nvSpPr>
          <p:cNvPr id="108" name="Lorem Ipsum Subtitle"/>
          <p:cNvSpPr txBox="1">
            <a:spLocks noGrp="1"/>
          </p:cNvSpPr>
          <p:nvPr>
            <p:ph type="subTitle" idx="1"/>
          </p:nvPr>
        </p:nvSpPr>
        <p:spPr>
          <a:xfrm>
            <a:off x="663146" y="1651998"/>
            <a:ext cx="10762733" cy="4625583"/>
          </a:xfrm>
          <a:prstGeom prst="rect">
            <a:avLst/>
          </a:prstGeom>
        </p:spPr>
        <p:txBody>
          <a:bodyPr>
            <a:normAutofit/>
          </a:bodyPr>
          <a:lstStyle/>
          <a:p>
            <a:pPr marL="571500" indent="-571500" algn="l">
              <a:lnSpc>
                <a:spcPct val="100000"/>
              </a:lnSpc>
              <a:buSzPct val="100000"/>
              <a:buFont typeface="Arial"/>
              <a:buChar char="•"/>
              <a:defRPr sz="3600">
                <a:solidFill>
                  <a:schemeClr val="accent2"/>
                </a:solidFill>
                <a:latin typeface="Avenir Light"/>
                <a:ea typeface="Avenir Light"/>
                <a:cs typeface="Avenir Light"/>
                <a:sym typeface="Avenir Light"/>
              </a:defRPr>
            </a:pPr>
            <a:r>
              <a:rPr sz="3300" dirty="0"/>
              <a:t>Why you should save</a:t>
            </a:r>
          </a:p>
          <a:p>
            <a:pPr marL="571500" indent="-571500" algn="l">
              <a:lnSpc>
                <a:spcPct val="100000"/>
              </a:lnSpc>
              <a:buSzPct val="100000"/>
              <a:buFont typeface="Arial"/>
              <a:buChar char="•"/>
              <a:defRPr sz="3600">
                <a:solidFill>
                  <a:schemeClr val="accent2"/>
                </a:solidFill>
                <a:latin typeface="Avenir Light"/>
                <a:ea typeface="Avenir Light"/>
                <a:cs typeface="Avenir Light"/>
                <a:sym typeface="Avenir Light"/>
              </a:defRPr>
            </a:pPr>
            <a:r>
              <a:rPr sz="3300" dirty="0"/>
              <a:t>Saving with a purpose</a:t>
            </a:r>
          </a:p>
          <a:p>
            <a:pPr marL="571500" indent="-571500" algn="l">
              <a:lnSpc>
                <a:spcPct val="100000"/>
              </a:lnSpc>
              <a:buSzPct val="100000"/>
              <a:buFont typeface="Arial"/>
              <a:buChar char="•"/>
              <a:defRPr sz="3600">
                <a:solidFill>
                  <a:schemeClr val="accent2"/>
                </a:solidFill>
                <a:latin typeface="Avenir Light"/>
                <a:ea typeface="Avenir Light"/>
                <a:cs typeface="Avenir Light"/>
                <a:sym typeface="Avenir Light"/>
              </a:defRPr>
            </a:pPr>
            <a:r>
              <a:rPr sz="3300" dirty="0"/>
              <a:t>Goals</a:t>
            </a:r>
          </a:p>
          <a:p>
            <a:pPr marL="571500" indent="-571500" algn="l">
              <a:lnSpc>
                <a:spcPct val="100000"/>
              </a:lnSpc>
              <a:buSzPct val="100000"/>
              <a:buFont typeface="Arial"/>
              <a:buChar char="•"/>
              <a:defRPr sz="3600">
                <a:solidFill>
                  <a:schemeClr val="accent2"/>
                </a:solidFill>
                <a:latin typeface="Avenir Light"/>
                <a:ea typeface="Avenir Light"/>
                <a:cs typeface="Avenir Light"/>
                <a:sym typeface="Avenir Light"/>
              </a:defRPr>
            </a:pPr>
            <a:r>
              <a:rPr sz="3300" dirty="0"/>
              <a:t>How to save</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Title 1"/>
          <p:cNvSpPr txBox="1"/>
          <p:nvPr/>
        </p:nvSpPr>
        <p:spPr>
          <a:xfrm>
            <a:off x="585275" y="324344"/>
            <a:ext cx="11021450" cy="1174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algn="ctr">
              <a:lnSpc>
                <a:spcPct val="90000"/>
              </a:lnSpc>
              <a:defRPr sz="5400">
                <a:solidFill>
                  <a:schemeClr val="accent5"/>
                </a:solidFill>
                <a:latin typeface="Avenir Black"/>
                <a:ea typeface="Avenir Black"/>
                <a:cs typeface="Avenir Black"/>
                <a:sym typeface="Avenir Black"/>
              </a:defRPr>
            </a:lvl1pPr>
          </a:lstStyle>
          <a:p>
            <a:r>
              <a:rPr dirty="0">
                <a:solidFill>
                  <a:schemeClr val="tx1"/>
                </a:solidFill>
              </a:rPr>
              <a:t>Why is saving important?</a:t>
            </a:r>
          </a:p>
        </p:txBody>
      </p:sp>
      <p:pic>
        <p:nvPicPr>
          <p:cNvPr id="111" name="coach-saving-with-a-purpose-spot9.png" descr="coach-saving-with-a-purpose-spot9.png"/>
          <p:cNvPicPr>
            <a:picLocks noChangeAspect="1"/>
          </p:cNvPicPr>
          <p:nvPr/>
        </p:nvPicPr>
        <p:blipFill>
          <a:blip r:embed="rId3"/>
          <a:stretch>
            <a:fillRect/>
          </a:stretch>
        </p:blipFill>
        <p:spPr>
          <a:xfrm>
            <a:off x="2005384" y="1741457"/>
            <a:ext cx="8232032" cy="4630518"/>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Rectangle"/>
          <p:cNvSpPr/>
          <p:nvPr/>
        </p:nvSpPr>
        <p:spPr>
          <a:xfrm>
            <a:off x="-12339" y="-3101"/>
            <a:ext cx="12216678" cy="4791456"/>
          </a:xfrm>
          <a:prstGeom prst="rect">
            <a:avLst/>
          </a:prstGeom>
          <a:solidFill>
            <a:srgbClr val="C2E0BE"/>
          </a:solidFill>
          <a:ln w="12700">
            <a:miter lim="400000"/>
          </a:ln>
        </p:spPr>
        <p:txBody>
          <a:bodyPr lIns="45719" rIns="45719" anchor="ctr"/>
          <a:lstStyle/>
          <a:p>
            <a:endParaRPr/>
          </a:p>
        </p:txBody>
      </p:sp>
      <p:pic>
        <p:nvPicPr>
          <p:cNvPr id="114" name="coach-saving-with-a-purpose-spot7.png" descr="coach-saving-with-a-purpose-spot7.png"/>
          <p:cNvPicPr>
            <a:picLocks noChangeAspect="1"/>
          </p:cNvPicPr>
          <p:nvPr/>
        </p:nvPicPr>
        <p:blipFill>
          <a:blip r:embed="rId3"/>
          <a:srcRect t="5450" b="5450"/>
          <a:stretch>
            <a:fillRect/>
          </a:stretch>
        </p:blipFill>
        <p:spPr>
          <a:xfrm>
            <a:off x="1709737" y="143536"/>
            <a:ext cx="8772508" cy="4396654"/>
          </a:xfrm>
          <a:prstGeom prst="rect">
            <a:avLst/>
          </a:prstGeom>
          <a:ln w="12700">
            <a:miter lim="400000"/>
          </a:ln>
        </p:spPr>
      </p:pic>
      <p:sp>
        <p:nvSpPr>
          <p:cNvPr id="115" name="Title 1"/>
          <p:cNvSpPr txBox="1"/>
          <p:nvPr/>
        </p:nvSpPr>
        <p:spPr>
          <a:xfrm>
            <a:off x="560172" y="5135972"/>
            <a:ext cx="11071657" cy="12288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algn="ctr">
              <a:lnSpc>
                <a:spcPct val="90000"/>
              </a:lnSpc>
              <a:defRPr sz="6000">
                <a:solidFill>
                  <a:schemeClr val="accent1"/>
                </a:solidFill>
                <a:latin typeface="Avenir Black"/>
                <a:ea typeface="Avenir Black"/>
                <a:cs typeface="Avenir Black"/>
                <a:sym typeface="Avenir Black"/>
              </a:defRPr>
            </a:lvl1pPr>
          </a:lstStyle>
          <a:p>
            <a:r>
              <a:rPr dirty="0">
                <a:solidFill>
                  <a:schemeClr val="tx1"/>
                </a:solidFill>
              </a:rPr>
              <a:t>Save with a purpose.</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itle 1"/>
          <p:cNvSpPr txBox="1">
            <a:spLocks noGrp="1"/>
          </p:cNvSpPr>
          <p:nvPr>
            <p:ph type="ctrTitle"/>
          </p:nvPr>
        </p:nvSpPr>
        <p:spPr>
          <a:xfrm>
            <a:off x="560172" y="102329"/>
            <a:ext cx="10968681" cy="1418848"/>
          </a:xfrm>
          <a:prstGeom prst="rect">
            <a:avLst/>
          </a:prstGeom>
        </p:spPr>
        <p:txBody>
          <a:bodyPr/>
          <a:lstStyle>
            <a:lvl1pPr algn="l">
              <a:defRPr sz="5400">
                <a:solidFill>
                  <a:schemeClr val="accent1"/>
                </a:solidFill>
                <a:latin typeface="Avenir Black"/>
                <a:ea typeface="Avenir Black"/>
                <a:cs typeface="Avenir Black"/>
                <a:sym typeface="Avenir Black"/>
              </a:defRPr>
            </a:lvl1pPr>
          </a:lstStyle>
          <a:p>
            <a:r>
              <a:rPr dirty="0">
                <a:solidFill>
                  <a:schemeClr val="tx1"/>
                </a:solidFill>
              </a:rPr>
              <a:t>Saving Timelines</a:t>
            </a:r>
          </a:p>
        </p:txBody>
      </p:sp>
      <p:sp>
        <p:nvSpPr>
          <p:cNvPr id="118" name="Lorem Ipsum Subtitle"/>
          <p:cNvSpPr txBox="1">
            <a:spLocks noGrp="1"/>
          </p:cNvSpPr>
          <p:nvPr>
            <p:ph type="subTitle" idx="1"/>
          </p:nvPr>
        </p:nvSpPr>
        <p:spPr>
          <a:xfrm>
            <a:off x="663146" y="1651998"/>
            <a:ext cx="10762733" cy="4625583"/>
          </a:xfrm>
          <a:prstGeom prst="rect">
            <a:avLst/>
          </a:prstGeom>
        </p:spPr>
        <p:txBody>
          <a:bodyPr>
            <a:normAutofit/>
          </a:bodyPr>
          <a:lstStyle/>
          <a:p>
            <a:pPr marL="571500" indent="-571500" algn="l">
              <a:lnSpc>
                <a:spcPct val="100000"/>
              </a:lnSpc>
              <a:buSzPct val="100000"/>
              <a:buFont typeface="Arial"/>
              <a:buChar char="•"/>
              <a:defRPr sz="3600">
                <a:solidFill>
                  <a:schemeClr val="accent2"/>
                </a:solidFill>
                <a:latin typeface="Avenir Light"/>
                <a:ea typeface="Avenir Light"/>
                <a:cs typeface="Avenir Light"/>
                <a:sym typeface="Avenir Light"/>
              </a:defRPr>
            </a:pPr>
            <a:r>
              <a:rPr sz="3300" dirty="0"/>
              <a:t>When do you want it?</a:t>
            </a:r>
          </a:p>
          <a:p>
            <a:pPr marL="571500" indent="-571500" algn="l">
              <a:lnSpc>
                <a:spcPct val="100000"/>
              </a:lnSpc>
              <a:buSzPct val="100000"/>
              <a:buFont typeface="Arial"/>
              <a:buChar char="•"/>
              <a:defRPr sz="3600">
                <a:solidFill>
                  <a:schemeClr val="accent2"/>
                </a:solidFill>
                <a:latin typeface="Avenir Light"/>
                <a:ea typeface="Avenir Light"/>
                <a:cs typeface="Avenir Light"/>
                <a:sym typeface="Avenir Light"/>
              </a:defRPr>
            </a:pPr>
            <a:r>
              <a:rPr sz="3300" dirty="0"/>
              <a:t>What’s realistic?</a:t>
            </a:r>
          </a:p>
        </p:txBody>
      </p:sp>
      <p:pic>
        <p:nvPicPr>
          <p:cNvPr id="119" name="coach-saving-with-a-purpose-spot4.png" descr="coach-saving-with-a-purpose-spot4.png"/>
          <p:cNvPicPr>
            <a:picLocks noChangeAspect="1"/>
          </p:cNvPicPr>
          <p:nvPr/>
        </p:nvPicPr>
        <p:blipFill>
          <a:blip r:embed="rId3"/>
          <a:stretch>
            <a:fillRect/>
          </a:stretch>
        </p:blipFill>
        <p:spPr>
          <a:xfrm>
            <a:off x="4629634" y="2417588"/>
            <a:ext cx="7126686" cy="4008761"/>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itle 1"/>
          <p:cNvSpPr txBox="1">
            <a:spLocks noGrp="1"/>
          </p:cNvSpPr>
          <p:nvPr>
            <p:ph type="ctrTitle"/>
          </p:nvPr>
        </p:nvSpPr>
        <p:spPr>
          <a:xfrm>
            <a:off x="560172" y="102329"/>
            <a:ext cx="10968681" cy="1418848"/>
          </a:xfrm>
          <a:prstGeom prst="rect">
            <a:avLst/>
          </a:prstGeom>
        </p:spPr>
        <p:txBody>
          <a:bodyPr/>
          <a:lstStyle>
            <a:lvl1pPr algn="l">
              <a:defRPr sz="5400">
                <a:solidFill>
                  <a:schemeClr val="accent1"/>
                </a:solidFill>
                <a:latin typeface="Avenir Black"/>
                <a:ea typeface="Avenir Black"/>
                <a:cs typeface="Avenir Black"/>
                <a:sym typeface="Avenir Black"/>
              </a:defRPr>
            </a:lvl1pPr>
          </a:lstStyle>
          <a:p>
            <a:r>
              <a:rPr dirty="0">
                <a:solidFill>
                  <a:schemeClr val="tx1"/>
                </a:solidFill>
              </a:rPr>
              <a:t>The 3 Jar System—one jar for…</a:t>
            </a:r>
          </a:p>
        </p:txBody>
      </p:sp>
      <p:sp>
        <p:nvSpPr>
          <p:cNvPr id="122" name="Lorem Ipsum Subtitle"/>
          <p:cNvSpPr txBox="1">
            <a:spLocks noGrp="1"/>
          </p:cNvSpPr>
          <p:nvPr>
            <p:ph type="subTitle" idx="1"/>
          </p:nvPr>
        </p:nvSpPr>
        <p:spPr>
          <a:xfrm>
            <a:off x="663146" y="1651998"/>
            <a:ext cx="10762733" cy="4625583"/>
          </a:xfrm>
          <a:prstGeom prst="rect">
            <a:avLst/>
          </a:prstGeom>
        </p:spPr>
        <p:txBody>
          <a:bodyPr>
            <a:normAutofit/>
          </a:bodyPr>
          <a:lstStyle/>
          <a:p>
            <a:pPr marL="571500" indent="-571500" algn="l">
              <a:lnSpc>
                <a:spcPct val="100000"/>
              </a:lnSpc>
              <a:buSzPct val="100000"/>
              <a:buFont typeface="Arial"/>
              <a:buChar char="•"/>
              <a:defRPr sz="3600">
                <a:solidFill>
                  <a:schemeClr val="accent2"/>
                </a:solidFill>
                <a:latin typeface="Avenir Light"/>
                <a:ea typeface="Avenir Light"/>
                <a:cs typeface="Avenir Light"/>
                <a:sym typeface="Avenir Light"/>
              </a:defRPr>
            </a:pPr>
            <a:r>
              <a:rPr sz="3300" dirty="0">
                <a:solidFill>
                  <a:schemeClr val="tx1"/>
                </a:solidFill>
              </a:rPr>
              <a:t>Spending</a:t>
            </a:r>
          </a:p>
          <a:p>
            <a:pPr marL="571500" indent="-571500" algn="l">
              <a:lnSpc>
                <a:spcPct val="100000"/>
              </a:lnSpc>
              <a:buSzPct val="100000"/>
              <a:buFont typeface="Arial"/>
              <a:buChar char="•"/>
              <a:defRPr sz="3600">
                <a:solidFill>
                  <a:schemeClr val="accent2"/>
                </a:solidFill>
                <a:latin typeface="Avenir Light"/>
                <a:ea typeface="Avenir Light"/>
                <a:cs typeface="Avenir Light"/>
                <a:sym typeface="Avenir Light"/>
              </a:defRPr>
            </a:pPr>
            <a:r>
              <a:rPr sz="3300" dirty="0">
                <a:solidFill>
                  <a:schemeClr val="tx1"/>
                </a:solidFill>
              </a:rPr>
              <a:t>Saving</a:t>
            </a:r>
          </a:p>
          <a:p>
            <a:pPr marL="571500" indent="-571500" algn="l">
              <a:lnSpc>
                <a:spcPct val="100000"/>
              </a:lnSpc>
              <a:buSzPct val="100000"/>
              <a:buFont typeface="Arial"/>
              <a:buChar char="•"/>
              <a:defRPr sz="3600">
                <a:solidFill>
                  <a:schemeClr val="accent2"/>
                </a:solidFill>
                <a:latin typeface="Avenir Light"/>
                <a:ea typeface="Avenir Light"/>
                <a:cs typeface="Avenir Light"/>
                <a:sym typeface="Avenir Light"/>
              </a:defRPr>
            </a:pPr>
            <a:r>
              <a:rPr sz="3300" dirty="0">
                <a:solidFill>
                  <a:schemeClr val="tx1"/>
                </a:solidFill>
              </a:rPr>
              <a:t>Giving</a:t>
            </a:r>
          </a:p>
        </p:txBody>
      </p:sp>
      <p:pic>
        <p:nvPicPr>
          <p:cNvPr id="123" name="coach-saving-with-a-purpose-spot5.png" descr="coach-saving-with-a-purpose-spot5.png"/>
          <p:cNvPicPr>
            <a:picLocks noChangeAspect="1"/>
          </p:cNvPicPr>
          <p:nvPr/>
        </p:nvPicPr>
        <p:blipFill>
          <a:blip r:embed="rId3"/>
          <a:stretch>
            <a:fillRect/>
          </a:stretch>
        </p:blipFill>
        <p:spPr>
          <a:xfrm>
            <a:off x="4571686" y="2413838"/>
            <a:ext cx="7143305" cy="4018109"/>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Title 1"/>
          <p:cNvSpPr txBox="1">
            <a:spLocks noGrp="1"/>
          </p:cNvSpPr>
          <p:nvPr>
            <p:ph type="ctrTitle"/>
          </p:nvPr>
        </p:nvSpPr>
        <p:spPr>
          <a:xfrm>
            <a:off x="560172" y="102329"/>
            <a:ext cx="10968681" cy="1418848"/>
          </a:xfrm>
          <a:prstGeom prst="rect">
            <a:avLst/>
          </a:prstGeom>
        </p:spPr>
        <p:txBody>
          <a:bodyPr/>
          <a:lstStyle>
            <a:lvl1pPr algn="l">
              <a:defRPr sz="5400">
                <a:solidFill>
                  <a:schemeClr val="accent1"/>
                </a:solidFill>
                <a:latin typeface="Avenir Black"/>
                <a:ea typeface="Avenir Black"/>
                <a:cs typeface="Avenir Black"/>
                <a:sym typeface="Avenir Black"/>
              </a:defRPr>
            </a:lvl1pPr>
          </a:lstStyle>
          <a:p>
            <a:r>
              <a:rPr dirty="0">
                <a:solidFill>
                  <a:schemeClr val="tx1"/>
                </a:solidFill>
              </a:rPr>
              <a:t>The 50/30/20 Rule</a:t>
            </a:r>
          </a:p>
        </p:txBody>
      </p:sp>
      <p:sp>
        <p:nvSpPr>
          <p:cNvPr id="126" name="Lorem Ipsum Subtitle"/>
          <p:cNvSpPr txBox="1">
            <a:spLocks noGrp="1"/>
          </p:cNvSpPr>
          <p:nvPr>
            <p:ph type="subTitle" idx="1"/>
          </p:nvPr>
        </p:nvSpPr>
        <p:spPr>
          <a:xfrm>
            <a:off x="663146" y="1651998"/>
            <a:ext cx="10762733" cy="4625583"/>
          </a:xfrm>
          <a:prstGeom prst="rect">
            <a:avLst/>
          </a:prstGeom>
        </p:spPr>
        <p:txBody>
          <a:bodyPr>
            <a:normAutofit/>
          </a:bodyPr>
          <a:lstStyle/>
          <a:p>
            <a:pPr marL="571500" indent="-571500" algn="l">
              <a:lnSpc>
                <a:spcPct val="100000"/>
              </a:lnSpc>
              <a:buSzPct val="100000"/>
              <a:buFont typeface="Arial"/>
              <a:buChar char="•"/>
              <a:defRPr sz="3600">
                <a:solidFill>
                  <a:schemeClr val="accent2"/>
                </a:solidFill>
                <a:latin typeface="Avenir Light"/>
                <a:ea typeface="Avenir Light"/>
                <a:cs typeface="Avenir Light"/>
                <a:sym typeface="Avenir Light"/>
              </a:defRPr>
            </a:pPr>
            <a:r>
              <a:rPr sz="3300" dirty="0">
                <a:solidFill>
                  <a:schemeClr val="tx1"/>
                </a:solidFill>
              </a:rPr>
              <a:t>50% to needs</a:t>
            </a:r>
          </a:p>
          <a:p>
            <a:pPr marL="571500" indent="-571500" algn="l">
              <a:lnSpc>
                <a:spcPct val="100000"/>
              </a:lnSpc>
              <a:buSzPct val="100000"/>
              <a:buFont typeface="Arial"/>
              <a:buChar char="•"/>
              <a:defRPr sz="3600">
                <a:solidFill>
                  <a:schemeClr val="accent2"/>
                </a:solidFill>
                <a:latin typeface="Avenir Light"/>
                <a:ea typeface="Avenir Light"/>
                <a:cs typeface="Avenir Light"/>
                <a:sym typeface="Avenir Light"/>
              </a:defRPr>
            </a:pPr>
            <a:r>
              <a:rPr sz="3300" dirty="0">
                <a:solidFill>
                  <a:schemeClr val="tx1"/>
                </a:solidFill>
              </a:rPr>
              <a:t>30% to wants</a:t>
            </a:r>
          </a:p>
          <a:p>
            <a:pPr marL="571500" indent="-571500" algn="l">
              <a:lnSpc>
                <a:spcPct val="100000"/>
              </a:lnSpc>
              <a:buSzPct val="100000"/>
              <a:buFont typeface="Arial"/>
              <a:buChar char="•"/>
              <a:defRPr sz="3600">
                <a:solidFill>
                  <a:schemeClr val="accent2"/>
                </a:solidFill>
                <a:latin typeface="Avenir Light"/>
                <a:ea typeface="Avenir Light"/>
                <a:cs typeface="Avenir Light"/>
                <a:sym typeface="Avenir Light"/>
              </a:defRPr>
            </a:pPr>
            <a:r>
              <a:rPr sz="3300" dirty="0">
                <a:solidFill>
                  <a:schemeClr val="tx1"/>
                </a:solidFill>
              </a:rPr>
              <a:t>20% to savings</a:t>
            </a:r>
          </a:p>
        </p:txBody>
      </p:sp>
      <p:pic>
        <p:nvPicPr>
          <p:cNvPr id="127" name="coach-saving-with-a-purpose-spot2.png" descr="coach-saving-with-a-purpose-spot2.png"/>
          <p:cNvPicPr>
            <a:picLocks noChangeAspect="1"/>
          </p:cNvPicPr>
          <p:nvPr/>
        </p:nvPicPr>
        <p:blipFill>
          <a:blip r:embed="rId3"/>
          <a:stretch>
            <a:fillRect/>
          </a:stretch>
        </p:blipFill>
        <p:spPr>
          <a:xfrm>
            <a:off x="4612452" y="2394271"/>
            <a:ext cx="7127939" cy="4009465"/>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Office Theme">
  <a:themeElements>
    <a:clrScheme name="Office Theme">
      <a:dk1>
        <a:srgbClr val="282A33"/>
      </a:dk1>
      <a:lt1>
        <a:srgbClr val="FFFFFF"/>
      </a:lt1>
      <a:dk2>
        <a:srgbClr val="A7A7A7"/>
      </a:dk2>
      <a:lt2>
        <a:srgbClr val="535353"/>
      </a:lt2>
      <a:accent1>
        <a:srgbClr val="02A1FF"/>
      </a:accent1>
      <a:accent2>
        <a:srgbClr val="282932"/>
      </a:accent2>
      <a:accent3>
        <a:srgbClr val="D4D5D3"/>
      </a:accent3>
      <a:accent4>
        <a:srgbClr val="FEFFFE"/>
      </a:accent4>
      <a:accent5>
        <a:srgbClr val="06A0FF"/>
      </a:accent5>
      <a:accent6>
        <a:srgbClr val="16171C"/>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hueOff val="-7200000"/>
            <a:satOff val="-100001"/>
          </a:schemeClr>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82A33"/>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82A33"/>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282A33"/>
      </a:dk1>
      <a:lt1>
        <a:srgbClr val="332C0B"/>
      </a:lt1>
      <a:dk2>
        <a:srgbClr val="A7A7A7"/>
      </a:dk2>
      <a:lt2>
        <a:srgbClr val="535353"/>
      </a:lt2>
      <a:accent1>
        <a:srgbClr val="02A1FF"/>
      </a:accent1>
      <a:accent2>
        <a:srgbClr val="282932"/>
      </a:accent2>
      <a:accent3>
        <a:srgbClr val="D4D5D3"/>
      </a:accent3>
      <a:accent4>
        <a:srgbClr val="FEFFFE"/>
      </a:accent4>
      <a:accent5>
        <a:srgbClr val="06A0FF"/>
      </a:accent5>
      <a:accent6>
        <a:srgbClr val="16171C"/>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hueOff val="-7200000"/>
            <a:satOff val="-100001"/>
          </a:schemeClr>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82A33"/>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282A33"/>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1481</Words>
  <Application>Microsoft Macintosh PowerPoint</Application>
  <PresentationFormat>Widescreen</PresentationFormat>
  <Paragraphs>121</Paragraphs>
  <Slides>15</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Avenir Heavy</vt:lpstr>
      <vt:lpstr>Calibri</vt:lpstr>
      <vt:lpstr>Calibri Light</vt:lpstr>
      <vt:lpstr>Office Theme</vt:lpstr>
      <vt:lpstr>PowerPoint Presentation</vt:lpstr>
      <vt:lpstr>Sponsor Intro</vt:lpstr>
      <vt:lpstr>PowerPoint Presentation</vt:lpstr>
      <vt:lpstr>We’ll talk about…</vt:lpstr>
      <vt:lpstr>PowerPoint Presentation</vt:lpstr>
      <vt:lpstr>PowerPoint Presentation</vt:lpstr>
      <vt:lpstr>Saving Timelines</vt:lpstr>
      <vt:lpstr>The 3 Jar System—one jar for…</vt:lpstr>
      <vt:lpstr>The 50/30/20 Rule</vt:lpstr>
      <vt:lpstr>PowerPoint Presentation</vt:lpstr>
      <vt:lpstr>PowerPoint Presentation</vt:lpstr>
      <vt:lpstr>Savings accounts at [your institution] for YOU:</vt:lpstr>
      <vt:lpstr>Review</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Sophia Duffin</cp:lastModifiedBy>
  <cp:revision>1</cp:revision>
  <dcterms:modified xsi:type="dcterms:W3CDTF">2025-09-11T21:28:18Z</dcterms:modified>
</cp:coreProperties>
</file>