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73" r:id="rId5"/>
    <p:sldId id="258" r:id="rId6"/>
    <p:sldId id="259" r:id="rId7"/>
    <p:sldId id="277" r:id="rId8"/>
    <p:sldId id="261" r:id="rId9"/>
    <p:sldId id="278" r:id="rId10"/>
    <p:sldId id="276" r:id="rId11"/>
    <p:sldId id="26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5FC"/>
    <a:srgbClr val="9DE4FF"/>
    <a:srgbClr val="FFC7BA"/>
    <a:srgbClr val="99F8FE"/>
    <a:srgbClr val="FFF4F0"/>
    <a:srgbClr val="FFC8BB"/>
    <a:srgbClr val="F1E5F3"/>
    <a:srgbClr val="E2C9E6"/>
    <a:srgbClr val="BFE9E8"/>
    <a:srgbClr val="CF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41"/>
    <p:restoredTop sz="55894"/>
  </p:normalViewPr>
  <p:slideViewPr>
    <p:cSldViewPr snapToGrid="0" snapToObjects="1">
      <p:cViewPr varScale="1">
        <p:scale>
          <a:sx n="95" d="100"/>
          <a:sy n="95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Alcanzar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requiere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complejas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planificación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cuidadosa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inteligente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idea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prepararse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futuro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influir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futuro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tomen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Preséntese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poco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585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día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típico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productos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servicios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35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patrocina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Banzai.</a:t>
            </a:r>
          </a:p>
          <a:p>
            <a:pPr>
              <a:spcBef>
                <a:spcPts val="353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No dude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invitar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3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avanzados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llevan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un nuevo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nivel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mientras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la casa de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38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Esta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general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establecimiento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protección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superación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obstáculos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real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facturas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Esta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diapositiva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sirve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índice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introduce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específicos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Calificar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hipoteca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es tan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sencillo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seleccionar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casa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del banco.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fija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principalmente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inicial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prestatario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recomienda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hipoteca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30% de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brutos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prestatario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Por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ejemplo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</a:t>
            </a:r>
          </a:p>
          <a:p>
            <a:pPr>
              <a:spcBef>
                <a:spcPts val="15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prestatarios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5.000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contemplar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hipoteca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1.500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1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8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Una forma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mayor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inicial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evitar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Seguro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Hipotecario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Privado, o PMI.</a:t>
            </a:r>
          </a:p>
          <a:p>
            <a:pPr>
              <a:spcBef>
                <a:spcPts val="2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evaluarán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relación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deuda-ingresos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(DTI) del comprador,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cálculo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comparación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38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Su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incluye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principal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que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vivienda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amortizados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lo largo de 15, 20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ó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30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1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hipoteca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7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Su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detallada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influye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incluye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</a:t>
            </a:r>
          </a:p>
          <a:p>
            <a:pPr>
              <a:spcBef>
                <a:spcPts val="1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puntuales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742950" lvl="1" indent="-285750"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adeudados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saldo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742950" lvl="1" indent="-285750"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llevan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abiertas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Combinación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créditos-diferentes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742950" lvl="1" indent="-285750"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Nuevas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abiertas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último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2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Una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número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basado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entre 300 y 850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cuantifica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capacidad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persona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genera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empieza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algún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plan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generar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Cada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nuevo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consultará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denomina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consulta dura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afecta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negativamente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1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permanece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2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cambio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indagación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suave para algo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solicitud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alquiler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entrevista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afecta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nuevo.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8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servicio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proporciona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protección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contra lo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imprevisible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accidentes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coche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roturas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brazo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Existen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 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automóvil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responsabilidad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civil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corporales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materiales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proteger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personas y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ilegal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conducir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sin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responsabilidad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civil.</a:t>
            </a: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colisión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protege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sufridos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asegurado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protección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contra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lesiones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personales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opcional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protege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médicos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salarios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perdidos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accidente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coche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9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riesgo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protege contra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causados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colisión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ejemplo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roban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ordenador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portátil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vehículo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cubierto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15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motorista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sin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colisión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un conductor sin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culpable.</a:t>
            </a:r>
          </a:p>
          <a:p>
            <a:pPr>
              <a:spcBef>
                <a:spcPts val="22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Una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póliza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detalla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cuantía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También describe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franquicia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exigida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asegurado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antes de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cargo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cubiertos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franquicia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añade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recibir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cobertura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reclamación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franquicia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asociados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automóvil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robo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identidad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produce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alguien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roba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personal y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credenciales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pasar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robarle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Este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fraude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abrir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nombre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recibir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tratamientos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médicos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policía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nombre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dirección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vaciar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bancarias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comprenden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riesgos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robo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identidad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8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práctica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comprobar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regularmente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detectar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actividad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sospechosa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8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cuestiones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Comisión Federal de Comercio FTC). La FTC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responsable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cumplir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Ley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Justos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exige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agencia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proporcione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consumidores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gratuito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Por lo tanto,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3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12 meses de forma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gratuita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compañías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crédito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seguimiento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gratuito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cambio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drástico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señal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alarma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revisar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Dependiendo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participación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del debate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extra.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recursos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profundidad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artículo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Gestión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analiza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estrategias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entre las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incluyen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método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bola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nieve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método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avalancha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plan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gestión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consolidación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calculadora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amortización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artículo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útil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demostrar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amortizar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saldos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ajustando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plazo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añadidos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38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artículo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describe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entre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fijos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variables. Con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Calculadora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introduzca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después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impuestos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junto con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averiguar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También hay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Entrenador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conocer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patrimonio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guía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usuarios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paso a paso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evaluación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patrimonio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16209" y="6046469"/>
            <a:ext cx="9144001" cy="4188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Grados 10-12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96" name="Title 1"/>
          <p:cNvSpPr txBox="1"/>
          <p:nvPr/>
        </p:nvSpPr>
        <p:spPr>
          <a:xfrm>
            <a:off x="374087" y="5369557"/>
            <a:ext cx="8570381" cy="74273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a16="http://schemas.microsoft.com/office/drawing/2014/main" xmlns="" val="1"/>
            </a:ext>
          </a:extLst>
        </p:spPr>
        <p:txBody>
          <a:bodyPr lIns="45719" rIns="45719"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5600" dirty="0">
                <a:solidFill>
                  <a:schemeClr val="tx1"/>
                </a:solidFill>
              </a:rPr>
              <a:t>Presupuestos avanzados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9B576-79E7-F52E-C26B-3582B2D479BD}"/>
              </a:ext>
            </a:extLst>
          </p:cNvPr>
          <p:cNvSpPr/>
          <p:nvPr/>
        </p:nvSpPr>
        <p:spPr>
          <a:xfrm>
            <a:off x="0" y="-111536"/>
            <a:ext cx="12192000" cy="5113477"/>
          </a:xfrm>
          <a:prstGeom prst="rect">
            <a:avLst/>
          </a:prstGeom>
          <a:solidFill>
            <a:srgbClr val="FFC8BB"/>
          </a:solidFill>
          <a:ln w="12700" cap="flat">
            <a:solidFill>
              <a:srgbClr val="FFEAD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-up of a check and keys&#10;&#10;Description automatically generated">
            <a:extLst>
              <a:ext uri="{FF2B5EF4-FFF2-40B4-BE49-F238E27FC236}">
                <a16:creationId xmlns:a16="http://schemas.microsoft.com/office/drawing/2014/main" id="{2D04CE20-0887-F3F2-B22A-FC8E0FC00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10097" r="14917" b="10046"/>
          <a:stretch/>
        </p:blipFill>
        <p:spPr>
          <a:xfrm>
            <a:off x="2397243" y="253347"/>
            <a:ext cx="7075303" cy="44057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AFBA533-11F8-2DFE-97BA-25D2C94A615C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8" name="Picture 7" descr="A black and white logo&#10;&#10;Description automatically generated">
              <a:extLst>
                <a:ext uri="{FF2B5EF4-FFF2-40B4-BE49-F238E27FC236}">
                  <a16:creationId xmlns:a16="http://schemas.microsoft.com/office/drawing/2014/main" id="{201D10C8-F6EA-C184-51BA-24EED20C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AC28EA-6950-13C7-D399-8F7EFC124524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F4CB32-D386-9EBF-4761-A61F164828B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FC7BA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5600" dirty="0">
                <a:solidFill>
                  <a:schemeClr val="tx1"/>
                </a:solidFill>
              </a:rPr>
              <a:t>Conclusión</a:t>
            </a:r>
            <a:r>
              <a:rPr lang="en-US" dirty="0">
                <a:solidFill>
                  <a:srgbClr val="2F8ABE"/>
                </a:solidFill>
              </a:rPr>
              <a:t> </a:t>
            </a:r>
          </a:p>
        </p:txBody>
      </p:sp>
      <p:pic>
        <p:nvPicPr>
          <p:cNvPr id="3" name="Picture 2" descr="Several envelopes with a red stamp&#10;&#10;Description automatically generated">
            <a:extLst>
              <a:ext uri="{FF2B5EF4-FFF2-40B4-BE49-F238E27FC236}">
                <a16:creationId xmlns:a16="http://schemas.microsoft.com/office/drawing/2014/main" id="{FBBEF03D-1287-B8B6-4DD2-A85EED4CD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8127" r="16133" b="10321"/>
          <a:stretch/>
        </p:blipFill>
        <p:spPr>
          <a:xfrm>
            <a:off x="2716480" y="351837"/>
            <a:ext cx="6759040" cy="43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40083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a16="http://schemas.microsoft.com/office/drawing/2014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¡Gracias!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7DCC6-662B-6D59-5D1C-84138E33FA8D}"/>
              </a:ext>
            </a:extLst>
          </p:cNvPr>
          <p:cNvSpPr/>
          <p:nvPr/>
        </p:nvSpPr>
        <p:spPr>
          <a:xfrm>
            <a:off x="0" y="0"/>
            <a:ext cx="12192000" cy="4840941"/>
          </a:xfrm>
          <a:prstGeom prst="rect">
            <a:avLst/>
          </a:prstGeom>
          <a:solidFill>
            <a:srgbClr val="9DE4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house with a flag&#10;&#10;Description automatically generated">
            <a:extLst>
              <a:ext uri="{FF2B5EF4-FFF2-40B4-BE49-F238E27FC236}">
                <a16:creationId xmlns:a16="http://schemas.microsoft.com/office/drawing/2014/main" id="{5F91B68E-B103-628F-E6D0-A9643BC4A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5204" r="26013" b="7307"/>
          <a:stretch/>
        </p:blipFill>
        <p:spPr>
          <a:xfrm>
            <a:off x="3744685" y="140922"/>
            <a:ext cx="4346430" cy="44870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34A462-6B00-F803-E386-A089BAA3B58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81DEC96B-109F-2348-DAA3-F898E9AF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761B9D-DF0B-5CA9-3C8C-F894AA8A6A45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99EC06-EFE1-EC00-C5FC-1F27B059812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>
                <a:solidFill>
                  <a:schemeClr val="tx1"/>
                </a:solidFill>
              </a:rPr>
              <a:t>Introducción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como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/>
              <a:t>en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102199-9616-569C-036B-8869EC565385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E95564DD-A7B9-C64E-4D7E-7B4F813B4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21C666-8671-AD3E-7B68-3B0243395385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EB7525-20C4-CA6C-02C4-8545A756A7DD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0"/>
            <a:ext cx="12214542" cy="5072413"/>
          </a:xfrm>
          <a:prstGeom prst="rect">
            <a:avLst/>
          </a:prstGeom>
          <a:solidFill>
            <a:srgbClr val="AFF5FC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5600" dirty="0">
                <a:solidFill>
                  <a:schemeClr val="tx1"/>
                </a:solidFill>
              </a:rPr>
              <a:t>Presupuestos avanzados</a:t>
            </a:r>
          </a:p>
        </p:txBody>
      </p:sp>
      <p:pic>
        <p:nvPicPr>
          <p:cNvPr id="5" name="Picture 4" descr="A balance scale with a jar and a plant on it&#10;&#10;Description automatically generated">
            <a:extLst>
              <a:ext uri="{FF2B5EF4-FFF2-40B4-BE49-F238E27FC236}">
                <a16:creationId xmlns:a16="http://schemas.microsoft.com/office/drawing/2014/main" id="{0FC8CED6-946D-89E4-3619-900CB7EBD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7552" r="24487" b="10519"/>
          <a:stretch/>
        </p:blipFill>
        <p:spPr>
          <a:xfrm>
            <a:off x="3762498" y="380832"/>
            <a:ext cx="4667003" cy="42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1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Lo que vamos a discutir...</a:t>
            </a: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fontAlgn="base"/>
            <a:r>
              <a:rPr lang="en-US" dirty="0"/>
              <a:t>Requisitos para una hipoteca</a:t>
            </a:r>
          </a:p>
          <a:p>
            <a:pPr fontAlgn="base"/>
            <a:r>
              <a:rPr lang="en-US" dirty="0"/>
              <a:t>Construir un crédito sano</a:t>
            </a:r>
          </a:p>
          <a:p>
            <a:pPr fontAlgn="base"/>
            <a:r>
              <a:rPr lang="en-US" dirty="0"/>
              <a:t>Comprar un seguro de automóvil</a:t>
            </a:r>
          </a:p>
          <a:p>
            <a:pPr fontAlgn="base"/>
            <a:r>
              <a:rPr lang="en-US" dirty="0"/>
              <a:t>Evitar el robo de identidad</a:t>
            </a:r>
          </a:p>
          <a:p>
            <a:pPr marL="0" indent="0" fontAlgn="base">
              <a:buNone/>
            </a:pPr>
            <a:br>
              <a:rPr lang="en-US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2EE9B3-0D11-2559-AB52-A831179199B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A027EFF7-D3BE-7C99-32C6-D0BE24858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BB720B-90C6-77C7-D941-606626D972F3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AAFBD2-6817-D22C-A848-315DB49F97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8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FF4F0"/>
          </a:solidFill>
          <a:ln w="12700">
            <a:solidFill>
              <a:srgbClr val="FFEAD9"/>
            </a:solidFill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423400" y="5448553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sz="5600" dirty="0">
                <a:solidFill>
                  <a:schemeClr val="tx1"/>
                </a:solidFill>
              </a:rPr>
              <a:t>Requisitos para una hipoteca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FE697-4287-EA54-1719-C8F7D8BE8466}"/>
              </a:ext>
            </a:extLst>
          </p:cNvPr>
          <p:cNvSpPr/>
          <p:nvPr/>
        </p:nvSpPr>
        <p:spPr>
          <a:xfrm>
            <a:off x="-11272" y="3661419"/>
            <a:ext cx="12203271" cy="1413164"/>
          </a:xfrm>
          <a:prstGeom prst="rect">
            <a:avLst/>
          </a:prstGeom>
          <a:solidFill>
            <a:srgbClr val="FFC7BA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house with garage doors&#10;&#10;Description automatically generated">
            <a:extLst>
              <a:ext uri="{FF2B5EF4-FFF2-40B4-BE49-F238E27FC236}">
                <a16:creationId xmlns:a16="http://schemas.microsoft.com/office/drawing/2014/main" id="{21E550F0-F982-7B59-F7DF-5E5DE022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614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Construir un crédito sano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9067834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Informe de crédito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Puntuación de crédito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Investigación dura frente a investigación blanda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8EDFA9-90C9-EAE7-94E7-6FDA0C61FFC2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AB001C10-4A6F-FD1B-1A03-2E6ECFAF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420642-4424-536D-56D9-469C34703DBF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F7A4EBF-F755-3674-5FC5-6801D797EBD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 fontScale="85000" lnSpcReduction="10000"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Comprar un seguro de automóvil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FFC8B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5" name="Picture 4" descr="A close-up of a insurance claim form&#10;&#10;Description automatically generated">
            <a:extLst>
              <a:ext uri="{FF2B5EF4-FFF2-40B4-BE49-F238E27FC236}">
                <a16:creationId xmlns:a16="http://schemas.microsoft.com/office/drawing/2014/main" id="{7F0EA5F9-C6A1-AFCA-2F73-DCF72911C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9026" r="22549" b="8672"/>
          <a:stretch/>
        </p:blipFill>
        <p:spPr>
          <a:xfrm>
            <a:off x="3424051" y="485961"/>
            <a:ext cx="5343897" cy="42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0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Evitar el robo de identidad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/>
              <a:t>¿Qué es el robo de identidad?</a:t>
            </a:r>
          </a:p>
          <a:p>
            <a:r>
              <a:rPr lang="en-US" dirty="0"/>
              <a:t>¿Qué hacer?</a:t>
            </a:r>
          </a:p>
          <a:p>
            <a:pPr marL="0" indent="0">
              <a:buNone/>
            </a:pPr>
            <a:br>
              <a:rPr lang="en-US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E6E9B8-5757-5B7F-943F-B9A1AF880105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93B384B5-5649-E9E7-7C2F-8396DBF78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B63082-C0C5-0DCD-1CCB-4719488EAC03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D95237-F371-6113-A4C0-23B2230A620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Recursos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Gestión de la deuda Artículo y calculadora de amortización de deudas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Ganar y gastar </a:t>
            </a:r>
            <a:r>
              <a:rPr lang="en-US"/>
              <a:t>dinero Artículo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6AD7FC-A9AF-84CE-842D-A8484F712B17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B66A0A7A-5B74-9F15-AA2B-084B7992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17A5BD-792D-073F-3AF3-625D3459AF06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0F76C9-A904-7764-9306-3D6A949171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5739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e Mindful of Your Digital Money Presentation" id="{AC1ABAEF-82EF-EF4D-89F4-6343A1931847}" vid="{DC0DAC32-BA4E-0A4C-997C-254B49B70EC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1341</Words>
  <Application>Microsoft Macintosh PowerPoint</Application>
  <PresentationFormat>Widescreen</PresentationFormat>
  <Paragraphs>90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Heavy</vt:lpstr>
      <vt:lpstr>Avenir Light</vt:lpstr>
      <vt:lpstr>Calibri</vt:lpstr>
      <vt:lpstr>Calibri Light</vt:lpstr>
      <vt:lpstr>Times</vt:lpstr>
      <vt:lpstr>Office Theme</vt:lpstr>
      <vt:lpstr>PowerPoint Presentation</vt:lpstr>
      <vt:lpstr>Introducción del patrocinador</vt:lpstr>
      <vt:lpstr>PowerPoint Presentation</vt:lpstr>
      <vt:lpstr>Lo que vamos a discutir...</vt:lpstr>
      <vt:lpstr>PowerPoint Presentation</vt:lpstr>
      <vt:lpstr>Construir un crédito sano</vt:lpstr>
      <vt:lpstr>PowerPoint Presentation</vt:lpstr>
      <vt:lpstr>Evitar el robo de identidad</vt:lpstr>
      <vt:lpstr>Recursos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Moffat</dc:creator>
  <cp:keywords>, docId:E8FA9E13E069DC8BC157CA7C6C9D9358</cp:keywords>
  <cp:lastModifiedBy>Sarah Moffat</cp:lastModifiedBy>
  <cp:revision>8</cp:revision>
  <dcterms:created xsi:type="dcterms:W3CDTF">2023-03-09T02:12:42Z</dcterms:created>
  <dcterms:modified xsi:type="dcterms:W3CDTF">2025-08-28T19:15:29Z</dcterms:modified>
</cp:coreProperties>
</file>