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EFEFEF"/>
          </a:solidFill>
        </a:fill>
      </a:tcStyle>
    </a:wholeTbl>
    <a:band2H>
      <a:tcTxStyle/>
      <a:tcStyle>
        <a:tcBdr/>
        <a:fill>
          <a:solidFill>
            <a:srgbClr val="F7F7F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chemeClr val="accent4">
              <a:hueOff val="-7200000"/>
              <a:satOff val="-100001"/>
            </a:schemeClr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hueOff val="-7200000"/>
              <a:satOff val="-100001"/>
            </a:schemeClr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solidFill>
            <a:srgbClr val="282A33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4">
              <a:hueOff val="-7200000"/>
              <a:satOff val="-100001"/>
            </a:schemeClr>
          </a:solidFill>
        </a:fill>
      </a:tcStyle>
    </a:band2H>
    <a:firstCol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solidFill>
            <a:srgbClr val="282A33">
              <a:alpha val="20000"/>
            </a:srgbClr>
          </a:solidFill>
        </a:fill>
      </a:tcStyle>
    </a:firstCol>
    <a:la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508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8"/>
    <p:restoredTop sz="59113"/>
  </p:normalViewPr>
  <p:slideViewPr>
    <p:cSldViewPr snapToGrid="0">
      <p:cViewPr>
        <p:scale>
          <a:sx n="117" d="100"/>
          <a:sy n="117" d="100"/>
        </p:scale>
        <p:origin x="46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1pPr>
    <a:lvl2pPr indent="2286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2pPr>
    <a:lvl3pPr indent="4572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3pPr>
    <a:lvl4pPr indent="6858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4pPr>
    <a:lvl5pPr indent="9144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5pPr>
    <a:lvl6pPr indent="11430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6pPr>
    <a:lvl7pPr indent="13716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7pPr>
    <a:lvl8pPr indent="16002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8pPr>
    <a:lvl9pPr indent="18288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02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472"/>
              </a:spcBef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Como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habrá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mencionado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antes a la ,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ejemplo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objetivo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ahorro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corto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plazo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  es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fondo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emergencia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Pregunte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a la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clase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si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saben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lo que es un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fondo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emergencia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algn="just">
              <a:spcBef>
                <a:spcPts val="472"/>
              </a:spcBef>
            </a:pP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explicarlo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como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cantidad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dinero que se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reserva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cubrir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gastos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imprevistos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gastos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regulares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si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cambian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sus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ingresos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(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pierde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trabajo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se pone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enfermo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etc.).</a:t>
            </a:r>
          </a:p>
          <a:p>
            <a:pPr algn="just">
              <a:spcBef>
                <a:spcPts val="982"/>
              </a:spcBef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Todo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tiempo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ocurren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cosas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inesperadas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tener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accidente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coche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despertarse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con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sótano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inundado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incluso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le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roben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teléfono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restaurante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algn="just">
              <a:spcBef>
                <a:spcPts val="982"/>
              </a:spcBef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fondo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emergencia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cubre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estos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gastos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inesperados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para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seguir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pagando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sus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necesidades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deseos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ahorros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como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costumbre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algn="just">
              <a:spcBef>
                <a:spcPts val="982"/>
              </a:spcBef>
            </a:pPr>
            <a:endParaRPr lang="en-US" dirty="0">
              <a:solidFill>
                <a:srgbClr val="282A33"/>
              </a:solidFill>
              <a:effectLst/>
              <a:latin typeface="Times"/>
            </a:endParaRPr>
          </a:p>
          <a:p>
            <a:pPr algn="just">
              <a:spcBef>
                <a:spcPts val="982"/>
              </a:spcBef>
            </a:pP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Pida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a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los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alumnos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ejemplos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gastos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emergencia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.</a:t>
            </a:r>
            <a:endParaRPr lang="en-US" dirty="0">
              <a:solidFill>
                <a:srgbClr val="282A33"/>
              </a:solidFill>
              <a:effectLst/>
              <a:latin typeface="Times"/>
            </a:endParaRPr>
          </a:p>
          <a:p>
            <a:pPr algn="just">
              <a:spcBef>
                <a:spcPts val="765"/>
              </a:spcBef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¿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Cuánto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debe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haber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fondo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emergencia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?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Después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todo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es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difícil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predecir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coste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gasto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inesperado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desconocido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algn="just">
              <a:spcBef>
                <a:spcPts val="765"/>
              </a:spcBef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Una regla general es que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fondo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emergencia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debe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ser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aproximadamente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igual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6 meses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ingresos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regulares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algn="just">
              <a:spcBef>
                <a:spcPts val="765"/>
              </a:spcBef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Eso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significa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cantidad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fondo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emergencia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es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diferente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cada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persona.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02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veces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la regla 50/30/20 no es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mejor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manera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organizar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presupuesto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personal. 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vez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tenga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gastar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del 50%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necesidades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este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momento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quizá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permitirse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destinar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30% al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ahorro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lugar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del 20%.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La regla es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simplemente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forma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dividir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presupuesto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pero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ajustarla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sus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necesidades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68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472"/>
              </a:spcBef>
            </a:pP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Dependiendo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participación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debate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clase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lo largo de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presentación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es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posible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disponga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tiempo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extra. </a:t>
            </a:r>
          </a:p>
          <a:p>
            <a:pPr algn="just">
              <a:spcBef>
                <a:spcPts val="472"/>
              </a:spcBef>
            </a:pP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Estos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recursos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son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formas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útiles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seguir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demostrando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la Regla 50/30/20;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dedique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estos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recursos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tiempo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tenga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sentido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705"/>
              </a:spcBef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El primer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recurso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Calculadora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50/30/20, es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forma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rápida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ver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cuánto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dinero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irá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cada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categoría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función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ingresos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mensuales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algn="just">
              <a:spcBef>
                <a:spcPts val="705"/>
              </a:spcBef>
            </a:pP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demostrar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cómo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aplicará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la regla 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asignación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mensual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modesta (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como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40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dólares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) o 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unos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ingresos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mensuales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realistas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adulto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(3.000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dólares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menos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). </a:t>
            </a:r>
          </a:p>
          <a:p>
            <a:pPr algn="just">
              <a:spcBef>
                <a:spcPts val="705"/>
              </a:spcBef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También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pedir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clase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participe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aportando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cifra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682"/>
              </a:spcBef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El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segundo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recurso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es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sesión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Coach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mucho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sólida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sesión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Coach le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guiará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creación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presupuesto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utilizando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la regla 50/30/20. </a:t>
            </a:r>
          </a:p>
          <a:p>
            <a:pPr algn="just">
              <a:spcBef>
                <a:spcPts val="682"/>
              </a:spcBef>
            </a:pPr>
            <a:endParaRPr lang="en-US" dirty="0">
              <a:solidFill>
                <a:srgbClr val="282A33"/>
              </a:solidFill>
              <a:effectLst/>
              <a:latin typeface="Times"/>
            </a:endParaRPr>
          </a:p>
          <a:p>
            <a:pPr algn="just">
              <a:spcBef>
                <a:spcPts val="682"/>
              </a:spcBef>
            </a:pP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inventarse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las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respuestas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pedir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opiniones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clase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utilizar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estas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aportaciones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proporcionadas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¿Tiene dinero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ahora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mismo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?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Sí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.</a:t>
            </a:r>
            <a:endParaRPr lang="en-US" dirty="0">
              <a:solidFill>
                <a:srgbClr val="282A33"/>
              </a:solidFill>
              <a:effectLst/>
              <a:latin typeface="Times"/>
            </a:endParaRPr>
          </a:p>
          <a:p>
            <a:pPr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¿Gana dinero 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través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trabajo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subsidio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?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Sí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.</a:t>
            </a:r>
            <a:endParaRPr lang="en-US" dirty="0">
              <a:solidFill>
                <a:srgbClr val="282A33"/>
              </a:solidFill>
              <a:effectLst/>
              <a:latin typeface="Times"/>
            </a:endParaRPr>
          </a:p>
          <a:p>
            <a:pPr>
              <a:spcBef>
                <a:spcPts val="832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¿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Cuánto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gana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al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? 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$1500</a:t>
            </a:r>
            <a:endParaRPr lang="en-US" dirty="0">
              <a:solidFill>
                <a:srgbClr val="282A33"/>
              </a:solidFill>
              <a:effectLst/>
              <a:latin typeface="Times"/>
            </a:endParaRPr>
          </a:p>
          <a:p>
            <a:pPr>
              <a:spcBef>
                <a:spcPts val="832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¿Tiene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otro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dinero a mano,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aparte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lo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gana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/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gana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cada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?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Ahora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mismo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no</a:t>
            </a:r>
            <a:endParaRPr lang="en-US" dirty="0">
              <a:solidFill>
                <a:srgbClr val="282A33"/>
              </a:solidFill>
              <a:effectLst/>
              <a:latin typeface="Time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35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Aquí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tiene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última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oportunidad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explicar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importancia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elaborar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presupuesto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aclarar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la norma 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repasar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cualquier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detalle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final.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clase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también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hacerle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preguntas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guiar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clase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planteando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preguntas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relacionadas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con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presentación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cualquier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cuestión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relativa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las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finanzas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personales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9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Preséntese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clase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explique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un poco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rol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Podría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repasar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día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típico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algunas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las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cosas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ofrece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institución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financiera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(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productos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servicios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relevantes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para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clase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),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qué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patrocina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Banzai para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clase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qué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cree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educación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financiera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es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importante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Considere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la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posibilidad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invitar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a la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clase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a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hacer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preguntas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sobre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usted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su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rol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su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IF, etc.</a:t>
            </a:r>
            <a:endParaRPr lang="en-US" dirty="0">
              <a:solidFill>
                <a:srgbClr val="282A33"/>
              </a:solidFill>
              <a:effectLst/>
              <a:latin typeface="Time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5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Presente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brevemente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tema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La regla 50/30/20 es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sencilla regla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empírica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le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ayuda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presupuestar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dinero.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Esta regla le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permite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dividir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dinero de forma que le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resulte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fácil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pagar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sus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gastos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y, al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mismo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tiempo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ahorrar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dinero para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emergencias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grandes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compras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54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Esta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diapositiva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sirve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índice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utilizarse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introducir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presentación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Estos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son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temas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específicos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tratará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orden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presentará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56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La regla 50/30/20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simplemente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sugiere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divida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sus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ingresos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tres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categorías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mitad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(50%) se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destinará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sus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necesidades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30% a sus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deseos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y,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último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20% a sus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ahorros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Pregunte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a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los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alumnos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si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saben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lo que son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los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ingresos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o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defínalo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usted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mismo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. 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Los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ingresos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son dinero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usted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recibe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;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esto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significar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pago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trabajo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regalos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metálico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incluso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dinero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encuentre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cojines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del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sofá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La regla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funciona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mejor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con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ingresos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se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reciben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forma regular -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como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paga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dinero que se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gana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trabajo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-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pero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aplica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todos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ingresos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02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472"/>
              </a:spcBef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La regla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sugiere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gaste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mitad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sus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ingresos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necesidades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algn="just">
              <a:spcBef>
                <a:spcPts val="472"/>
              </a:spcBef>
            </a:pP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Cuando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trata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presupuesto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necesidad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veces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llamada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necesidad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es algo sin lo que no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vivir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algn="just">
              <a:spcBef>
                <a:spcPts val="472"/>
              </a:spcBef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hecho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no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pagar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necesidad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tendrá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graves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consecuencias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vida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Por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ejemplo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si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no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paga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electricidadno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podrá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utilizar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calefacción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lavar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ropa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guardar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la comida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frigorífico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etc.</a:t>
            </a:r>
          </a:p>
          <a:p>
            <a:pPr algn="just">
              <a:spcBef>
                <a:spcPts val="698"/>
              </a:spcBef>
            </a:pP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Pregunte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a la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clase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si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se les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ocurre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alguna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necesidad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. 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Si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clase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muestra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reacia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responder 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necesita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ayuda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proporcione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algunos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ejemplos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: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vivienda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alimentación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transporte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etc. </a:t>
            </a:r>
          </a:p>
          <a:p>
            <a:pPr algn="just">
              <a:spcBef>
                <a:spcPts val="698"/>
              </a:spcBef>
            </a:pP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Pregunte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a la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clase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qué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hace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que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estas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cosas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sean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necesidades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. 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(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Necesitas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lugar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donde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vivir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proteja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elementos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proporcione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comodidad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no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vivir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sin comida,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tienes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poder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escuela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o a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trabajo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22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472"/>
              </a:spcBef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diferencia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las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necesidades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deseos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son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cosas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sin las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vivir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En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otras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palabras, son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cosas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se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desean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y lo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entra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esta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es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diferente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cada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uno.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Pregunte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a la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clase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si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se les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ocurren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ejemplos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deseos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Usted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también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ejemplos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como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comer fuera,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suscripciones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videojuegos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incluso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caramelos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960"/>
              </a:spcBef>
            </a:pP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Pregunte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a la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clase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por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qué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es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importante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gastar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algo de dinero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las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cosas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que uno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quiere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algn="just">
              <a:spcBef>
                <a:spcPts val="960"/>
              </a:spcBef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(¿La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respuesta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? Si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sólo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pagáramos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las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cosas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necesitamos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¡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nos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sentiríamos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miserables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! </a:t>
            </a:r>
          </a:p>
          <a:p>
            <a:pPr algn="just">
              <a:spcBef>
                <a:spcPts val="960"/>
              </a:spcBef>
            </a:pP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Incluso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podríamos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renunciar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completo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hacer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presupuesto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Gastar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dinero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sólo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necesidades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llegar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ser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insostenible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). </a:t>
            </a:r>
          </a:p>
          <a:p>
            <a:pPr algn="just">
              <a:spcBef>
                <a:spcPts val="960"/>
              </a:spcBef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Es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importante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darse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permiso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comprar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cosas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le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gusten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Dicho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esto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si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necesita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dinero para las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necesidades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debe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sacarlo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deseos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y no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ahorros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77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Pregunte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a la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clase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qué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significa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ahorrar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dinero.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No se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trata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sólo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gastar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menos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Ahorrar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es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guardar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intencionadamente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dinero para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utilizarlo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futuro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Pregunte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a la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clase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para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qué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cosas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podrían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ahorrar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dinero.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Si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clase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muestra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reacia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necesita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algo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ayuda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ejemplos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como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ahorrar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comprar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coche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irse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vacaciones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comprar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videojuego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caro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33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457"/>
              </a:spcBef>
            </a:pPr>
            <a:r>
              <a:rPr lang="en-US" b="1" dirty="0">
                <a:solidFill>
                  <a:srgbClr val="0096DD"/>
                </a:solidFill>
                <a:effectLst/>
                <a:latin typeface="Times"/>
              </a:rPr>
              <a:t>(</a:t>
            </a:r>
            <a:r>
              <a:rPr lang="en-US" b="1" dirty="0" err="1">
                <a:solidFill>
                  <a:srgbClr val="0096DD"/>
                </a:solidFill>
                <a:effectLst/>
                <a:latin typeface="Times"/>
              </a:rPr>
              <a:t>Viñeta</a:t>
            </a:r>
            <a:r>
              <a:rPr lang="en-US" b="1" dirty="0">
                <a:solidFill>
                  <a:srgbClr val="0096DD"/>
                </a:solidFill>
                <a:effectLst/>
                <a:latin typeface="Times"/>
              </a:rPr>
              <a:t> 1) 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No basta con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apartar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dinero,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debe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tener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objetivo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claro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mente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esté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ahorrando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objetivo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animará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seguir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ahorrando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¡es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motivador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! </a:t>
            </a:r>
          </a:p>
          <a:p>
            <a:pPr algn="just">
              <a:spcBef>
                <a:spcPts val="457"/>
              </a:spcBef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También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evitará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gaste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sus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ahorros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innecesariamente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660"/>
              </a:spcBef>
            </a:pPr>
            <a:endParaRPr lang="en-US" b="1" dirty="0">
              <a:solidFill>
                <a:srgbClr val="0096DD"/>
              </a:solidFill>
              <a:effectLst/>
              <a:latin typeface="Times"/>
            </a:endParaRPr>
          </a:p>
          <a:p>
            <a:pPr algn="just">
              <a:spcBef>
                <a:spcPts val="660"/>
              </a:spcBef>
            </a:pPr>
            <a:r>
              <a:rPr lang="en-US" b="1" dirty="0">
                <a:solidFill>
                  <a:srgbClr val="0096DD"/>
                </a:solidFill>
                <a:effectLst/>
                <a:latin typeface="Times"/>
              </a:rPr>
              <a:t>(</a:t>
            </a:r>
            <a:r>
              <a:rPr lang="en-US" b="1" dirty="0" err="1">
                <a:solidFill>
                  <a:srgbClr val="0096DD"/>
                </a:solidFill>
                <a:effectLst/>
                <a:latin typeface="Times"/>
              </a:rPr>
              <a:t>Viñeta</a:t>
            </a:r>
            <a:r>
              <a:rPr lang="en-US" b="1" dirty="0">
                <a:solidFill>
                  <a:srgbClr val="0096DD"/>
                </a:solidFill>
                <a:effectLst/>
                <a:latin typeface="Times"/>
              </a:rPr>
              <a:t> 2) 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veces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alcanzará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sus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objetivos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rápidamente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unos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meses 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años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son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objetivos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ahorro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corto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plazo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algn="just">
              <a:spcBef>
                <a:spcPts val="660"/>
              </a:spcBef>
            </a:pP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Otras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veces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sus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objetivos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ahorro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llevarle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muchos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años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incluso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décadas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son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llamados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objetivos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ahorro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largo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plazo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923"/>
              </a:spcBef>
            </a:pPr>
            <a:endParaRPr lang="en-US" b="1" dirty="0">
              <a:solidFill>
                <a:srgbClr val="282A33"/>
              </a:solidFill>
              <a:effectLst/>
              <a:latin typeface="Times"/>
            </a:endParaRPr>
          </a:p>
          <a:p>
            <a:pPr algn="just">
              <a:spcBef>
                <a:spcPts val="923"/>
              </a:spcBef>
            </a:pP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Pregunte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a la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clase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si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se les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ocurren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ejemplos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objetivos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ahorro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a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corto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plazo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algn="just">
              <a:spcBef>
                <a:spcPts val="923"/>
              </a:spcBef>
            </a:pP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Estos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son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algunos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ejemplos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proporcionarles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si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quedan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atascados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: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viaje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boda,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mejoras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hogar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o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fondo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emergencia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algn="just">
              <a:spcBef>
                <a:spcPts val="923"/>
              </a:spcBef>
            </a:pP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hacer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saber 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alumnos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importancia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fondo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emergencia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pero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tratará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con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detalle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dentro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momento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660"/>
              </a:spcBef>
            </a:pPr>
            <a:endParaRPr lang="en-US" b="1" dirty="0">
              <a:solidFill>
                <a:srgbClr val="282A33"/>
              </a:solidFill>
              <a:effectLst/>
              <a:latin typeface="Times"/>
            </a:endParaRPr>
          </a:p>
          <a:p>
            <a:pPr algn="just">
              <a:spcBef>
                <a:spcPts val="660"/>
              </a:spcBef>
            </a:pP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Pida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a la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clase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ejemplos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objetivos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ahorro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a largo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plazo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(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sean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difíciles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imaginar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alumnos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pero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son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increíblemente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importantes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). </a:t>
            </a:r>
          </a:p>
          <a:p>
            <a:pPr algn="just">
              <a:spcBef>
                <a:spcPts val="660"/>
              </a:spcBef>
            </a:pP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Algunos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ejemplos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podrían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ser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ahorrar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para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universidad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o para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fondo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jubilación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Es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posible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alumnos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no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sepan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qué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es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fondo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jubilación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ni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qué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es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importante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algn="just">
              <a:spcBef>
                <a:spcPts val="660"/>
              </a:spcBef>
            </a:pP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Explíqueles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muy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pocas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personas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quieren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trabajar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toda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vida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eso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jubilan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Pero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si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no se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trabaja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no se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gana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dinero. </a:t>
            </a:r>
          </a:p>
          <a:p>
            <a:pPr algn="just">
              <a:spcBef>
                <a:spcPts val="660"/>
              </a:spcBef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fondo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jubilación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es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suma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dinero de la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disponer para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cubrir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sus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gastos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durante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jubilación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algn="just">
              <a:spcBef>
                <a:spcPts val="660"/>
              </a:spcBef>
            </a:pP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Ahorrar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pronto para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jubilación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es clave,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ya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llevar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muchas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décadas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ahorrar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suficiente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vivir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cómodamente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jubilación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660"/>
              </a:spcBef>
            </a:pPr>
            <a:endParaRPr lang="en-US" b="1" dirty="0">
              <a:solidFill>
                <a:srgbClr val="0096DD"/>
              </a:solidFill>
              <a:effectLst/>
              <a:latin typeface="Times"/>
            </a:endParaRPr>
          </a:p>
          <a:p>
            <a:pPr algn="just">
              <a:spcBef>
                <a:spcPts val="660"/>
              </a:spcBef>
            </a:pPr>
            <a:r>
              <a:rPr lang="en-US" b="1" dirty="0">
                <a:solidFill>
                  <a:srgbClr val="0096DD"/>
                </a:solidFill>
                <a:effectLst/>
                <a:latin typeface="Times"/>
              </a:rPr>
              <a:t>(</a:t>
            </a:r>
            <a:r>
              <a:rPr lang="en-US" b="1" dirty="0" err="1">
                <a:solidFill>
                  <a:srgbClr val="0096DD"/>
                </a:solidFill>
                <a:effectLst/>
                <a:latin typeface="Times"/>
              </a:rPr>
              <a:t>Viñeta</a:t>
            </a:r>
            <a:r>
              <a:rPr lang="en-US" b="1" dirty="0">
                <a:solidFill>
                  <a:srgbClr val="0096DD"/>
                </a:solidFill>
                <a:effectLst/>
                <a:latin typeface="Times"/>
              </a:rPr>
              <a:t> 3) 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Por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último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ahorros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pueden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crecer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con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intereses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algn="just">
              <a:spcBef>
                <a:spcPts val="660"/>
              </a:spcBef>
            </a:pP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Pregunte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a la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clase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si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saben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lo que es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el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A33"/>
                </a:solidFill>
                <a:effectLst/>
                <a:latin typeface="Times"/>
              </a:rPr>
              <a:t>interés</a:t>
            </a:r>
            <a:r>
              <a:rPr lang="en-US" b="1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algn="just">
              <a:spcBef>
                <a:spcPts val="660"/>
              </a:spcBef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Es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pregunta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difícil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Explique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clase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interés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es un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porcentaje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del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saldo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total que se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añade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cuenta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sólo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mantener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allí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dinero. </a:t>
            </a:r>
          </a:p>
          <a:p>
            <a:pPr algn="just">
              <a:spcBef>
                <a:spcPts val="660"/>
              </a:spcBef>
            </a:pP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Esta es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buena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oportunidad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hablar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las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cuentas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ahorro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entidad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financiera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dar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ejemplos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concretos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de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frecuencia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con la que se pagan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intereses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 </a:t>
            </a:r>
          </a:p>
          <a:p>
            <a:pPr algn="just">
              <a:spcBef>
                <a:spcPts val="660"/>
              </a:spcBef>
            </a:pP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Explique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intereses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hacen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que sus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ahorros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sigan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creciendo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aunque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no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ingrese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dinero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A33"/>
                </a:solidFill>
                <a:effectLst/>
                <a:latin typeface="Times"/>
              </a:rPr>
              <a:t>cuenta</a:t>
            </a:r>
            <a:r>
              <a:rPr lang="en-US" dirty="0">
                <a:solidFill>
                  <a:srgbClr val="282A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8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B8B8D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B8B8D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B8B8D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B8B8D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B8B8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hueOff val="-7200000"/>
            <a:satOff val="-10000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corporal uno</a:t>
            </a:r>
          </a:p>
          <a:p>
            <a:pPr lvl="1"/>
            <a:r>
              <a:t>Nivel corporal dos</a:t>
            </a:r>
          </a:p>
          <a:p>
            <a:pPr lvl="2"/>
            <a:r>
              <a:t>Nivel corporal tres</a:t>
            </a:r>
          </a:p>
          <a:p>
            <a:pPr lvl="3"/>
            <a:r>
              <a:t>Nivel corporal cuatro</a:t>
            </a:r>
          </a:p>
          <a:p>
            <a:pPr lvl="4"/>
            <a:r>
              <a:t>Nivel corporal cinco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B8B8D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s://teachbanzai.com/wellness/resources/fifty-thirty-twenty-coach" TargetMode="External"/><Relationship Id="rId4" Type="http://schemas.openxmlformats.org/officeDocument/2006/relationships/hyperlink" Target="https://teachbanzai.com/wellness/resources/fifty-thirty-twenty-calculato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orem Ipsum Subtitle"/>
          <p:cNvSpPr txBox="1">
            <a:spLocks noGrp="1"/>
          </p:cNvSpPr>
          <p:nvPr>
            <p:ph type="subTitle" sz="quarter" idx="1"/>
          </p:nvPr>
        </p:nvSpPr>
        <p:spPr>
          <a:xfrm>
            <a:off x="451821" y="6131155"/>
            <a:ext cx="9144001" cy="36933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>
              <a:defRPr sz="3600">
                <a:solidFill>
                  <a:schemeClr val="accent1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sz="2400" b="1" dirty="0">
                <a:solidFill>
                  <a:schemeClr val="tx1"/>
                </a:solidFill>
              </a:rPr>
              <a:t>Una sencilla pauta presupuestaria.</a:t>
            </a:r>
          </a:p>
        </p:txBody>
      </p:sp>
      <p:pic>
        <p:nvPicPr>
          <p:cNvPr id="95" name="coach-50_30_20-hero.jpg" descr="coach-50_30_20-he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2624"/>
            <a:ext cx="12192001" cy="493364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itle 1"/>
          <p:cNvSpPr txBox="1"/>
          <p:nvPr/>
        </p:nvSpPr>
        <p:spPr>
          <a:xfrm>
            <a:off x="331572" y="5283185"/>
            <a:ext cx="10968681" cy="893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="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sz="5600" dirty="0">
                <a:solidFill>
                  <a:schemeClr val="tx1"/>
                </a:solidFill>
              </a:rPr>
              <a:t>La regla 50/30/20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00CC7F-7933-5791-1A36-2399B0FAD528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5" name="Picture 4" descr="A black and white logo&#10;&#10;Description automatically generated">
              <a:extLst>
                <a:ext uri="{FF2B5EF4-FFF2-40B4-BE49-F238E27FC236}">
                  <a16:creationId xmlns:a16="http://schemas.microsoft.com/office/drawing/2014/main" id="{B3DF88A6-67E7-8C9E-19FA-AA10958F6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9F2229-AB42-4411-0144-9BB9F7A76A07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66628F-7B3E-C93E-FC34-917C28846366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 txBox="1"/>
          <p:nvPr/>
        </p:nvSpPr>
        <p:spPr>
          <a:xfrm>
            <a:off x="560172" y="505624"/>
            <a:ext cx="10968681" cy="1400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="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Crear un </a:t>
            </a:r>
            <a:r>
              <a:rPr err="1">
                <a:solidFill>
                  <a:schemeClr val="tx1"/>
                </a:solidFill>
              </a:rPr>
              <a:t>fondo</a:t>
            </a:r>
            <a:r>
              <a:rPr>
                <a:solidFill>
                  <a:schemeClr val="tx1"/>
                </a:solidFill>
              </a:rPr>
              <a:t> de </a:t>
            </a:r>
            <a:r>
              <a:rPr err="1">
                <a:solidFill>
                  <a:schemeClr val="tx1"/>
                </a:solidFill>
              </a:rPr>
              <a:t>emergencia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32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663146" y="2092456"/>
            <a:ext cx="10968682" cy="2806260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¿Qué es un fondo de emergencia?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¿Cuánto debería ser?</a:t>
            </a:r>
          </a:p>
        </p:txBody>
      </p:sp>
      <p:pic>
        <p:nvPicPr>
          <p:cNvPr id="133" name="coach-50_30_20-spot1.png" descr="coach-50_30_20-spot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073" y="2468613"/>
            <a:ext cx="6960452" cy="3915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>
            <a:spLocks noGrp="1"/>
          </p:cNvSpPr>
          <p:nvPr>
            <p:ph type="ctrTitle"/>
          </p:nvPr>
        </p:nvSpPr>
        <p:spPr>
          <a:xfrm>
            <a:off x="390838" y="5436557"/>
            <a:ext cx="11410324" cy="86501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667512">
              <a:defRPr sz="4380">
                <a:solidFill>
                  <a:schemeClr val="accent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La regla 50/30/20 es </a:t>
            </a:r>
            <a:r>
              <a:rPr dirty="0" err="1">
                <a:solidFill>
                  <a:schemeClr val="tx1"/>
                </a:solidFill>
              </a:rPr>
              <a:t>más</a:t>
            </a:r>
            <a:r>
              <a:rPr dirty="0">
                <a:solidFill>
                  <a:schemeClr val="tx1"/>
                </a:solidFill>
              </a:rPr>
              <a:t> bien </a:t>
            </a:r>
            <a:r>
              <a:rPr dirty="0" err="1">
                <a:solidFill>
                  <a:schemeClr val="tx1"/>
                </a:solidFill>
              </a:rPr>
              <a:t>una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directriz</a:t>
            </a:r>
            <a:r>
              <a:rPr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36" name="coach-50_30_20-spot2.png" descr="coach-50_30_20-spo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600" y="301514"/>
            <a:ext cx="8762800" cy="4929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/>
          <p:nvPr/>
        </p:nvSpPr>
        <p:spPr>
          <a:xfrm>
            <a:off x="560172" y="505624"/>
            <a:ext cx="10968681" cy="1400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="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err="1">
                <a:solidFill>
                  <a:schemeClr val="tx1"/>
                </a:solidFill>
              </a:rPr>
              <a:t>Recursos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39" name="I"/>
          <p:cNvSpPr/>
          <p:nvPr/>
        </p:nvSpPr>
        <p:spPr>
          <a:xfrm>
            <a:off x="6090675" y="-343628"/>
            <a:ext cx="6573839" cy="7545256"/>
          </a:xfrm>
          <a:prstGeom prst="rect">
            <a:avLst/>
          </a:prstGeom>
          <a:solidFill>
            <a:srgbClr val="0D142A"/>
          </a:solidFill>
          <a:ln w="12700">
            <a:solidFill>
              <a:srgbClr val="1D1E24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="" val="1"/>
            </a:ext>
          </a:extLst>
        </p:spPr>
        <p:txBody>
          <a:bodyPr lIns="45719" rIns="45719" anchor="ctr"/>
          <a:lstStyle>
            <a:lvl1pPr>
              <a:defRPr>
                <a:solidFill>
                  <a:schemeClr val="accent4">
                    <a:hueOff val="-7200000"/>
                    <a:satOff val="-100001"/>
                  </a:schemeClr>
                </a:solidFill>
              </a:defRPr>
            </a:lvl1pPr>
          </a:lstStyle>
          <a:p>
            <a:r>
              <a:t>I</a:t>
            </a:r>
          </a:p>
        </p:txBody>
      </p:sp>
      <p:pic>
        <p:nvPicPr>
          <p:cNvPr id="140" name="Banzai_Logo_Blue copy.png" descr="Banzai_Logo_Blue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980" y="5761761"/>
            <a:ext cx="2265568" cy="973064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Lorem Ipsum Subtitle">
            <a:hlinkClick r:id="rId4"/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663146" y="2092456"/>
            <a:ext cx="5152413" cy="641955"/>
          </a:xfrm>
          <a:prstGeom prst="rect">
            <a:avLst/>
          </a:prstGeom>
        </p:spPr>
        <p:txBody>
          <a:bodyPr/>
          <a:lstStyle>
            <a:lvl1pPr marL="560070" indent="-560070" algn="l" defTabSz="896111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3234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t>Calculadora 50/30/20</a:t>
            </a:r>
          </a:p>
        </p:txBody>
      </p:sp>
      <p:sp>
        <p:nvSpPr>
          <p:cNvPr id="142" name="Lorem Ipsum Subtitle">
            <a:hlinkClick r:id="rId5"/>
          </p:cNvPr>
          <p:cNvSpPr txBox="1"/>
          <p:nvPr/>
        </p:nvSpPr>
        <p:spPr>
          <a:xfrm>
            <a:off x="663146" y="2794019"/>
            <a:ext cx="5152413" cy="641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="" val="1"/>
            </a:ext>
          </a:extLst>
        </p:spPr>
        <p:txBody>
          <a:bodyPr lIns="45719" rIns="45719">
            <a:normAutofit/>
          </a:bodyPr>
          <a:lstStyle>
            <a:lvl1pPr marL="560070" indent="-560070" defTabSz="896111">
              <a:lnSpc>
                <a:spcPct val="81000"/>
              </a:lnSpc>
              <a:spcBef>
                <a:spcPts val="900"/>
              </a:spcBef>
              <a:buSzPct val="100000"/>
              <a:buFont typeface="Arial"/>
              <a:buChar char="•"/>
              <a:defRPr sz="3234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t>50/30/20 Entrenador</a:t>
            </a:r>
          </a:p>
        </p:txBody>
      </p:sp>
      <p:pic>
        <p:nvPicPr>
          <p:cNvPr id="143" name="photo-1580894895938-bd31a62ed8ba.jpeg" descr="photo-1580894895938-bd31a62ed8ba.jpeg"/>
          <p:cNvPicPr>
            <a:picLocks noChangeAspect="1"/>
          </p:cNvPicPr>
          <p:nvPr/>
        </p:nvPicPr>
        <p:blipFill>
          <a:blip r:embed="rId6"/>
          <a:srcRect l="19982" r="19982"/>
          <a:stretch>
            <a:fillRect/>
          </a:stretch>
        </p:blipFill>
        <p:spPr>
          <a:xfrm>
            <a:off x="6050875" y="-1"/>
            <a:ext cx="6171698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I"/>
          <p:cNvSpPr/>
          <p:nvPr/>
        </p:nvSpPr>
        <p:spPr>
          <a:xfrm>
            <a:off x="6739622" y="-73485"/>
            <a:ext cx="6103108" cy="7004965"/>
          </a:xfrm>
          <a:prstGeom prst="rect">
            <a:avLst/>
          </a:prstGeom>
          <a:solidFill>
            <a:srgbClr val="0D142A"/>
          </a:solidFill>
          <a:ln w="12700">
            <a:solidFill>
              <a:srgbClr val="1D1E24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="" val="1"/>
            </a:ext>
          </a:extLst>
        </p:spPr>
        <p:txBody>
          <a:bodyPr lIns="45719" rIns="45719" anchor="ctr"/>
          <a:lstStyle>
            <a:lvl1pPr>
              <a:defRPr>
                <a:solidFill>
                  <a:schemeClr val="accent4">
                    <a:hueOff val="-7200000"/>
                    <a:satOff val="-100001"/>
                  </a:schemeClr>
                </a:solidFill>
              </a:defRPr>
            </a:lvl1pPr>
          </a:lstStyle>
          <a:p>
            <a:r>
              <a:t>I</a:t>
            </a:r>
          </a:p>
        </p:txBody>
      </p:sp>
      <p:pic>
        <p:nvPicPr>
          <p:cNvPr id="146" name="Banzai_Logo_Blue copy.png" descr="Banzai_Logo_Blue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980" y="5761761"/>
            <a:ext cx="2265568" cy="97306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663146" y="2092456"/>
            <a:ext cx="10968682" cy="2806260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err="1">
                <a:latin typeface="Avenir Heavy"/>
                <a:ea typeface="Avenir Heavy"/>
                <a:cs typeface="Avenir Heavy"/>
                <a:sym typeface="Avenir Heavy"/>
              </a:rPr>
              <a:t>Necesidades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:</a:t>
            </a:r>
            <a:r>
              <a:t> 50%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err="1">
                <a:latin typeface="Avenir Heavy"/>
                <a:ea typeface="Avenir Heavy"/>
                <a:cs typeface="Avenir Heavy"/>
                <a:sym typeface="Avenir Heavy"/>
              </a:rPr>
              <a:t>Deseos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:</a:t>
            </a:r>
            <a:r>
              <a:t> 30%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err="1">
                <a:latin typeface="Avenir Heavy"/>
                <a:ea typeface="Avenir Heavy"/>
                <a:cs typeface="Avenir Heavy"/>
                <a:sym typeface="Avenir Heavy"/>
              </a:rPr>
              <a:t>Ahorro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: </a:t>
            </a:r>
            <a:r>
              <a:t>20%.</a:t>
            </a:r>
          </a:p>
        </p:txBody>
      </p:sp>
      <p:pic>
        <p:nvPicPr>
          <p:cNvPr id="148" name="50-30-20-spot.jpg" descr="50-30-20-spot.jpg"/>
          <p:cNvPicPr>
            <a:picLocks noChangeAspect="1"/>
          </p:cNvPicPr>
          <p:nvPr/>
        </p:nvPicPr>
        <p:blipFill>
          <a:blip r:embed="rId4"/>
          <a:srcRect l="24630" r="24617"/>
          <a:stretch>
            <a:fillRect/>
          </a:stretch>
        </p:blipFill>
        <p:spPr>
          <a:xfrm>
            <a:off x="6739622" y="371885"/>
            <a:ext cx="5522408" cy="6114226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Lorem Ipsum Subtitle"/>
          <p:cNvSpPr txBox="1"/>
          <p:nvPr/>
        </p:nvSpPr>
        <p:spPr>
          <a:xfrm>
            <a:off x="561547" y="5084762"/>
            <a:ext cx="10762731" cy="737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="" val="1"/>
            </a:ext>
          </a:extLst>
        </p:spPr>
        <p:txBody>
          <a:bodyPr lIns="45719" rIns="45719">
            <a:normAutofit fontScale="92500" lnSpcReduction="20000"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t>¿Preguntas?</a:t>
            </a:r>
          </a:p>
        </p:txBody>
      </p:sp>
      <p:sp>
        <p:nvSpPr>
          <p:cNvPr id="150" name="Title 1"/>
          <p:cNvSpPr txBox="1"/>
          <p:nvPr/>
        </p:nvSpPr>
        <p:spPr>
          <a:xfrm>
            <a:off x="560173" y="505624"/>
            <a:ext cx="5383428" cy="1400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="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¡Por </a:t>
            </a:r>
            <a:r>
              <a:rPr err="1">
                <a:solidFill>
                  <a:schemeClr val="tx1"/>
                </a:solidFill>
              </a:rPr>
              <a:t>última</a:t>
            </a:r>
            <a:r>
              <a:rPr>
                <a:solidFill>
                  <a:schemeClr val="tx1"/>
                </a:solidFill>
              </a:rPr>
              <a:t> </a:t>
            </a:r>
            <a:r>
              <a:rPr err="1">
                <a:solidFill>
                  <a:schemeClr val="tx1"/>
                </a:solidFill>
              </a:rPr>
              <a:t>vez</a:t>
            </a:r>
            <a:r>
              <a:rPr>
                <a:solidFill>
                  <a:schemeClr val="tx1"/>
                </a:solidFill>
              </a:rPr>
              <a:t>!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coach-50_30_20-hero.jpg" descr="coach-50_30_20-he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2624"/>
            <a:ext cx="12192001" cy="4793569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itle 1"/>
          <p:cNvSpPr txBox="1"/>
          <p:nvPr/>
        </p:nvSpPr>
        <p:spPr>
          <a:xfrm>
            <a:off x="560172" y="5384800"/>
            <a:ext cx="10968681" cy="994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="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¡Gracias!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3C7D02-83B0-BE04-6D28-7BBD0797003E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5695A0D4-D266-633E-5E22-1C800C4C9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62DCC2-40E6-2205-2480-8D4E42A4D1B5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E9EC2FA-98C3-A811-062C-3B7A55EE2600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ctrTitle"/>
          </p:nvPr>
        </p:nvSpPr>
        <p:spPr>
          <a:xfrm>
            <a:off x="560172" y="765997"/>
            <a:ext cx="10968681" cy="114041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822959">
              <a:defRPr sz="6119">
                <a:solidFill>
                  <a:schemeClr val="accent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Presentación del patrocinador</a:t>
            </a:r>
          </a:p>
        </p:txBody>
      </p:sp>
      <p:sp>
        <p:nvSpPr>
          <p:cNvPr id="101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561547" y="2290630"/>
            <a:ext cx="10762731" cy="3086911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5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Hola, me llamo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[SU NOMBRE]</a:t>
            </a:r>
            <a:r>
              <a:rPr dirty="0"/>
              <a:t>.</a:t>
            </a:r>
          </a:p>
          <a:p>
            <a:pPr algn="l">
              <a:lnSpc>
                <a:spcPct val="12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Trabajo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[TÍTULO DEL EMPLEO] </a:t>
            </a:r>
            <a:r>
              <a:rPr dirty="0" err="1"/>
              <a:t>en</a:t>
            </a:r>
            <a:r>
              <a:rPr dirty="0"/>
              <a:t>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[NOMBRE DE SU INSTITUCIÓN FINANCIERA]</a:t>
            </a:r>
            <a:r>
              <a:rPr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71BFB8-965E-906E-BC9A-B34080A8CF4C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4B5DD22D-AB7B-69E7-2411-4AC615C50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009B013-7AE8-D92F-1819-57B211F6EAE7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6E5EEF8-5837-4BCB-0E2F-B885F6A7FAE3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50-30-20-hero-image.jpg" descr="50-30-20-hero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643" y="-43323"/>
            <a:ext cx="12305466" cy="4839229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itle 1"/>
          <p:cNvSpPr txBox="1"/>
          <p:nvPr/>
        </p:nvSpPr>
        <p:spPr>
          <a:xfrm>
            <a:off x="560172" y="4013200"/>
            <a:ext cx="10968681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="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La regla 50/30/20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697B9F-81F5-9469-6FF7-1AE026A83DDB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607C265B-2DEC-2D15-0FA6-79DF6502A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F9EAD8-AF54-9720-D153-BE3CF0C82A04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0EEFD3A-D51B-8BC7-E6C5-21A99C635C3B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ctrTitle"/>
          </p:nvPr>
        </p:nvSpPr>
        <p:spPr>
          <a:xfrm>
            <a:off x="560172" y="305181"/>
            <a:ext cx="7248253" cy="1601229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err="1">
                <a:solidFill>
                  <a:schemeClr val="tx1"/>
                </a:solidFill>
              </a:rPr>
              <a:t>Hablaremos</a:t>
            </a:r>
            <a:r>
              <a:rPr>
                <a:solidFill>
                  <a:schemeClr val="tx1"/>
                </a:solidFill>
              </a:rPr>
              <a:t> de...</a:t>
            </a:r>
          </a:p>
        </p:txBody>
      </p:sp>
      <p:sp>
        <p:nvSpPr>
          <p:cNvPr id="108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663146" y="2092456"/>
            <a:ext cx="6609883" cy="4182623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¿</a:t>
            </a:r>
            <a:r>
              <a:rPr dirty="0" err="1"/>
              <a:t>Qué</a:t>
            </a:r>
            <a:r>
              <a:rPr dirty="0"/>
              <a:t> es la regla 50/30/20?</a:t>
            </a:r>
            <a:endParaRPr sz="6100" dirty="0"/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Necesi</a:t>
            </a:r>
            <a:r>
              <a:rPr lang="en-US" dirty="0" err="1"/>
              <a:t>dades</a:t>
            </a:r>
            <a:endParaRPr dirty="0"/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Deseos</a:t>
            </a:r>
            <a:endParaRPr dirty="0"/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Ahorro</a:t>
            </a:r>
            <a:endParaRPr dirty="0"/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Crear un </a:t>
            </a:r>
            <a:r>
              <a:rPr dirty="0" err="1"/>
              <a:t>fondo</a:t>
            </a:r>
            <a:r>
              <a:rPr dirty="0"/>
              <a:t> de </a:t>
            </a:r>
            <a:r>
              <a:rPr dirty="0" err="1"/>
              <a:t>emergencia</a:t>
            </a:r>
            <a:endParaRPr dirty="0"/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Recursos</a:t>
            </a:r>
            <a:endParaRPr dirty="0"/>
          </a:p>
        </p:txBody>
      </p:sp>
      <p:pic>
        <p:nvPicPr>
          <p:cNvPr id="109" name="pexels-karolina-grabowska-4968632.jpg" descr="pexels-karolina-grabowska-49686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188" y="-34519"/>
            <a:ext cx="5439499" cy="81592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/>
          <p:nvPr/>
        </p:nvSpPr>
        <p:spPr>
          <a:xfrm>
            <a:off x="560172" y="752924"/>
            <a:ext cx="10968681" cy="1153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="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¿</a:t>
            </a:r>
            <a:r>
              <a:rPr dirty="0" err="1">
                <a:solidFill>
                  <a:schemeClr val="tx1"/>
                </a:solidFill>
              </a:rPr>
              <a:t>Qué</a:t>
            </a:r>
            <a:r>
              <a:rPr dirty="0">
                <a:solidFill>
                  <a:schemeClr val="tx1"/>
                </a:solidFill>
              </a:rPr>
              <a:t> es la regla 50/30/20?</a:t>
            </a:r>
          </a:p>
        </p:txBody>
      </p:sp>
      <p:sp>
        <p:nvSpPr>
          <p:cNvPr id="113" name="Lorem Ipsum Subtitle"/>
          <p:cNvSpPr txBox="1"/>
          <p:nvPr/>
        </p:nvSpPr>
        <p:spPr>
          <a:xfrm>
            <a:off x="663146" y="2092456"/>
            <a:ext cx="10968682" cy="3339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="" val="1"/>
            </a:ext>
          </a:extLst>
        </p:spPr>
        <p:txBody>
          <a:bodyPr lIns="45719" rIns="45719">
            <a:normAutofit/>
          </a:bodyPr>
          <a:lstStyle/>
          <a:p>
            <a:pPr marL="571500" indent="-571500">
              <a:spcBef>
                <a:spcPts val="1000"/>
              </a:spcBef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err="1"/>
              <a:t>Reparta</a:t>
            </a:r>
            <a:r>
              <a:t> </a:t>
            </a:r>
            <a:r>
              <a:rPr err="1"/>
              <a:t>así</a:t>
            </a:r>
            <a:r>
              <a:t> sus </a:t>
            </a:r>
            <a:r>
              <a:rPr err="1"/>
              <a:t>ingresos</a:t>
            </a:r>
            <a:r>
              <a:t>:</a:t>
            </a:r>
          </a:p>
          <a:p>
            <a:pPr marL="1028700" lvl="1" indent="-571500">
              <a:spcBef>
                <a:spcPts val="1000"/>
              </a:spcBef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err="1">
                <a:latin typeface="Avenir Heavy"/>
                <a:ea typeface="Avenir Heavy"/>
                <a:cs typeface="Avenir Heavy"/>
                <a:sym typeface="Avenir Heavy"/>
              </a:rPr>
              <a:t>Necesidades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:</a:t>
            </a:r>
            <a:r>
              <a:t> 50%</a:t>
            </a:r>
          </a:p>
          <a:p>
            <a:pPr marL="1028700" lvl="1" indent="-571500">
              <a:spcBef>
                <a:spcPts val="1000"/>
              </a:spcBef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err="1">
                <a:latin typeface="Avenir Heavy"/>
                <a:ea typeface="Avenir Heavy"/>
                <a:cs typeface="Avenir Heavy"/>
                <a:sym typeface="Avenir Heavy"/>
              </a:rPr>
              <a:t>Deseos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:</a:t>
            </a:r>
            <a:r>
              <a:t> 30% </a:t>
            </a:r>
          </a:p>
          <a:p>
            <a:pPr marL="1028700" lvl="1" indent="-571500">
              <a:spcBef>
                <a:spcPts val="1000"/>
              </a:spcBef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err="1">
                <a:latin typeface="Avenir Heavy"/>
                <a:ea typeface="Avenir Heavy"/>
                <a:cs typeface="Avenir Heavy"/>
                <a:sym typeface="Avenir Heavy"/>
              </a:rPr>
              <a:t>Ahorro</a:t>
            </a:r>
            <a:r>
              <a:rPr lang="en-US" err="1">
                <a:latin typeface="Avenir Heavy"/>
                <a:ea typeface="Avenir Heavy"/>
                <a:cs typeface="Avenir Heavy"/>
                <a:sym typeface="Avenir Heavy"/>
              </a:rPr>
              <a:t>s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: </a:t>
            </a:r>
            <a:r>
              <a:t>20%.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1DFFD7-10D1-6847-BF1C-2571175B5B94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B490973F-F58C-3958-F8CF-3EAE7D154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DAEDF0-0E63-C7AC-E91A-B8DD921BB300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4D4F298-94DB-7C99-9858-AD3184AD3646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/>
          <p:cNvSpPr txBox="1">
            <a:spLocks noGrp="1"/>
          </p:cNvSpPr>
          <p:nvPr>
            <p:ph type="ctrTitle"/>
          </p:nvPr>
        </p:nvSpPr>
        <p:spPr>
          <a:xfrm>
            <a:off x="560172" y="487562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err="1">
                <a:solidFill>
                  <a:schemeClr val="tx1"/>
                </a:solidFill>
              </a:rPr>
              <a:t>Necesidades</a:t>
            </a:r>
            <a:r>
              <a:rPr>
                <a:solidFill>
                  <a:schemeClr val="tx1"/>
                </a:solidFill>
              </a:rPr>
              <a:t> (50%)</a:t>
            </a:r>
          </a:p>
        </p:txBody>
      </p:sp>
      <p:sp>
        <p:nvSpPr>
          <p:cNvPr id="116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663146" y="2092456"/>
            <a:ext cx="10968682" cy="2806260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¿Qué son las necesidades?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¿Se le ocurre algún ejemplo de necesidad?</a:t>
            </a:r>
          </a:p>
        </p:txBody>
      </p:sp>
      <p:pic>
        <p:nvPicPr>
          <p:cNvPr id="117" name="coach-50_30_20-spot3.png" descr="coach-50_30_20-spot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310" y="2543661"/>
            <a:ext cx="7037757" cy="3958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/>
          <p:cNvSpPr txBox="1">
            <a:spLocks noGrp="1"/>
          </p:cNvSpPr>
          <p:nvPr>
            <p:ph type="ctrTitle"/>
          </p:nvPr>
        </p:nvSpPr>
        <p:spPr>
          <a:xfrm>
            <a:off x="560172" y="556082"/>
            <a:ext cx="10968681" cy="135032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err="1">
                <a:solidFill>
                  <a:schemeClr val="tx1"/>
                </a:solidFill>
              </a:rPr>
              <a:t>Deseos</a:t>
            </a:r>
            <a:r>
              <a:rPr>
                <a:solidFill>
                  <a:schemeClr val="tx1"/>
                </a:solidFill>
              </a:rPr>
              <a:t> (30%)</a:t>
            </a:r>
          </a:p>
        </p:txBody>
      </p:sp>
      <p:sp>
        <p:nvSpPr>
          <p:cNvPr id="120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663146" y="2092456"/>
            <a:ext cx="10968682" cy="2806260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¿Qué son los deseos?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¿Se le ocurre algún ejemplo de carencia?</a:t>
            </a:r>
          </a:p>
        </p:txBody>
      </p:sp>
      <p:pic>
        <p:nvPicPr>
          <p:cNvPr id="121" name="coach-50_30_20-spot4.png" descr="coach-50_30_20-spot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500" y="3210862"/>
            <a:ext cx="5941934" cy="3342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>
            <a:spLocks noGrp="1"/>
          </p:cNvSpPr>
          <p:nvPr>
            <p:ph type="ctrTitle"/>
          </p:nvPr>
        </p:nvSpPr>
        <p:spPr>
          <a:xfrm>
            <a:off x="560172" y="505624"/>
            <a:ext cx="10968681" cy="1400786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err="1">
                <a:solidFill>
                  <a:schemeClr val="tx1"/>
                </a:solidFill>
              </a:rPr>
              <a:t>Ahorro</a:t>
            </a:r>
            <a:r>
              <a:rPr>
                <a:solidFill>
                  <a:schemeClr val="tx1"/>
                </a:solidFill>
              </a:rPr>
              <a:t> (20%)</a:t>
            </a:r>
          </a:p>
        </p:txBody>
      </p:sp>
      <p:sp>
        <p:nvSpPr>
          <p:cNvPr id="124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663146" y="2092456"/>
            <a:ext cx="10968682" cy="2806260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¿Qué significa ahorrar dinero?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¿Se le ocurre algo para lo que le gustaría</a:t>
            </a:r>
            <a:br>
              <a:rPr/>
            </a:br>
            <a:r>
              <a:t> ahorrar?</a:t>
            </a:r>
          </a:p>
        </p:txBody>
      </p:sp>
      <p:pic>
        <p:nvPicPr>
          <p:cNvPr id="125" name="coach-50_30_20-spot5.png" descr="coach-50_30_20-spot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943" y="3139716"/>
            <a:ext cx="6941424" cy="3904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/>
        </p:nvSpPr>
        <p:spPr>
          <a:xfrm>
            <a:off x="560172" y="505624"/>
            <a:ext cx="10968681" cy="1400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14="http://schemas.microsoft.com/office/powerpoint/2010/main" xmlns="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Más </a:t>
            </a:r>
            <a:r>
              <a:rPr err="1">
                <a:solidFill>
                  <a:schemeClr val="tx1"/>
                </a:solidFill>
              </a:rPr>
              <a:t>sobre</a:t>
            </a:r>
            <a:r>
              <a:rPr>
                <a:solidFill>
                  <a:schemeClr val="tx1"/>
                </a:solidFill>
              </a:rPr>
              <a:t> </a:t>
            </a:r>
            <a:r>
              <a:rPr err="1">
                <a:solidFill>
                  <a:schemeClr val="tx1"/>
                </a:solidFill>
              </a:rPr>
              <a:t>el</a:t>
            </a:r>
            <a:r>
              <a:rPr>
                <a:solidFill>
                  <a:schemeClr val="tx1"/>
                </a:solidFill>
              </a:rPr>
              <a:t> </a:t>
            </a:r>
            <a:r>
              <a:rPr err="1">
                <a:solidFill>
                  <a:schemeClr val="tx1"/>
                </a:solidFill>
              </a:rPr>
              <a:t>ahorro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29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663146" y="2092456"/>
            <a:ext cx="10968682" cy="4235606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>
                    <a:lumOff val="-3529"/>
                  </a:schemeClr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Ahorre con un propósito.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>
                    <a:lumOff val="-3529"/>
                  </a:schemeClr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Existen objetivos de ahorro a largo y a corto plazo.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300">
                <a:solidFill>
                  <a:schemeClr val="accent2">
                    <a:lumOff val="-3529"/>
                  </a:schemeClr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Los ahorros pueden crecer con los intereses.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B6FFB5-B777-AEB1-CF3E-D83C042715D1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A3901711-4EBE-5994-EB3B-68D53FE6F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55AB19-E60E-E5D5-FF25-F0227FA0F207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D4545AA-7AE6-4888-A11E-89B5E01C8752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282A33"/>
      </a:dk1>
      <a:lt1>
        <a:srgbClr val="FFFFFF"/>
      </a:lt1>
      <a:dk2>
        <a:srgbClr val="A7A7A7"/>
      </a:dk2>
      <a:lt2>
        <a:srgbClr val="535353"/>
      </a:lt2>
      <a:accent1>
        <a:srgbClr val="02A1FF"/>
      </a:accent1>
      <a:accent2>
        <a:srgbClr val="282932"/>
      </a:accent2>
      <a:accent3>
        <a:srgbClr val="D4D5D3"/>
      </a:accent3>
      <a:accent4>
        <a:srgbClr val="FEFFFE"/>
      </a:accent4>
      <a:accent5>
        <a:srgbClr val="06A0FF"/>
      </a:accent5>
      <a:accent6>
        <a:srgbClr val="16171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282A33"/>
      </a:dk1>
      <a:lt1>
        <a:srgbClr val="332C0B"/>
      </a:lt1>
      <a:dk2>
        <a:srgbClr val="A7A7A7"/>
      </a:dk2>
      <a:lt2>
        <a:srgbClr val="535353"/>
      </a:lt2>
      <a:accent1>
        <a:srgbClr val="02A1FF"/>
      </a:accent1>
      <a:accent2>
        <a:srgbClr val="282932"/>
      </a:accent2>
      <a:accent3>
        <a:srgbClr val="D4D5D3"/>
      </a:accent3>
      <a:accent4>
        <a:srgbClr val="FEFFFE"/>
      </a:accent4>
      <a:accent5>
        <a:srgbClr val="06A0FF"/>
      </a:accent5>
      <a:accent6>
        <a:srgbClr val="16171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1833</Words>
  <Application>Microsoft Macintosh PowerPoint</Application>
  <PresentationFormat>Widescreen</PresentationFormat>
  <Paragraphs>126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Heavy</vt:lpstr>
      <vt:lpstr>Calibri</vt:lpstr>
      <vt:lpstr>Calibri Light</vt:lpstr>
      <vt:lpstr>Times</vt:lpstr>
      <vt:lpstr>Office Theme</vt:lpstr>
      <vt:lpstr>PowerPoint Presentation</vt:lpstr>
      <vt:lpstr>Presentación del patrocinador</vt:lpstr>
      <vt:lpstr>PowerPoint Presentation</vt:lpstr>
      <vt:lpstr>Hablaremos de...</vt:lpstr>
      <vt:lpstr>PowerPoint Presentation</vt:lpstr>
      <vt:lpstr>Necesidades (50%)</vt:lpstr>
      <vt:lpstr>Deseos (30%)</vt:lpstr>
      <vt:lpstr>Ahorro (20%)</vt:lpstr>
      <vt:lpstr>PowerPoint Presentation</vt:lpstr>
      <vt:lpstr>PowerPoint Presentation</vt:lpstr>
      <vt:lpstr>La regla 50/30/20 es más bien una directriz.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keywords>, docId:7EF0E46FF4FAD794C75931426A0D7EB0</cp:keywords>
  <cp:lastModifiedBy>Sarah Moffat</cp:lastModifiedBy>
  <cp:revision>3</cp:revision>
  <dcterms:modified xsi:type="dcterms:W3CDTF">2025-08-27T16:09:24Z</dcterms:modified>
</cp:coreProperties>
</file>