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7139"/>
  </p:normalViewPr>
  <p:slideViewPr>
    <p:cSldViewPr snapToGrid="0">
      <p:cViewPr>
        <p:scale>
          <a:sx n="146" d="100"/>
          <a:sy n="146" d="100"/>
        </p:scale>
        <p:origin x="3624"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solidFill>
                  <a:srgbClr val="272A32"/>
                </a:solidFill>
                <a:effectLst/>
                <a:latin typeface="Helvetica" pitchFamily="2" charset="0"/>
              </a:rPr>
              <a:t>Introduce yourself to the class and explain a little bit about your role. </a:t>
            </a:r>
          </a:p>
          <a:p>
            <a:pPr algn="just">
              <a:lnSpc>
                <a:spcPts val="907"/>
              </a:lnSpc>
              <a:spcAft>
                <a:spcPts val="675"/>
              </a:spcAft>
            </a:pPr>
            <a:r>
              <a:rPr lang="en-US" sz="1800" dirty="0">
                <a:solidFill>
                  <a:srgbClr val="272A32"/>
                </a:solidFill>
                <a:effectLst/>
                <a:latin typeface="Helvetica" pitchFamily="2" charset="0"/>
              </a:rPr>
              <a:t>You could go over your typical day, some of the things your financial institution offers (products or services relevant to the class), why you sponsor Banzai for their class, or why you think financial literacy is important. </a:t>
            </a:r>
          </a:p>
          <a:p>
            <a:pPr algn="just">
              <a:lnSpc>
                <a:spcPts val="907"/>
              </a:lnSpc>
              <a:spcAft>
                <a:spcPts val="675"/>
              </a:spcAft>
            </a:pPr>
            <a:r>
              <a:rPr lang="en-US" sz="1800" b="1" dirty="0">
                <a:solidFill>
                  <a:srgbClr val="272A32"/>
                </a:solidFill>
                <a:effectLst/>
                <a:latin typeface="Helvetica" pitchFamily="2" charset="0"/>
              </a:rPr>
              <a:t>Consider inviting the class to ask questions about you, your role, your FI, etc.</a:t>
            </a:r>
            <a:endParaRPr lang="en-US" sz="1800" dirty="0">
              <a:solidFill>
                <a:srgbClr val="272A32"/>
              </a:solidFill>
              <a:effectLst/>
              <a:latin typeface="Helvetica" pitchFamily="2" charset="0"/>
            </a:endParaRPr>
          </a:p>
          <a:p>
            <a:endParaRPr lang="en-US" dirty="0"/>
          </a:p>
        </p:txBody>
      </p:sp>
    </p:spTree>
    <p:extLst>
      <p:ext uri="{BB962C8B-B14F-4D97-AF65-F5344CB8AC3E}">
        <p14:creationId xmlns:p14="http://schemas.microsoft.com/office/powerpoint/2010/main" val="242298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Sometimes the 50/30/20 Rule isn’t the best way to organize your personal budget.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Perhaps you have to spend more than 50% on needs right now, or maybe you can afford to put 30% in savings instead of 20%.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The rule is simply one way to divide your budget, but you can adjust it to fit your needs. </a:t>
            </a:r>
          </a:p>
          <a:p>
            <a:endParaRPr lang="en-US" dirty="0"/>
          </a:p>
        </p:txBody>
      </p:sp>
    </p:spTree>
    <p:extLst>
      <p:ext uri="{BB962C8B-B14F-4D97-AF65-F5344CB8AC3E}">
        <p14:creationId xmlns:p14="http://schemas.microsoft.com/office/powerpoint/2010/main" val="2207866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ts val="907"/>
              </a:lnSpc>
              <a:spcAft>
                <a:spcPts val="675"/>
              </a:spcAft>
            </a:pPr>
            <a:r>
              <a:rPr lang="en-US" dirty="0">
                <a:solidFill>
                  <a:srgbClr val="272A32"/>
                </a:solidFill>
                <a:effectLst/>
                <a:latin typeface="Helvetica" pitchFamily="2" charset="0"/>
              </a:rPr>
              <a:t>Depending on class participation and discussion throughout the presentation, you may have extra time. </a:t>
            </a:r>
          </a:p>
          <a:p>
            <a:pPr algn="just">
              <a:lnSpc>
                <a:spcPts val="907"/>
              </a:lnSpc>
              <a:spcAft>
                <a:spcPts val="675"/>
              </a:spcAft>
            </a:pPr>
            <a:r>
              <a:rPr lang="en-US" dirty="0">
                <a:solidFill>
                  <a:srgbClr val="272A32"/>
                </a:solidFill>
                <a:effectLst/>
                <a:latin typeface="Helvetica" pitchFamily="2" charset="0"/>
              </a:rPr>
              <a:t>These resources are helpful ways to further demonstrate the 50/30/20 Rule; spend as little or as much time on these resources as makes sense. </a:t>
            </a:r>
          </a:p>
          <a:p>
            <a:r>
              <a:rPr lang="en-US" dirty="0">
                <a:solidFill>
                  <a:srgbClr val="272A32"/>
                </a:solidFill>
                <a:effectLst/>
                <a:latin typeface="Helvetica" pitchFamily="2" charset="0"/>
              </a:rPr>
              <a:t>The first resource, the 50/30/20 Calculator, is a quick way to see how much money will go into each category based on monthly income. </a:t>
            </a:r>
          </a:p>
          <a:p>
            <a:r>
              <a:rPr lang="en-US" dirty="0">
                <a:solidFill>
                  <a:srgbClr val="272A32"/>
                </a:solidFill>
                <a:effectLst/>
                <a:latin typeface="Helvetica" pitchFamily="2" charset="0"/>
              </a:rPr>
              <a:t>You can demonstrate how the rule will apply to a modest monthly allowance (like $40) or a realistic adult monthly income ($3,000 or so). </a:t>
            </a:r>
          </a:p>
          <a:p>
            <a:r>
              <a:rPr lang="en-US" dirty="0">
                <a:solidFill>
                  <a:srgbClr val="272A32"/>
                </a:solidFill>
                <a:effectLst/>
                <a:latin typeface="Helvetica" pitchFamily="2" charset="0"/>
              </a:rPr>
              <a:t>You can also ask the class to participate by providing a number. </a:t>
            </a:r>
          </a:p>
          <a:p>
            <a:r>
              <a:rPr lang="en-US" dirty="0">
                <a:solidFill>
                  <a:srgbClr val="272A32"/>
                </a:solidFill>
                <a:effectLst/>
                <a:latin typeface="Helvetica" pitchFamily="2" charset="0"/>
              </a:rPr>
              <a:t>The second resource is a much more robust Coach session. </a:t>
            </a:r>
          </a:p>
          <a:p>
            <a:r>
              <a:rPr lang="en-US" dirty="0">
                <a:solidFill>
                  <a:srgbClr val="272A32"/>
                </a:solidFill>
                <a:effectLst/>
                <a:latin typeface="Helvetica" pitchFamily="2" charset="0"/>
              </a:rPr>
              <a:t>The Coach session will walk you through creating a budget using the 50/30/20 Rule. </a:t>
            </a:r>
          </a:p>
          <a:p>
            <a:r>
              <a:rPr lang="en-US" dirty="0">
                <a:solidFill>
                  <a:srgbClr val="272A32"/>
                </a:solidFill>
                <a:effectLst/>
                <a:latin typeface="Helvetica" pitchFamily="2" charset="0"/>
              </a:rPr>
              <a:t>You can make up answers, ask the class for feedback, or use these provided inputs: </a:t>
            </a:r>
          </a:p>
          <a:p>
            <a:endParaRPr lang="en-US" dirty="0">
              <a:solidFill>
                <a:srgbClr val="272A32"/>
              </a:solidFill>
              <a:effectLst/>
              <a:latin typeface="Helvetica" pitchFamily="2" charset="0"/>
            </a:endParaRPr>
          </a:p>
          <a:p>
            <a:r>
              <a:rPr lang="en-US" dirty="0">
                <a:solidFill>
                  <a:srgbClr val="272A32"/>
                </a:solidFill>
                <a:effectLst/>
                <a:latin typeface="Helvetica" pitchFamily="2" charset="0"/>
              </a:rPr>
              <a:t>• Do you have some money right now? </a:t>
            </a:r>
            <a:r>
              <a:rPr lang="en-US" b="1" dirty="0">
                <a:solidFill>
                  <a:srgbClr val="272A32"/>
                </a:solidFill>
                <a:effectLst/>
                <a:latin typeface="Helvetica" pitchFamily="2" charset="0"/>
              </a:rPr>
              <a:t>Yep. </a:t>
            </a:r>
          </a:p>
          <a:p>
            <a:r>
              <a:rPr lang="en-US" dirty="0">
                <a:solidFill>
                  <a:srgbClr val="272A32"/>
                </a:solidFill>
                <a:effectLst/>
                <a:latin typeface="Helvetica" pitchFamily="2" charset="0"/>
              </a:rPr>
              <a:t>• Do you earn money through a job or allowance? </a:t>
            </a:r>
            <a:r>
              <a:rPr lang="en-US" b="1" dirty="0">
                <a:solidFill>
                  <a:srgbClr val="272A32"/>
                </a:solidFill>
                <a:effectLst/>
                <a:latin typeface="Helvetica" pitchFamily="2" charset="0"/>
              </a:rPr>
              <a:t>Yes! </a:t>
            </a:r>
          </a:p>
          <a:p>
            <a:r>
              <a:rPr lang="en-US" dirty="0">
                <a:solidFill>
                  <a:srgbClr val="272A32"/>
                </a:solidFill>
                <a:effectLst/>
                <a:latin typeface="Helvetica" pitchFamily="2" charset="0"/>
              </a:rPr>
              <a:t>• How much do you make every month? </a:t>
            </a:r>
            <a:r>
              <a:rPr lang="en-US" b="1" dirty="0">
                <a:solidFill>
                  <a:srgbClr val="272A32"/>
                </a:solidFill>
                <a:effectLst/>
                <a:latin typeface="Helvetica" pitchFamily="2" charset="0"/>
              </a:rPr>
              <a:t>$1500 </a:t>
            </a:r>
          </a:p>
          <a:p>
            <a:r>
              <a:rPr lang="en-US" dirty="0">
                <a:solidFill>
                  <a:srgbClr val="272A32"/>
                </a:solidFill>
                <a:effectLst/>
                <a:latin typeface="Helvetica" pitchFamily="2" charset="0"/>
              </a:rPr>
              <a:t>• Do you have other money on hand, aside from what you make/earn each month? </a:t>
            </a:r>
            <a:r>
              <a:rPr lang="en-US" b="1" dirty="0">
                <a:solidFill>
                  <a:srgbClr val="272A32"/>
                </a:solidFill>
                <a:effectLst/>
                <a:latin typeface="Helvetica" pitchFamily="2" charset="0"/>
              </a:rPr>
              <a:t>Not right now </a:t>
            </a:r>
            <a:endParaRPr lang="en-US" dirty="0">
              <a:solidFill>
                <a:srgbClr val="272A32"/>
              </a:solidFill>
              <a:effectLst/>
              <a:latin typeface="Helvetica" pitchFamily="2" charset="0"/>
            </a:endParaRPr>
          </a:p>
          <a:p>
            <a:endParaRPr lang="en-US" dirty="0"/>
          </a:p>
        </p:txBody>
      </p:sp>
    </p:spTree>
    <p:extLst>
      <p:ext uri="{BB962C8B-B14F-4D97-AF65-F5344CB8AC3E}">
        <p14:creationId xmlns:p14="http://schemas.microsoft.com/office/powerpoint/2010/main" val="200741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Here is one last opportunity to explain the importance of budgeting, clarify the rule, or go over any final details.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The class may also ask you questions.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You can guide the class by asking for questions relating to the presentation or any question regarding personal finance. </a:t>
            </a:r>
          </a:p>
          <a:p>
            <a:endParaRPr lang="en-US" dirty="0"/>
          </a:p>
        </p:txBody>
      </p:sp>
    </p:spTree>
    <p:extLst>
      <p:ext uri="{BB962C8B-B14F-4D97-AF65-F5344CB8AC3E}">
        <p14:creationId xmlns:p14="http://schemas.microsoft.com/office/powerpoint/2010/main" val="2389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7296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272A32"/>
                </a:solidFill>
                <a:effectLst/>
                <a:latin typeface="Helvetica" pitchFamily="2" charset="0"/>
              </a:rPr>
              <a:t>Introduce the topic briefly. </a:t>
            </a:r>
          </a:p>
          <a:p>
            <a:pPr algn="just">
              <a:lnSpc>
                <a:spcPts val="907"/>
              </a:lnSpc>
              <a:spcAft>
                <a:spcPts val="675"/>
              </a:spcAft>
            </a:pPr>
            <a:r>
              <a:rPr lang="en-US" dirty="0">
                <a:solidFill>
                  <a:srgbClr val="272A32"/>
                </a:solidFill>
                <a:effectLst/>
                <a:latin typeface="Helvetica" pitchFamily="2" charset="0"/>
              </a:rPr>
              <a:t>The 50/30/20 rule is a simple rule of thumb that helps you budget your money.</a:t>
            </a:r>
          </a:p>
          <a:p>
            <a:pPr algn="just">
              <a:lnSpc>
                <a:spcPts val="907"/>
              </a:lnSpc>
              <a:spcAft>
                <a:spcPts val="675"/>
              </a:spcAft>
            </a:pPr>
            <a:r>
              <a:rPr lang="en-US" dirty="0">
                <a:solidFill>
                  <a:srgbClr val="272A32"/>
                </a:solidFill>
                <a:effectLst/>
                <a:latin typeface="Helvetica" pitchFamily="2" charset="0"/>
              </a:rPr>
              <a:t>This rule provides a way that you can divide up your money, making it easier to pay for your expenses while still saving money for emergencies or large purchases.</a:t>
            </a:r>
          </a:p>
          <a:p>
            <a:endParaRPr lang="en-US" dirty="0"/>
          </a:p>
        </p:txBody>
      </p:sp>
    </p:spTree>
    <p:extLst>
      <p:ext uri="{BB962C8B-B14F-4D97-AF65-F5344CB8AC3E}">
        <p14:creationId xmlns:p14="http://schemas.microsoft.com/office/powerpoint/2010/main" val="218715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solidFill>
                  <a:srgbClr val="272A32"/>
                </a:solidFill>
                <a:effectLst/>
                <a:latin typeface="Helvetica" pitchFamily="2" charset="0"/>
              </a:rPr>
              <a:t>This slide serves as a table of contents and can be used to introduce the presentation. </a:t>
            </a:r>
          </a:p>
          <a:p>
            <a:r>
              <a:rPr lang="en-US" dirty="0">
                <a:solidFill>
                  <a:srgbClr val="272A32"/>
                </a:solidFill>
                <a:effectLst/>
                <a:latin typeface="Helvetica" pitchFamily="2" charset="0"/>
              </a:rPr>
              <a:t>These are the specific topics you’ll cover in the order you’ll present them in. </a:t>
            </a:r>
          </a:p>
          <a:p>
            <a:endParaRPr lang="en-US" dirty="0"/>
          </a:p>
        </p:txBody>
      </p:sp>
    </p:spTree>
    <p:extLst>
      <p:ext uri="{BB962C8B-B14F-4D97-AF65-F5344CB8AC3E}">
        <p14:creationId xmlns:p14="http://schemas.microsoft.com/office/powerpoint/2010/main" val="255656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The 50/30/20 Rule simply suggests you split your income up into three categories.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Half of it (50%) will go toward your needs, 30% will go toward your wants, and, finally, 20% will go toward savings. </a:t>
            </a:r>
          </a:p>
          <a:p>
            <a:pPr marL="0" marR="0" lvl="0" indent="0" algn="just" defTabSz="914400" eaLnBrk="1" fontAlgn="auto" latinLnBrk="0" hangingPunct="1">
              <a:lnSpc>
                <a:spcPct val="100000"/>
              </a:lnSpc>
              <a:spcBef>
                <a:spcPts val="0"/>
              </a:spcBef>
              <a:spcAft>
                <a:spcPts val="0"/>
              </a:spcAft>
              <a:buClrTx/>
              <a:buSzTx/>
              <a:buFontTx/>
              <a:buNone/>
              <a:tabLst/>
              <a:defRPr/>
            </a:pPr>
            <a:r>
              <a:rPr lang="en-US" b="1" dirty="0">
                <a:solidFill>
                  <a:srgbClr val="272A32"/>
                </a:solidFill>
                <a:effectLst/>
                <a:latin typeface="Helvetica" pitchFamily="2" charset="0"/>
              </a:rPr>
              <a:t>Ask if the students know what income is or define it yourself. </a:t>
            </a:r>
            <a:r>
              <a:rPr lang="en-US" dirty="0">
                <a:solidFill>
                  <a:srgbClr val="272A32"/>
                </a:solidFill>
                <a:effectLst/>
                <a:latin typeface="Helvetica" pitchFamily="2" charset="0"/>
              </a:rPr>
              <a:t>Income is money you </a:t>
            </a:r>
            <a:r>
              <a:rPr lang="en-US" dirty="0" err="1">
                <a:solidFill>
                  <a:srgbClr val="272A32"/>
                </a:solidFill>
                <a:effectLst/>
                <a:latin typeface="Helvetica" pitchFamily="2" charset="0"/>
              </a:rPr>
              <a:t>recieve</a:t>
            </a:r>
            <a:r>
              <a:rPr lang="en-US" dirty="0">
                <a:solidFill>
                  <a:srgbClr val="272A32"/>
                </a:solidFill>
                <a:effectLst/>
                <a:latin typeface="Helvetica" pitchFamily="2" charset="0"/>
              </a:rPr>
              <a:t>; this can mean payment for a job, cash gifts, or even money you find in couch cushions.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The rule works best with income you receive on a regular basis—like allowance or money you earn at a job— but applies to all income. </a:t>
            </a:r>
          </a:p>
          <a:p>
            <a:endParaRPr lang="en-US" dirty="0"/>
          </a:p>
        </p:txBody>
      </p:sp>
    </p:spTree>
    <p:extLst>
      <p:ext uri="{BB962C8B-B14F-4D97-AF65-F5344CB8AC3E}">
        <p14:creationId xmlns:p14="http://schemas.microsoft.com/office/powerpoint/2010/main" val="33949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ts val="907"/>
              </a:lnSpc>
              <a:spcAft>
                <a:spcPts val="675"/>
              </a:spcAft>
            </a:pPr>
            <a:r>
              <a:rPr lang="en-US" dirty="0">
                <a:solidFill>
                  <a:srgbClr val="272A32"/>
                </a:solidFill>
                <a:effectLst/>
                <a:latin typeface="Helvetica" pitchFamily="2" charset="0"/>
              </a:rPr>
              <a:t>The rule suggests you spend half of your income on needs. </a:t>
            </a:r>
          </a:p>
          <a:p>
            <a:pPr algn="just">
              <a:lnSpc>
                <a:spcPts val="907"/>
              </a:lnSpc>
              <a:spcAft>
                <a:spcPts val="675"/>
              </a:spcAft>
            </a:pPr>
            <a:r>
              <a:rPr lang="en-US" dirty="0">
                <a:solidFill>
                  <a:srgbClr val="272A32"/>
                </a:solidFill>
                <a:effectLst/>
                <a:latin typeface="Helvetica" pitchFamily="2" charset="0"/>
              </a:rPr>
              <a:t>When it comes to your budget, a need, sometimes called a necessity, is something you can’t live without. </a:t>
            </a:r>
          </a:p>
          <a:p>
            <a:pPr algn="just">
              <a:lnSpc>
                <a:spcPts val="907"/>
              </a:lnSpc>
              <a:spcAft>
                <a:spcPts val="675"/>
              </a:spcAft>
            </a:pPr>
            <a:r>
              <a:rPr lang="en-US" dirty="0">
                <a:solidFill>
                  <a:srgbClr val="272A32"/>
                </a:solidFill>
                <a:effectLst/>
                <a:latin typeface="Helvetica" pitchFamily="2" charset="0"/>
              </a:rPr>
              <a:t>In fact, not paying for a need will result in a severe impact to your life. For example, if you don’t pay for electricity, you won’t be able to use heat, wash clothes, store food in a fridge, and so on. </a:t>
            </a:r>
          </a:p>
          <a:p>
            <a:r>
              <a:rPr lang="en-US" b="1" dirty="0">
                <a:solidFill>
                  <a:srgbClr val="272A32"/>
                </a:solidFill>
                <a:effectLst/>
                <a:latin typeface="Helvetica" pitchFamily="2" charset="0"/>
              </a:rPr>
              <a:t>Ask the class if they can think of any needs. </a:t>
            </a:r>
          </a:p>
          <a:p>
            <a:r>
              <a:rPr lang="en-US" dirty="0">
                <a:solidFill>
                  <a:srgbClr val="272A32"/>
                </a:solidFill>
                <a:effectLst/>
                <a:latin typeface="Helvetica" pitchFamily="2" charset="0"/>
              </a:rPr>
              <a:t>If the class is reluctant to answer or needs help, provide a few examples: housing, food, transportation, and so on. </a:t>
            </a:r>
          </a:p>
          <a:p>
            <a:r>
              <a:rPr lang="en-US" b="1" dirty="0">
                <a:solidFill>
                  <a:srgbClr val="272A32"/>
                </a:solidFill>
                <a:effectLst/>
                <a:latin typeface="Helvetica" pitchFamily="2" charset="0"/>
              </a:rPr>
              <a:t>Ask the class what makes these things needs. </a:t>
            </a:r>
          </a:p>
          <a:p>
            <a:r>
              <a:rPr lang="en-US" dirty="0">
                <a:solidFill>
                  <a:srgbClr val="272A32"/>
                </a:solidFill>
                <a:effectLst/>
                <a:latin typeface="Helvetica" pitchFamily="2" charset="0"/>
              </a:rPr>
              <a:t>(You need a place to live to protect you from elements and provide comfort, you can’t live without food, you have to be able to get to school or a job.) </a:t>
            </a:r>
          </a:p>
          <a:p>
            <a:endParaRPr lang="en-US" dirty="0"/>
          </a:p>
        </p:txBody>
      </p:sp>
    </p:spTree>
    <p:extLst>
      <p:ext uri="{BB962C8B-B14F-4D97-AF65-F5344CB8AC3E}">
        <p14:creationId xmlns:p14="http://schemas.microsoft.com/office/powerpoint/2010/main" val="74338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ts val="907"/>
              </a:lnSpc>
              <a:spcAft>
                <a:spcPts val="675"/>
              </a:spcAft>
            </a:pPr>
            <a:r>
              <a:rPr lang="en-US" dirty="0">
                <a:solidFill>
                  <a:srgbClr val="272A32"/>
                </a:solidFill>
                <a:effectLst/>
                <a:latin typeface="Helvetica" pitchFamily="2" charset="0"/>
              </a:rPr>
              <a:t>Unlike needs, wants are things that you can live without. </a:t>
            </a:r>
          </a:p>
          <a:p>
            <a:pPr algn="just">
              <a:lnSpc>
                <a:spcPts val="907"/>
              </a:lnSpc>
              <a:spcAft>
                <a:spcPts val="675"/>
              </a:spcAft>
            </a:pPr>
            <a:r>
              <a:rPr lang="en-US" dirty="0">
                <a:solidFill>
                  <a:srgbClr val="272A32"/>
                </a:solidFill>
                <a:effectLst/>
                <a:latin typeface="Helvetica" pitchFamily="2" charset="0"/>
              </a:rPr>
              <a:t>In other words, they’re things you want, and what goes in this category is different for everyone. </a:t>
            </a:r>
          </a:p>
          <a:p>
            <a:pPr algn="just">
              <a:lnSpc>
                <a:spcPts val="907"/>
              </a:lnSpc>
              <a:spcAft>
                <a:spcPts val="675"/>
              </a:spcAft>
            </a:pPr>
            <a:r>
              <a:rPr lang="en-US" b="1" dirty="0">
                <a:solidFill>
                  <a:srgbClr val="272A32"/>
                </a:solidFill>
                <a:effectLst/>
                <a:latin typeface="Helvetica" pitchFamily="2" charset="0"/>
              </a:rPr>
              <a:t>Ask the class if they can think of examples of wants. </a:t>
            </a:r>
            <a:r>
              <a:rPr lang="en-US" dirty="0">
                <a:solidFill>
                  <a:srgbClr val="272A32"/>
                </a:solidFill>
                <a:effectLst/>
                <a:latin typeface="Helvetica" pitchFamily="2" charset="0"/>
              </a:rPr>
              <a:t>You can provide examples, too, like eating out, subscriptions, video games, or even candy. </a:t>
            </a:r>
          </a:p>
          <a:p>
            <a:r>
              <a:rPr lang="en-US" b="1" dirty="0">
                <a:solidFill>
                  <a:srgbClr val="272A32"/>
                </a:solidFill>
                <a:effectLst/>
                <a:latin typeface="Helvetica" pitchFamily="2" charset="0"/>
              </a:rPr>
              <a:t>Ask the class why it’s important to spend some money on things you want. </a:t>
            </a:r>
          </a:p>
          <a:p>
            <a:r>
              <a:rPr lang="en-US" dirty="0">
                <a:solidFill>
                  <a:srgbClr val="272A32"/>
                </a:solidFill>
                <a:effectLst/>
                <a:latin typeface="Helvetica" pitchFamily="2" charset="0"/>
              </a:rPr>
              <a:t>(The answer? If we only pay for things we need, we’d be miserable! </a:t>
            </a:r>
          </a:p>
          <a:p>
            <a:r>
              <a:rPr lang="en-US" dirty="0">
                <a:solidFill>
                  <a:srgbClr val="272A32"/>
                </a:solidFill>
                <a:effectLst/>
                <a:latin typeface="Helvetica" pitchFamily="2" charset="0"/>
              </a:rPr>
              <a:t>We may even give up on budgeting altogether. Spending money on needs only can become unsustainable.) </a:t>
            </a:r>
          </a:p>
          <a:p>
            <a:r>
              <a:rPr lang="en-US" dirty="0">
                <a:solidFill>
                  <a:srgbClr val="272A32"/>
                </a:solidFill>
                <a:effectLst/>
                <a:latin typeface="Helvetica" pitchFamily="2" charset="0"/>
              </a:rPr>
              <a:t>It’s important to give yourself permission to buy things that you enjoy. </a:t>
            </a:r>
          </a:p>
          <a:p>
            <a:r>
              <a:rPr lang="en-US" dirty="0">
                <a:solidFill>
                  <a:srgbClr val="272A32"/>
                </a:solidFill>
                <a:effectLst/>
                <a:latin typeface="Helvetica" pitchFamily="2" charset="0"/>
              </a:rPr>
              <a:t>That being said, if you need more money for needs, you should take it from wants and not savings. </a:t>
            </a:r>
          </a:p>
          <a:p>
            <a:endParaRPr lang="en-US" dirty="0"/>
          </a:p>
        </p:txBody>
      </p:sp>
    </p:spTree>
    <p:extLst>
      <p:ext uri="{BB962C8B-B14F-4D97-AF65-F5344CB8AC3E}">
        <p14:creationId xmlns:p14="http://schemas.microsoft.com/office/powerpoint/2010/main" val="396730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1" dirty="0">
                <a:solidFill>
                  <a:srgbClr val="272A32"/>
                </a:solidFill>
                <a:effectLst/>
                <a:latin typeface="Helvetica" pitchFamily="2" charset="0"/>
              </a:rPr>
              <a:t>Ask the class what it means to save money.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It’s not just spending less!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Saving is intentionally putting aside money to use in the future. </a:t>
            </a:r>
          </a:p>
          <a:p>
            <a:pPr marL="0" marR="0" lvl="0" indent="0" algn="just" defTabSz="914400" eaLnBrk="1" fontAlgn="auto" latinLnBrk="0" hangingPunct="1">
              <a:lnSpc>
                <a:spcPct val="100000"/>
              </a:lnSpc>
              <a:spcBef>
                <a:spcPts val="0"/>
              </a:spcBef>
              <a:spcAft>
                <a:spcPts val="0"/>
              </a:spcAft>
              <a:buClrTx/>
              <a:buSzTx/>
              <a:buFontTx/>
              <a:buNone/>
              <a:tabLst/>
              <a:defRPr/>
            </a:pPr>
            <a:r>
              <a:rPr lang="en-US" b="1" dirty="0">
                <a:solidFill>
                  <a:srgbClr val="272A32"/>
                </a:solidFill>
                <a:effectLst/>
                <a:latin typeface="Helvetica" pitchFamily="2" charset="0"/>
              </a:rPr>
              <a:t>Ask the class what are some things they might save money for? </a:t>
            </a:r>
          </a:p>
          <a:p>
            <a:pPr marL="0" marR="0" lvl="0" indent="0" algn="just" defTabSz="914400" eaLnBrk="1" fontAlgn="auto" latinLnBrk="0" hangingPunct="1">
              <a:lnSpc>
                <a:spcPct val="100000"/>
              </a:lnSpc>
              <a:spcBef>
                <a:spcPts val="0"/>
              </a:spcBef>
              <a:spcAft>
                <a:spcPts val="0"/>
              </a:spcAft>
              <a:buClrTx/>
              <a:buSzTx/>
              <a:buFontTx/>
              <a:buNone/>
              <a:tabLst/>
              <a:defRPr/>
            </a:pPr>
            <a:r>
              <a:rPr lang="en-US" dirty="0">
                <a:solidFill>
                  <a:srgbClr val="272A32"/>
                </a:solidFill>
                <a:effectLst/>
                <a:latin typeface="Helvetica" pitchFamily="2" charset="0"/>
              </a:rPr>
              <a:t>If the class is reluctant or needs some help, you can provide examples like saving to buy a car, go on a vacation, buy an expensive video game, or more. </a:t>
            </a:r>
          </a:p>
          <a:p>
            <a:endParaRPr lang="en-US" dirty="0"/>
          </a:p>
        </p:txBody>
      </p:sp>
    </p:spTree>
    <p:extLst>
      <p:ext uri="{BB962C8B-B14F-4D97-AF65-F5344CB8AC3E}">
        <p14:creationId xmlns:p14="http://schemas.microsoft.com/office/powerpoint/2010/main" val="42510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ts val="907"/>
              </a:lnSpc>
              <a:spcAft>
                <a:spcPts val="675"/>
              </a:spcAft>
            </a:pPr>
            <a:r>
              <a:rPr lang="en-US" b="1" dirty="0">
                <a:solidFill>
                  <a:srgbClr val="0096DD"/>
                </a:solidFill>
                <a:effectLst/>
                <a:latin typeface="Helvetica" pitchFamily="2" charset="0"/>
              </a:rPr>
              <a:t>(Bullet Point 1) </a:t>
            </a:r>
          </a:p>
          <a:p>
            <a:pPr algn="just">
              <a:lnSpc>
                <a:spcPts val="907"/>
              </a:lnSpc>
              <a:spcAft>
                <a:spcPts val="675"/>
              </a:spcAft>
            </a:pPr>
            <a:r>
              <a:rPr lang="en-US" dirty="0">
                <a:solidFill>
                  <a:srgbClr val="272A32"/>
                </a:solidFill>
                <a:effectLst/>
                <a:latin typeface="Helvetica" pitchFamily="2" charset="0"/>
              </a:rPr>
              <a:t>It’s not enough to just set money aside, you should have a clear goal in mind when you’re saving. </a:t>
            </a:r>
          </a:p>
          <a:p>
            <a:pPr algn="just">
              <a:lnSpc>
                <a:spcPts val="907"/>
              </a:lnSpc>
              <a:spcAft>
                <a:spcPts val="675"/>
              </a:spcAft>
            </a:pPr>
            <a:r>
              <a:rPr lang="en-US" dirty="0">
                <a:solidFill>
                  <a:srgbClr val="272A32"/>
                </a:solidFill>
                <a:effectLst/>
                <a:latin typeface="Helvetica" pitchFamily="2" charset="0"/>
              </a:rPr>
              <a:t>A goal will encourage you to keep saving—it’s motivating! It will also prevent you from spending your savings needlessly. </a:t>
            </a:r>
          </a:p>
          <a:p>
            <a:pPr algn="just">
              <a:lnSpc>
                <a:spcPts val="907"/>
              </a:lnSpc>
              <a:spcAft>
                <a:spcPts val="675"/>
              </a:spcAft>
            </a:pPr>
            <a:endParaRPr lang="en-US" b="1" dirty="0">
              <a:solidFill>
                <a:srgbClr val="0096DD"/>
              </a:solidFill>
              <a:effectLst/>
              <a:latin typeface="Helvetica" pitchFamily="2" charset="0"/>
            </a:endParaRPr>
          </a:p>
          <a:p>
            <a:pPr algn="just">
              <a:lnSpc>
                <a:spcPts val="907"/>
              </a:lnSpc>
              <a:spcAft>
                <a:spcPts val="675"/>
              </a:spcAft>
            </a:pPr>
            <a:r>
              <a:rPr lang="en-US" b="1" dirty="0">
                <a:solidFill>
                  <a:srgbClr val="0096DD"/>
                </a:solidFill>
                <a:effectLst/>
                <a:latin typeface="Helvetica" pitchFamily="2" charset="0"/>
              </a:rPr>
              <a:t>(Bullet Point 2) </a:t>
            </a:r>
          </a:p>
          <a:p>
            <a:pPr algn="just">
              <a:lnSpc>
                <a:spcPts val="907"/>
              </a:lnSpc>
              <a:spcAft>
                <a:spcPts val="675"/>
              </a:spcAft>
            </a:pPr>
            <a:r>
              <a:rPr lang="en-US" dirty="0">
                <a:solidFill>
                  <a:srgbClr val="272A32"/>
                </a:solidFill>
                <a:effectLst/>
                <a:latin typeface="Helvetica" pitchFamily="2" charset="0"/>
              </a:rPr>
              <a:t>Sometimes you’ll reach your goals quickly—within a few months or years—these are short-term savings goals. </a:t>
            </a:r>
          </a:p>
          <a:p>
            <a:pPr algn="just">
              <a:lnSpc>
                <a:spcPts val="907"/>
              </a:lnSpc>
              <a:spcAft>
                <a:spcPts val="675"/>
              </a:spcAft>
            </a:pPr>
            <a:r>
              <a:rPr lang="en-US" dirty="0">
                <a:solidFill>
                  <a:srgbClr val="272A32"/>
                </a:solidFill>
                <a:effectLst/>
                <a:latin typeface="Helvetica" pitchFamily="2" charset="0"/>
              </a:rPr>
              <a:t>Other times, your saving goals may take many years or even decades, these are called long-term savings goals. </a:t>
            </a:r>
          </a:p>
          <a:p>
            <a:pPr algn="just">
              <a:lnSpc>
                <a:spcPts val="907"/>
              </a:lnSpc>
              <a:spcAft>
                <a:spcPts val="675"/>
              </a:spcAft>
            </a:pPr>
            <a:endParaRPr lang="en-US" dirty="0">
              <a:solidFill>
                <a:srgbClr val="272A32"/>
              </a:solidFill>
              <a:effectLst/>
              <a:latin typeface="Helvetica" pitchFamily="2" charset="0"/>
            </a:endParaRPr>
          </a:p>
          <a:p>
            <a:r>
              <a:rPr lang="en-US" b="1" dirty="0">
                <a:solidFill>
                  <a:srgbClr val="272A32"/>
                </a:solidFill>
                <a:effectLst/>
                <a:latin typeface="Helvetica" pitchFamily="2" charset="0"/>
              </a:rPr>
              <a:t>Ask the class if they can think of examples of short-term savings goals. </a:t>
            </a:r>
          </a:p>
          <a:p>
            <a:r>
              <a:rPr lang="en-US" dirty="0">
                <a:solidFill>
                  <a:srgbClr val="272A32"/>
                </a:solidFill>
                <a:effectLst/>
                <a:latin typeface="Helvetica" pitchFamily="2" charset="0"/>
              </a:rPr>
              <a:t>Here are some examples you could provide if they’re stuck: travel, a wedding, home improvements, or an emergency fund. </a:t>
            </a:r>
          </a:p>
          <a:p>
            <a:r>
              <a:rPr lang="en-US" dirty="0">
                <a:solidFill>
                  <a:srgbClr val="272A32"/>
                </a:solidFill>
                <a:effectLst/>
                <a:latin typeface="Helvetica" pitchFamily="2" charset="0"/>
              </a:rPr>
              <a:t>You can let the students know the importance of an emergency fund, but you’ll cover it in more detail in just a moment. </a:t>
            </a:r>
          </a:p>
          <a:p>
            <a:r>
              <a:rPr lang="en-US" b="1" dirty="0">
                <a:solidFill>
                  <a:srgbClr val="272A32"/>
                </a:solidFill>
                <a:effectLst/>
                <a:latin typeface="Helvetica" pitchFamily="2" charset="0"/>
              </a:rPr>
              <a:t>Ask the class for examples of long-term savings goals </a:t>
            </a:r>
            <a:r>
              <a:rPr lang="en-US" dirty="0">
                <a:solidFill>
                  <a:srgbClr val="272A32"/>
                </a:solidFill>
                <a:effectLst/>
                <a:latin typeface="Helvetica" pitchFamily="2" charset="0"/>
              </a:rPr>
              <a:t>(these might be harder for the students to imagine, but they’re incredibly important!). </a:t>
            </a:r>
          </a:p>
          <a:p>
            <a:r>
              <a:rPr lang="en-US" dirty="0">
                <a:solidFill>
                  <a:srgbClr val="272A32"/>
                </a:solidFill>
                <a:effectLst/>
                <a:latin typeface="Helvetica" pitchFamily="2" charset="0"/>
              </a:rPr>
              <a:t>Some examples could be saving for college or a retirement fund. It’s possible the students won’t know what a retirement fund is or why it’s important. </a:t>
            </a:r>
          </a:p>
          <a:p>
            <a:r>
              <a:rPr lang="en-US" dirty="0">
                <a:solidFill>
                  <a:srgbClr val="272A32"/>
                </a:solidFill>
                <a:effectLst/>
                <a:latin typeface="Helvetica" pitchFamily="2" charset="0"/>
              </a:rPr>
              <a:t>Explain that very few people want to work their entire lives, that’s why they retire. </a:t>
            </a:r>
          </a:p>
          <a:p>
            <a:r>
              <a:rPr lang="en-US" dirty="0">
                <a:solidFill>
                  <a:srgbClr val="272A32"/>
                </a:solidFill>
                <a:effectLst/>
                <a:latin typeface="Helvetica" pitchFamily="2" charset="0"/>
              </a:rPr>
              <a:t>But if you aren’t working, then you aren’t making any money. A retirement fund is a sum of money you can pull from to cover your expenses during retirement. </a:t>
            </a:r>
          </a:p>
          <a:p>
            <a:r>
              <a:rPr lang="en-US" dirty="0">
                <a:solidFill>
                  <a:srgbClr val="272A32"/>
                </a:solidFill>
                <a:effectLst/>
                <a:latin typeface="Helvetica" pitchFamily="2" charset="0"/>
              </a:rPr>
              <a:t>Saving for retirement early is key, since it can take many decades to save enough to live comfortably in retirement. </a:t>
            </a:r>
          </a:p>
          <a:p>
            <a:r>
              <a:rPr lang="en-US" b="1" dirty="0">
                <a:solidFill>
                  <a:srgbClr val="0096DD"/>
                </a:solidFill>
                <a:effectLst/>
                <a:latin typeface="Helvetica" pitchFamily="2" charset="0"/>
              </a:rPr>
              <a:t>(Bullet Point 3) </a:t>
            </a:r>
            <a:r>
              <a:rPr lang="en-US" dirty="0">
                <a:solidFill>
                  <a:srgbClr val="272A32"/>
                </a:solidFill>
                <a:effectLst/>
                <a:latin typeface="Helvetica" pitchFamily="2" charset="0"/>
              </a:rPr>
              <a:t>Finally, savings can grow with interest. </a:t>
            </a:r>
          </a:p>
          <a:p>
            <a:endParaRPr lang="en-US" b="1" dirty="0">
              <a:solidFill>
                <a:srgbClr val="272A32"/>
              </a:solidFill>
              <a:effectLst/>
              <a:latin typeface="Helvetica" pitchFamily="2" charset="0"/>
            </a:endParaRPr>
          </a:p>
          <a:p>
            <a:r>
              <a:rPr lang="en-US" b="1" dirty="0">
                <a:solidFill>
                  <a:srgbClr val="272A32"/>
                </a:solidFill>
                <a:effectLst/>
                <a:latin typeface="Helvetica" pitchFamily="2" charset="0"/>
              </a:rPr>
              <a:t>Ask the class if they know what interest is. </a:t>
            </a:r>
          </a:p>
          <a:p>
            <a:r>
              <a:rPr lang="en-US" dirty="0">
                <a:solidFill>
                  <a:srgbClr val="272A32"/>
                </a:solidFill>
                <a:effectLst/>
                <a:latin typeface="Helvetica" pitchFamily="2" charset="0"/>
              </a:rPr>
              <a:t>It’s a tough question! Explain to the class that interest is a percentage of the total balance that is added to your account just for keeping your money there. </a:t>
            </a:r>
          </a:p>
          <a:p>
            <a:r>
              <a:rPr lang="en-US" dirty="0">
                <a:solidFill>
                  <a:srgbClr val="272A32"/>
                </a:solidFill>
                <a:effectLst/>
                <a:latin typeface="Helvetica" pitchFamily="2" charset="0"/>
              </a:rPr>
              <a:t>This is a great opportunity to talk about saving accounts at your financial institution and give concrete examples of how often interest is paid. </a:t>
            </a:r>
          </a:p>
          <a:p>
            <a:r>
              <a:rPr lang="en-US" dirty="0">
                <a:solidFill>
                  <a:srgbClr val="272A32"/>
                </a:solidFill>
                <a:effectLst/>
                <a:latin typeface="Helvetica" pitchFamily="2" charset="0"/>
              </a:rPr>
              <a:t>Explain that interest makes it so that your savings will continue to grow—even if you don’t put any more money in the account. </a:t>
            </a:r>
          </a:p>
          <a:p>
            <a:endParaRPr lang="en-US" dirty="0"/>
          </a:p>
        </p:txBody>
      </p:sp>
    </p:spTree>
    <p:extLst>
      <p:ext uri="{BB962C8B-B14F-4D97-AF65-F5344CB8AC3E}">
        <p14:creationId xmlns:p14="http://schemas.microsoft.com/office/powerpoint/2010/main" val="261557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ts val="907"/>
              </a:lnSpc>
              <a:spcAft>
                <a:spcPts val="675"/>
              </a:spcAft>
            </a:pPr>
            <a:r>
              <a:rPr lang="en-US" dirty="0">
                <a:solidFill>
                  <a:srgbClr val="272A32"/>
                </a:solidFill>
                <a:effectLst/>
                <a:latin typeface="Helvetica" pitchFamily="2" charset="0"/>
              </a:rPr>
              <a:t>As you might’ve mentioned to the class earlier, one example of a short-term savings goal is an emergency fund. </a:t>
            </a:r>
          </a:p>
          <a:p>
            <a:pPr algn="just">
              <a:lnSpc>
                <a:spcPts val="907"/>
              </a:lnSpc>
              <a:spcAft>
                <a:spcPts val="675"/>
              </a:spcAft>
            </a:pPr>
            <a:r>
              <a:rPr lang="en-US" b="1" dirty="0">
                <a:solidFill>
                  <a:srgbClr val="272A32"/>
                </a:solidFill>
                <a:effectLst/>
                <a:latin typeface="Helvetica" pitchFamily="2" charset="0"/>
              </a:rPr>
              <a:t>Ask the class if they know what an emergency fund is. </a:t>
            </a:r>
          </a:p>
          <a:p>
            <a:pPr algn="just">
              <a:lnSpc>
                <a:spcPts val="907"/>
              </a:lnSpc>
              <a:spcAft>
                <a:spcPts val="675"/>
              </a:spcAft>
            </a:pPr>
            <a:r>
              <a:rPr lang="en-US" dirty="0">
                <a:solidFill>
                  <a:srgbClr val="272A32"/>
                </a:solidFill>
                <a:effectLst/>
                <a:latin typeface="Helvetica" pitchFamily="2" charset="0"/>
              </a:rPr>
              <a:t>You can explain it as an amount of money that is set aside to cover unexpected expenses or regular expenses if your income changes (you lose a job, you get sick, etc.). </a:t>
            </a:r>
          </a:p>
          <a:p>
            <a:r>
              <a:rPr lang="en-US" dirty="0">
                <a:solidFill>
                  <a:srgbClr val="272A32"/>
                </a:solidFill>
                <a:effectLst/>
                <a:latin typeface="Helvetica" pitchFamily="2" charset="0"/>
              </a:rPr>
              <a:t>Unexpected things happen all the time. You could get in a car accident, wake up to a flooded basement, or even get your phone stolen at a restaurant. </a:t>
            </a:r>
          </a:p>
          <a:p>
            <a:r>
              <a:rPr lang="en-US" dirty="0">
                <a:solidFill>
                  <a:srgbClr val="272A32"/>
                </a:solidFill>
                <a:effectLst/>
                <a:latin typeface="Helvetica" pitchFamily="2" charset="0"/>
              </a:rPr>
              <a:t>An emergency fund covers these unexpected expenses so that you can continue to pay for your needs, wants, and savings as usual. </a:t>
            </a:r>
          </a:p>
          <a:p>
            <a:r>
              <a:rPr lang="en-US" b="1" dirty="0">
                <a:solidFill>
                  <a:srgbClr val="272A32"/>
                </a:solidFill>
                <a:effectLst/>
                <a:latin typeface="Helvetica" pitchFamily="2" charset="0"/>
              </a:rPr>
              <a:t>Ask the students for examples of emergency expenses. </a:t>
            </a:r>
            <a:r>
              <a:rPr lang="en-US" dirty="0">
                <a:solidFill>
                  <a:srgbClr val="272A32"/>
                </a:solidFill>
                <a:effectLst/>
                <a:latin typeface="Helvetica" pitchFamily="2" charset="0"/>
              </a:rPr>
              <a:t>How much should be in an emergency fund? Afterall, it’s tough to predict the cost of an unexpected and unknown expense. </a:t>
            </a:r>
          </a:p>
          <a:p>
            <a:r>
              <a:rPr lang="en-US" dirty="0">
                <a:solidFill>
                  <a:srgbClr val="272A32"/>
                </a:solidFill>
                <a:effectLst/>
                <a:latin typeface="Helvetica" pitchFamily="2" charset="0"/>
              </a:rPr>
              <a:t>One rule of thumb is that an emergency fund should roughly equal 6 months of regular income. That means the amount in an emergency fund is different for everyone. </a:t>
            </a:r>
          </a:p>
          <a:p>
            <a:endParaRPr lang="en-US" dirty="0"/>
          </a:p>
        </p:txBody>
      </p:sp>
    </p:spTree>
    <p:extLst>
      <p:ext uri="{BB962C8B-B14F-4D97-AF65-F5344CB8AC3E}">
        <p14:creationId xmlns:p14="http://schemas.microsoft.com/office/powerpoint/2010/main" val="329745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teachbanzai.com/wellness/resources/fifty-thirty-twenty-coach" TargetMode="External"/><Relationship Id="rId4" Type="http://schemas.openxmlformats.org/officeDocument/2006/relationships/hyperlink" Target="https://teachbanzai.com/wellness/resources/fifty-thirty-twenty-calcula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59677" y="5885310"/>
            <a:ext cx="6217641" cy="514177"/>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b="1" dirty="0">
                <a:solidFill>
                  <a:schemeClr val="tx1"/>
                </a:solidFill>
              </a:rPr>
              <a:t>A simple budgeting guideline.</a:t>
            </a:r>
          </a:p>
        </p:txBody>
      </p:sp>
      <p:pic>
        <p:nvPicPr>
          <p:cNvPr id="95" name="coach-50_30_20-hero.jpg" descr="coach-50_30_20-hero.jpg"/>
          <p:cNvPicPr>
            <a:picLocks noChangeAspect="1"/>
          </p:cNvPicPr>
          <p:nvPr/>
        </p:nvPicPr>
        <p:blipFill>
          <a:blip r:embed="rId2"/>
          <a:stretch>
            <a:fillRect/>
          </a:stretch>
        </p:blipFill>
        <p:spPr>
          <a:xfrm>
            <a:off x="-1" y="-482812"/>
            <a:ext cx="12192001" cy="5287544"/>
          </a:xfrm>
          <a:prstGeom prst="rect">
            <a:avLst/>
          </a:prstGeom>
          <a:ln w="12700">
            <a:miter lim="400000"/>
          </a:ln>
        </p:spPr>
      </p:pic>
      <p:sp>
        <p:nvSpPr>
          <p:cNvPr id="97" name="Title 1"/>
          <p:cNvSpPr txBox="1"/>
          <p:nvPr/>
        </p:nvSpPr>
        <p:spPr>
          <a:xfrm>
            <a:off x="390861" y="5132095"/>
            <a:ext cx="6386457" cy="8647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2500" lnSpcReduction="10000"/>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tx1"/>
                </a:solidFill>
              </a:rPr>
              <a:t>The 50/30/20 Rule</a:t>
            </a:r>
          </a:p>
        </p:txBody>
      </p:sp>
      <p:grpSp>
        <p:nvGrpSpPr>
          <p:cNvPr id="12" name="Group 11">
            <a:extLst>
              <a:ext uri="{FF2B5EF4-FFF2-40B4-BE49-F238E27FC236}">
                <a16:creationId xmlns:a16="http://schemas.microsoft.com/office/drawing/2014/main" id="{EEFA4D51-4F62-E62B-E533-FC0EACAE0756}"/>
              </a:ext>
            </a:extLst>
          </p:cNvPr>
          <p:cNvGrpSpPr/>
          <p:nvPr/>
        </p:nvGrpSpPr>
        <p:grpSpPr>
          <a:xfrm>
            <a:off x="8934428" y="6030157"/>
            <a:ext cx="2805751" cy="369330"/>
            <a:chOff x="8934428" y="6030157"/>
            <a:chExt cx="2805751" cy="369330"/>
          </a:xfrm>
        </p:grpSpPr>
        <p:pic>
          <p:nvPicPr>
            <p:cNvPr id="5" name="Picture 4" descr="A black and white logo&#10;&#10;Description automatically generated">
              <a:extLst>
                <a:ext uri="{FF2B5EF4-FFF2-40B4-BE49-F238E27FC236}">
                  <a16:creationId xmlns:a16="http://schemas.microsoft.com/office/drawing/2014/main" id="{10B19AE2-CBD2-FB41-B211-07D1446C8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7" name="TextBox 6">
              <a:extLst>
                <a:ext uri="{FF2B5EF4-FFF2-40B4-BE49-F238E27FC236}">
                  <a16:creationId xmlns:a16="http://schemas.microsoft.com/office/drawing/2014/main" id="{E73617AA-10FF-ED83-7869-9F2E43183EA9}"/>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9" name="Straight Connector 8">
              <a:extLst>
                <a:ext uri="{FF2B5EF4-FFF2-40B4-BE49-F238E27FC236}">
                  <a16:creationId xmlns:a16="http://schemas.microsoft.com/office/drawing/2014/main" id="{72DCD1D3-E97E-118F-F8BE-01902FAD717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p:nvPr/>
        </p:nvSpPr>
        <p:spPr>
          <a:xfrm>
            <a:off x="560172" y="505624"/>
            <a:ext cx="10968681" cy="1400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Building an Emergency Fund</a:t>
            </a:r>
          </a:p>
        </p:txBody>
      </p:sp>
      <p:sp>
        <p:nvSpPr>
          <p:cNvPr id="132"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What is an emergency fund?</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How much should it be?</a:t>
            </a:r>
          </a:p>
        </p:txBody>
      </p:sp>
      <p:pic>
        <p:nvPicPr>
          <p:cNvPr id="133" name="coach-50_30_20-spot1.png" descr="coach-50_30_20-spot1.png"/>
          <p:cNvPicPr>
            <a:picLocks noChangeAspect="1"/>
          </p:cNvPicPr>
          <p:nvPr/>
        </p:nvPicPr>
        <p:blipFill>
          <a:blip r:embed="rId3"/>
          <a:stretch>
            <a:fillRect/>
          </a:stretch>
        </p:blipFill>
        <p:spPr>
          <a:xfrm>
            <a:off x="5547073" y="2468613"/>
            <a:ext cx="6960452" cy="391525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noGrp="1"/>
          </p:cNvSpPr>
          <p:nvPr>
            <p:ph type="ctrTitle"/>
          </p:nvPr>
        </p:nvSpPr>
        <p:spPr>
          <a:xfrm>
            <a:off x="390838" y="5436557"/>
            <a:ext cx="11410324" cy="865011"/>
          </a:xfrm>
          <a:prstGeom prst="rect">
            <a:avLst/>
          </a:prstGeom>
        </p:spPr>
        <p:txBody>
          <a:bodyPr/>
          <a:lstStyle>
            <a:lvl1pPr defTabSz="667512">
              <a:defRPr sz="4380">
                <a:solidFill>
                  <a:schemeClr val="accent5"/>
                </a:solidFill>
                <a:latin typeface="Avenir Black"/>
                <a:ea typeface="Avenir Black"/>
                <a:cs typeface="Avenir Black"/>
                <a:sym typeface="Avenir Black"/>
              </a:defRPr>
            </a:lvl1pPr>
          </a:lstStyle>
          <a:p>
            <a:r>
              <a:rPr dirty="0">
                <a:solidFill>
                  <a:schemeClr val="tx1"/>
                </a:solidFill>
              </a:rPr>
              <a:t>The 50/30/20 Rule is more like a guideline.</a:t>
            </a:r>
          </a:p>
        </p:txBody>
      </p:sp>
      <p:pic>
        <p:nvPicPr>
          <p:cNvPr id="136" name="coach-50_30_20-spot2.png" descr="coach-50_30_20-spot2.png"/>
          <p:cNvPicPr>
            <a:picLocks noChangeAspect="1"/>
          </p:cNvPicPr>
          <p:nvPr/>
        </p:nvPicPr>
        <p:blipFill>
          <a:blip r:embed="rId3"/>
          <a:stretch>
            <a:fillRect/>
          </a:stretch>
        </p:blipFill>
        <p:spPr>
          <a:xfrm>
            <a:off x="1714600" y="301514"/>
            <a:ext cx="8762800" cy="492907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p:nvPr/>
        </p:nvSpPr>
        <p:spPr>
          <a:xfrm>
            <a:off x="560172" y="505624"/>
            <a:ext cx="10968681" cy="1400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Resources</a:t>
            </a:r>
          </a:p>
        </p:txBody>
      </p:sp>
      <p:sp>
        <p:nvSpPr>
          <p:cNvPr id="139" name="I"/>
          <p:cNvSpPr/>
          <p:nvPr/>
        </p:nvSpPr>
        <p:spPr>
          <a:xfrm>
            <a:off x="6090675" y="-343628"/>
            <a:ext cx="6573839" cy="7545256"/>
          </a:xfrm>
          <a:prstGeom prst="rect">
            <a:avLst/>
          </a:prstGeom>
          <a:solidFill>
            <a:srgbClr val="0D142A"/>
          </a:solidFill>
          <a:ln w="12700">
            <a:solidFill>
              <a:srgbClr val="1D1E2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defRPr>
                <a:solidFill>
                  <a:schemeClr val="accent4">
                    <a:hueOff val="-7200000"/>
                    <a:satOff val="-100001"/>
                  </a:schemeClr>
                </a:solidFill>
              </a:defRPr>
            </a:lvl1pPr>
          </a:lstStyle>
          <a:p>
            <a:r>
              <a:t>I</a:t>
            </a:r>
          </a:p>
        </p:txBody>
      </p:sp>
      <p:pic>
        <p:nvPicPr>
          <p:cNvPr id="140" name="Banzai_Logo_Blue copy.png" descr="Banzai_Logo_Blue copy.png"/>
          <p:cNvPicPr>
            <a:picLocks noChangeAspect="1"/>
          </p:cNvPicPr>
          <p:nvPr/>
        </p:nvPicPr>
        <p:blipFill>
          <a:blip r:embed="rId3"/>
          <a:stretch>
            <a:fillRect/>
          </a:stretch>
        </p:blipFill>
        <p:spPr>
          <a:xfrm>
            <a:off x="9730980" y="5761761"/>
            <a:ext cx="2265568" cy="973064"/>
          </a:xfrm>
          <a:prstGeom prst="rect">
            <a:avLst/>
          </a:prstGeom>
          <a:ln w="12700">
            <a:miter lim="400000"/>
          </a:ln>
        </p:spPr>
      </p:pic>
      <p:sp>
        <p:nvSpPr>
          <p:cNvPr id="141" name="Lorem Ipsum Subtitle">
            <a:hlinkClick r:id="rId4"/>
          </p:cNvPr>
          <p:cNvSpPr txBox="1">
            <a:spLocks noGrp="1"/>
          </p:cNvSpPr>
          <p:nvPr>
            <p:ph type="subTitle" sz="quarter" idx="1"/>
          </p:nvPr>
        </p:nvSpPr>
        <p:spPr>
          <a:xfrm>
            <a:off x="663146" y="2092456"/>
            <a:ext cx="5152413" cy="641955"/>
          </a:xfrm>
          <a:prstGeom prst="rect">
            <a:avLst/>
          </a:prstGeom>
        </p:spPr>
        <p:txBody>
          <a:bodyPr/>
          <a:lstStyle>
            <a:lvl1pPr marL="560070" indent="-560070" algn="l" defTabSz="896111">
              <a:lnSpc>
                <a:spcPct val="100000"/>
              </a:lnSpc>
              <a:spcBef>
                <a:spcPts val="900"/>
              </a:spcBef>
              <a:buSzPct val="100000"/>
              <a:buFont typeface="Arial"/>
              <a:buChar char="•"/>
              <a:defRPr sz="3234">
                <a:solidFill>
                  <a:schemeClr val="accent2"/>
                </a:solidFill>
                <a:latin typeface="Avenir Light"/>
                <a:ea typeface="Avenir Light"/>
                <a:cs typeface="Avenir Light"/>
                <a:sym typeface="Avenir Light"/>
              </a:defRPr>
            </a:lvl1pPr>
          </a:lstStyle>
          <a:p>
            <a:r>
              <a:t>50/30/20 Calculator</a:t>
            </a:r>
          </a:p>
        </p:txBody>
      </p:sp>
      <p:sp>
        <p:nvSpPr>
          <p:cNvPr id="142" name="Lorem Ipsum Subtitle">
            <a:hlinkClick r:id="rId5"/>
          </p:cNvPr>
          <p:cNvSpPr txBox="1"/>
          <p:nvPr/>
        </p:nvSpPr>
        <p:spPr>
          <a:xfrm>
            <a:off x="663146" y="2794019"/>
            <a:ext cx="5152413" cy="641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marL="560070" indent="-560070" defTabSz="896111">
              <a:lnSpc>
                <a:spcPct val="81000"/>
              </a:lnSpc>
              <a:spcBef>
                <a:spcPts val="900"/>
              </a:spcBef>
              <a:buSzPct val="100000"/>
              <a:buFont typeface="Arial"/>
              <a:buChar char="•"/>
              <a:defRPr sz="3234">
                <a:solidFill>
                  <a:schemeClr val="accent2"/>
                </a:solidFill>
                <a:latin typeface="Avenir Light"/>
                <a:ea typeface="Avenir Light"/>
                <a:cs typeface="Avenir Light"/>
                <a:sym typeface="Avenir Light"/>
              </a:defRPr>
            </a:lvl1pPr>
          </a:lstStyle>
          <a:p>
            <a:r>
              <a:t>50/30/20 Coach</a:t>
            </a:r>
          </a:p>
        </p:txBody>
      </p:sp>
      <p:pic>
        <p:nvPicPr>
          <p:cNvPr id="143" name="photo-1580894895938-bd31a62ed8ba.jpeg" descr="photo-1580894895938-bd31a62ed8ba.jpeg"/>
          <p:cNvPicPr>
            <a:picLocks noChangeAspect="1"/>
          </p:cNvPicPr>
          <p:nvPr/>
        </p:nvPicPr>
        <p:blipFill>
          <a:blip r:embed="rId6"/>
          <a:srcRect l="19982" r="19982"/>
          <a:stretch>
            <a:fillRect/>
          </a:stretch>
        </p:blipFill>
        <p:spPr>
          <a:xfrm>
            <a:off x="6050875" y="-1"/>
            <a:ext cx="6171698" cy="6858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
          <p:cNvSpPr/>
          <p:nvPr/>
        </p:nvSpPr>
        <p:spPr>
          <a:xfrm>
            <a:off x="6090675" y="-343628"/>
            <a:ext cx="6573839" cy="7545256"/>
          </a:xfrm>
          <a:prstGeom prst="rect">
            <a:avLst/>
          </a:prstGeom>
          <a:solidFill>
            <a:srgbClr val="0D142A"/>
          </a:solidFill>
          <a:ln w="12700">
            <a:solidFill>
              <a:srgbClr val="1D1E2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defRPr>
                <a:solidFill>
                  <a:schemeClr val="accent4">
                    <a:hueOff val="-7200000"/>
                    <a:satOff val="-100001"/>
                  </a:schemeClr>
                </a:solidFill>
              </a:defRPr>
            </a:lvl1pPr>
          </a:lstStyle>
          <a:p>
            <a:r>
              <a:t>I</a:t>
            </a:r>
          </a:p>
        </p:txBody>
      </p:sp>
      <p:pic>
        <p:nvPicPr>
          <p:cNvPr id="146" name="Banzai_Logo_Blue copy.png" descr="Banzai_Logo_Blue copy.png"/>
          <p:cNvPicPr>
            <a:picLocks noChangeAspect="1"/>
          </p:cNvPicPr>
          <p:nvPr/>
        </p:nvPicPr>
        <p:blipFill>
          <a:blip r:embed="rId3"/>
          <a:stretch>
            <a:fillRect/>
          </a:stretch>
        </p:blipFill>
        <p:spPr>
          <a:xfrm>
            <a:off x="9730980" y="5761761"/>
            <a:ext cx="2265568" cy="973064"/>
          </a:xfrm>
          <a:prstGeom prst="rect">
            <a:avLst/>
          </a:prstGeom>
          <a:ln w="12700">
            <a:miter lim="400000"/>
          </a:ln>
        </p:spPr>
      </p:pic>
      <p:sp>
        <p:nvSpPr>
          <p:cNvPr id="147"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Needs:</a:t>
            </a:r>
            <a:r>
              <a:t> 50%</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Wants:</a:t>
            </a:r>
            <a:r>
              <a:t> 30%</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Savings:</a:t>
            </a:r>
            <a:r>
              <a:t> 20%</a:t>
            </a:r>
          </a:p>
        </p:txBody>
      </p:sp>
      <p:pic>
        <p:nvPicPr>
          <p:cNvPr id="148" name="50-30-20-spot.jpg" descr="50-30-20-spot.jpg"/>
          <p:cNvPicPr>
            <a:picLocks noChangeAspect="1"/>
          </p:cNvPicPr>
          <p:nvPr/>
        </p:nvPicPr>
        <p:blipFill>
          <a:blip r:embed="rId4"/>
          <a:srcRect l="24630" r="24617"/>
          <a:stretch>
            <a:fillRect/>
          </a:stretch>
        </p:blipFill>
        <p:spPr>
          <a:xfrm>
            <a:off x="6148255" y="55869"/>
            <a:ext cx="6006985" cy="6650734"/>
          </a:xfrm>
          <a:prstGeom prst="rect">
            <a:avLst/>
          </a:prstGeom>
          <a:ln w="12700">
            <a:miter lim="400000"/>
          </a:ln>
        </p:spPr>
      </p:pic>
      <p:sp>
        <p:nvSpPr>
          <p:cNvPr id="149" name="Lorem Ipsum Subtitle"/>
          <p:cNvSpPr txBox="1"/>
          <p:nvPr/>
        </p:nvSpPr>
        <p:spPr>
          <a:xfrm>
            <a:off x="561547" y="5084762"/>
            <a:ext cx="10762731" cy="7372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lvl1pPr>
              <a:lnSpc>
                <a:spcPct val="150000"/>
              </a:lnSpc>
              <a:spcBef>
                <a:spcPts val="1000"/>
              </a:spcBef>
              <a:defRPr sz="3600">
                <a:solidFill>
                  <a:schemeClr val="accent2"/>
                </a:solidFill>
                <a:latin typeface="Avenir Light"/>
                <a:ea typeface="Avenir Light"/>
                <a:cs typeface="Avenir Light"/>
                <a:sym typeface="Avenir Light"/>
              </a:defRPr>
            </a:lvl1pPr>
          </a:lstStyle>
          <a:p>
            <a:r>
              <a:t>Questions?</a:t>
            </a:r>
          </a:p>
        </p:txBody>
      </p:sp>
      <p:sp>
        <p:nvSpPr>
          <p:cNvPr id="150" name="Title 1"/>
          <p:cNvSpPr txBox="1"/>
          <p:nvPr/>
        </p:nvSpPr>
        <p:spPr>
          <a:xfrm>
            <a:off x="560172" y="505624"/>
            <a:ext cx="10968681" cy="1400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One Last Time!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coach-50_30_20-hero.jpg" descr="coach-50_30_20-hero.jpg"/>
          <p:cNvPicPr>
            <a:picLocks noChangeAspect="1"/>
          </p:cNvPicPr>
          <p:nvPr/>
        </p:nvPicPr>
        <p:blipFill>
          <a:blip r:embed="rId3"/>
          <a:stretch>
            <a:fillRect/>
          </a:stretch>
        </p:blipFill>
        <p:spPr>
          <a:xfrm>
            <a:off x="-1" y="-12624"/>
            <a:ext cx="12192001" cy="5169240"/>
          </a:xfrm>
          <a:prstGeom prst="rect">
            <a:avLst/>
          </a:prstGeom>
          <a:ln w="12700">
            <a:miter lim="400000"/>
          </a:ln>
        </p:spPr>
      </p:pic>
      <p:sp>
        <p:nvSpPr>
          <p:cNvPr id="154" name="Title 1"/>
          <p:cNvSpPr txBox="1"/>
          <p:nvPr/>
        </p:nvSpPr>
        <p:spPr>
          <a:xfrm>
            <a:off x="451821" y="4171915"/>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tx1"/>
                </a:solidFill>
              </a:rPr>
              <a:t>Thank you!</a:t>
            </a:r>
          </a:p>
        </p:txBody>
      </p:sp>
      <p:grpSp>
        <p:nvGrpSpPr>
          <p:cNvPr id="2" name="Group 1">
            <a:extLst>
              <a:ext uri="{FF2B5EF4-FFF2-40B4-BE49-F238E27FC236}">
                <a16:creationId xmlns:a16="http://schemas.microsoft.com/office/drawing/2014/main" id="{35B592AD-1002-5B5F-CF31-9658FAC1EF4D}"/>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4DC7ABF9-658A-681B-47D6-B8A2DE95E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B0B95F35-81CD-A4B9-97FD-2F3BF28C9D4F}"/>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73517B90-B363-FC46-6F63-DCB0E300B1C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lstStyle>
            <a:lvl1pPr algn="l" defTabSz="822959">
              <a:defRPr sz="6119">
                <a:solidFill>
                  <a:schemeClr val="accent5"/>
                </a:solidFill>
                <a:latin typeface="Avenir Black"/>
                <a:ea typeface="Avenir Black"/>
                <a:cs typeface="Avenir Black"/>
                <a:sym typeface="Avenir Black"/>
              </a:defRPr>
            </a:lvl1pPr>
          </a:lstStyle>
          <a:p>
            <a:r>
              <a:rPr dirty="0">
                <a:solidFill>
                  <a:schemeClr val="tx1"/>
                </a:solidFill>
              </a:rPr>
              <a:t>Sponsor Intro</a:t>
            </a:r>
          </a:p>
        </p:txBody>
      </p:sp>
      <p:sp>
        <p:nvSpPr>
          <p:cNvPr id="101" name="Lorem Ipsum Subtitle"/>
          <p:cNvSpPr txBox="1">
            <a:spLocks noGrp="1"/>
          </p:cNvSpPr>
          <p:nvPr>
            <p:ph type="subTitle" sz="half" idx="1"/>
          </p:nvPr>
        </p:nvSpPr>
        <p:spPr>
          <a:xfrm>
            <a:off x="561547" y="2290630"/>
            <a:ext cx="107627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t>Hi, my name is </a:t>
            </a:r>
            <a:r>
              <a:rPr>
                <a:latin typeface="Avenir Heavy"/>
                <a:ea typeface="Avenir Heavy"/>
                <a:cs typeface="Avenir Heavy"/>
                <a:sym typeface="Avenir Heavy"/>
              </a:rPr>
              <a:t>[YOUR NAME]</a:t>
            </a:r>
            <a:r>
              <a:t>.</a:t>
            </a:r>
          </a:p>
          <a:p>
            <a:pPr algn="l">
              <a:lnSpc>
                <a:spcPct val="120000"/>
              </a:lnSpc>
              <a:defRPr sz="3600">
                <a:solidFill>
                  <a:schemeClr val="accent2"/>
                </a:solidFill>
                <a:latin typeface="Avenir Light"/>
                <a:ea typeface="Avenir Light"/>
                <a:cs typeface="Avenir Light"/>
                <a:sym typeface="Avenir Light"/>
              </a:defRPr>
            </a:pPr>
            <a:r>
              <a:t>I work as </a:t>
            </a:r>
            <a:r>
              <a:rPr>
                <a:latin typeface="Avenir Heavy"/>
                <a:ea typeface="Avenir Heavy"/>
                <a:cs typeface="Avenir Heavy"/>
                <a:sym typeface="Avenir Heavy"/>
              </a:rPr>
              <a:t>[JOB TITLE]</a:t>
            </a:r>
            <a:r>
              <a:t> at </a:t>
            </a:r>
            <a:r>
              <a:rPr>
                <a:latin typeface="Avenir Heavy"/>
                <a:ea typeface="Avenir Heavy"/>
                <a:cs typeface="Avenir Heavy"/>
                <a:sym typeface="Avenir Heavy"/>
              </a:rPr>
              <a:t>[NAME OF YOUR FINANCIAL INSTITUTION]</a:t>
            </a:r>
            <a:r>
              <a:t>.</a:t>
            </a:r>
          </a:p>
        </p:txBody>
      </p:sp>
      <p:grpSp>
        <p:nvGrpSpPr>
          <p:cNvPr id="2" name="Group 1">
            <a:extLst>
              <a:ext uri="{FF2B5EF4-FFF2-40B4-BE49-F238E27FC236}">
                <a16:creationId xmlns:a16="http://schemas.microsoft.com/office/drawing/2014/main" id="{C91B6672-F821-50F2-09EF-71AADE6761C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34B5E630-0DA7-85C8-D9FA-3395923B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99EEFAF7-CD84-E753-3065-26BF25C293B1}"/>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D1F1A2C8-09A3-22FC-A3F3-0BE6F6A1887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50-30-20-hero-image.jpg" descr="50-30-20-hero-image.jpg"/>
          <p:cNvPicPr>
            <a:picLocks noChangeAspect="1"/>
          </p:cNvPicPr>
          <p:nvPr/>
        </p:nvPicPr>
        <p:blipFill>
          <a:blip r:embed="rId3"/>
          <a:stretch>
            <a:fillRect/>
          </a:stretch>
        </p:blipFill>
        <p:spPr>
          <a:xfrm>
            <a:off x="-56643" y="-43323"/>
            <a:ext cx="12305466" cy="4839229"/>
          </a:xfrm>
          <a:prstGeom prst="rect">
            <a:avLst/>
          </a:prstGeom>
          <a:ln w="12700">
            <a:miter lim="400000"/>
          </a:ln>
        </p:spPr>
      </p:pic>
      <p:sp>
        <p:nvSpPr>
          <p:cNvPr id="105" name="Title 1"/>
          <p:cNvSpPr txBox="1"/>
          <p:nvPr/>
        </p:nvSpPr>
        <p:spPr>
          <a:xfrm>
            <a:off x="560172" y="4013200"/>
            <a:ext cx="10968681" cy="238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tx1"/>
                </a:solidFill>
              </a:rPr>
              <a:t>The 50/30/20 Rule</a:t>
            </a:r>
          </a:p>
        </p:txBody>
      </p:sp>
      <p:grpSp>
        <p:nvGrpSpPr>
          <p:cNvPr id="2" name="Group 1">
            <a:extLst>
              <a:ext uri="{FF2B5EF4-FFF2-40B4-BE49-F238E27FC236}">
                <a16:creationId xmlns:a16="http://schemas.microsoft.com/office/drawing/2014/main" id="{FBE79F2D-6DE4-B55A-F3AD-5C1A05BC07FB}"/>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68E9FDB6-0685-1CBE-D93E-86B8A3ECD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205BE138-CB25-24CF-0EC1-D88D237E5B2F}"/>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97B27085-C71B-6292-D026-4E8ACC5B05DE}"/>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ctrTitle"/>
          </p:nvPr>
        </p:nvSpPr>
        <p:spPr>
          <a:xfrm>
            <a:off x="560172" y="305181"/>
            <a:ext cx="7248253" cy="1601229"/>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We’ll talk about…</a:t>
            </a:r>
          </a:p>
        </p:txBody>
      </p:sp>
      <p:sp>
        <p:nvSpPr>
          <p:cNvPr id="108" name="Lorem Ipsum Subtitle"/>
          <p:cNvSpPr txBox="1">
            <a:spLocks noGrp="1"/>
          </p:cNvSpPr>
          <p:nvPr>
            <p:ph type="subTitle" sz="half" idx="1"/>
          </p:nvPr>
        </p:nvSpPr>
        <p:spPr>
          <a:xfrm>
            <a:off x="663146" y="2092456"/>
            <a:ext cx="6609883" cy="4182623"/>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What is the 50/30/20 Rule?</a:t>
            </a:r>
            <a:endParaRPr sz="6100"/>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Needs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Wants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Savings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Building an Emergency Fund</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Resources</a:t>
            </a:r>
          </a:p>
        </p:txBody>
      </p:sp>
      <p:pic>
        <p:nvPicPr>
          <p:cNvPr id="109" name="pexels-karolina-grabowska-4968632.jpg" descr="pexels-karolina-grabowska-4968632.jpg"/>
          <p:cNvPicPr>
            <a:picLocks noChangeAspect="1"/>
          </p:cNvPicPr>
          <p:nvPr/>
        </p:nvPicPr>
        <p:blipFill>
          <a:blip r:embed="rId3"/>
          <a:stretch>
            <a:fillRect/>
          </a:stretch>
        </p:blipFill>
        <p:spPr>
          <a:xfrm>
            <a:off x="7461188" y="-34519"/>
            <a:ext cx="5439499" cy="8159247"/>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
          <p:cNvSpPr txBox="1"/>
          <p:nvPr/>
        </p:nvSpPr>
        <p:spPr>
          <a:xfrm>
            <a:off x="560172" y="752924"/>
            <a:ext cx="10968681" cy="1153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What is the 50/30/20 Rule?</a:t>
            </a:r>
          </a:p>
        </p:txBody>
      </p:sp>
      <p:sp>
        <p:nvSpPr>
          <p:cNvPr id="113" name="Lorem Ipsum Subtitle"/>
          <p:cNvSpPr txBox="1"/>
          <p:nvPr/>
        </p:nvSpPr>
        <p:spPr>
          <a:xfrm>
            <a:off x="663146" y="2092456"/>
            <a:ext cx="10968682" cy="3339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t>Split your income up this way:</a:t>
            </a:r>
          </a:p>
          <a:p>
            <a:pPr marL="1028700" lvl="1"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Needs:</a:t>
            </a:r>
            <a:r>
              <a:t> 50%</a:t>
            </a:r>
          </a:p>
          <a:p>
            <a:pPr marL="1028700" lvl="1"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Wants:</a:t>
            </a:r>
            <a:r>
              <a:t> 30% </a:t>
            </a:r>
          </a:p>
          <a:p>
            <a:pPr marL="1028700" lvl="1"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Savings:</a:t>
            </a:r>
            <a:r>
              <a:t> 20%</a:t>
            </a:r>
          </a:p>
        </p:txBody>
      </p:sp>
      <p:grpSp>
        <p:nvGrpSpPr>
          <p:cNvPr id="2" name="Group 1">
            <a:extLst>
              <a:ext uri="{FF2B5EF4-FFF2-40B4-BE49-F238E27FC236}">
                <a16:creationId xmlns:a16="http://schemas.microsoft.com/office/drawing/2014/main" id="{22E8BF10-D25A-225E-6343-E427D11921C3}"/>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256FC8E9-E0F6-FC24-A219-1080D8747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431BCFAF-3789-360A-3868-858D420C76EE}"/>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46E565D9-6E7A-F4C3-07BE-DD1244F740F9}"/>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ctrTitle"/>
          </p:nvPr>
        </p:nvSpPr>
        <p:spPr>
          <a:xfrm>
            <a:off x="560172" y="487562"/>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Needs (50%)</a:t>
            </a:r>
          </a:p>
        </p:txBody>
      </p:sp>
      <p:sp>
        <p:nvSpPr>
          <p:cNvPr id="116"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What are needs?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Can you think of an example of a need?</a:t>
            </a:r>
          </a:p>
        </p:txBody>
      </p:sp>
      <p:pic>
        <p:nvPicPr>
          <p:cNvPr id="117" name="coach-50_30_20-spot3.png" descr="coach-50_30_20-spot3.png"/>
          <p:cNvPicPr>
            <a:picLocks noChangeAspect="1"/>
          </p:cNvPicPr>
          <p:nvPr/>
        </p:nvPicPr>
        <p:blipFill>
          <a:blip r:embed="rId3"/>
          <a:stretch>
            <a:fillRect/>
          </a:stretch>
        </p:blipFill>
        <p:spPr>
          <a:xfrm>
            <a:off x="4883310" y="2543661"/>
            <a:ext cx="7037757" cy="395873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ctrTitle"/>
          </p:nvPr>
        </p:nvSpPr>
        <p:spPr>
          <a:xfrm>
            <a:off x="560172" y="556082"/>
            <a:ext cx="10968681" cy="135032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Wants (30%)</a:t>
            </a:r>
          </a:p>
        </p:txBody>
      </p:sp>
      <p:sp>
        <p:nvSpPr>
          <p:cNvPr id="120"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What are wants?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Can you think of an example of a want?</a:t>
            </a:r>
          </a:p>
        </p:txBody>
      </p:sp>
      <p:pic>
        <p:nvPicPr>
          <p:cNvPr id="121" name="coach-50_30_20-spot4.png" descr="coach-50_30_20-spot4.png"/>
          <p:cNvPicPr>
            <a:picLocks noChangeAspect="1"/>
          </p:cNvPicPr>
          <p:nvPr/>
        </p:nvPicPr>
        <p:blipFill>
          <a:blip r:embed="rId3"/>
          <a:stretch>
            <a:fillRect/>
          </a:stretch>
        </p:blipFill>
        <p:spPr>
          <a:xfrm>
            <a:off x="5949500" y="3210862"/>
            <a:ext cx="5941934" cy="33423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ctrTitle"/>
          </p:nvPr>
        </p:nvSpPr>
        <p:spPr>
          <a:xfrm>
            <a:off x="560172" y="505624"/>
            <a:ext cx="10968681" cy="1400786"/>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Saving (20%)</a:t>
            </a:r>
          </a:p>
        </p:txBody>
      </p:sp>
      <p:sp>
        <p:nvSpPr>
          <p:cNvPr id="124"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What does it mean to save money?</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Can you think of something you might want </a:t>
            </a:r>
            <a:br/>
            <a:r>
              <a:t>to save for?</a:t>
            </a:r>
          </a:p>
        </p:txBody>
      </p:sp>
      <p:pic>
        <p:nvPicPr>
          <p:cNvPr id="125" name="coach-50_30_20-spot5.png" descr="coach-50_30_20-spot5.png"/>
          <p:cNvPicPr>
            <a:picLocks noChangeAspect="1"/>
          </p:cNvPicPr>
          <p:nvPr/>
        </p:nvPicPr>
        <p:blipFill>
          <a:blip r:embed="rId3"/>
          <a:stretch>
            <a:fillRect/>
          </a:stretch>
        </p:blipFill>
        <p:spPr>
          <a:xfrm>
            <a:off x="4839943" y="3139716"/>
            <a:ext cx="6941424" cy="390455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p:nvPr/>
        </p:nvSpPr>
        <p:spPr>
          <a:xfrm>
            <a:off x="560172" y="505624"/>
            <a:ext cx="10968681" cy="14007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tx1"/>
                </a:solidFill>
              </a:rPr>
              <a:t>More on Saving</a:t>
            </a:r>
          </a:p>
        </p:txBody>
      </p:sp>
      <p:sp>
        <p:nvSpPr>
          <p:cNvPr id="129" name="Lorem Ipsum Subtitle"/>
          <p:cNvSpPr txBox="1">
            <a:spLocks noGrp="1"/>
          </p:cNvSpPr>
          <p:nvPr>
            <p:ph type="subTitle" idx="1"/>
          </p:nvPr>
        </p:nvSpPr>
        <p:spPr>
          <a:xfrm>
            <a:off x="663146" y="2092456"/>
            <a:ext cx="10968682" cy="4235606"/>
          </a:xfrm>
          <a:prstGeom prst="rect">
            <a:avLst/>
          </a:prstGeom>
        </p:spPr>
        <p:txBody>
          <a:bodyPr/>
          <a:lstStyle/>
          <a:p>
            <a:pPr marL="571500" indent="-571500" algn="l">
              <a:lnSpc>
                <a:spcPct val="100000"/>
              </a:lnSpc>
              <a:buSzPct val="100000"/>
              <a:buFont typeface="Arial"/>
              <a:buChar char="•"/>
              <a:defRPr sz="3300">
                <a:solidFill>
                  <a:schemeClr val="accent2">
                    <a:lumOff val="-3529"/>
                  </a:schemeClr>
                </a:solidFill>
                <a:latin typeface="Avenir Light"/>
                <a:ea typeface="Avenir Light"/>
                <a:cs typeface="Avenir Light"/>
                <a:sym typeface="Avenir Light"/>
              </a:defRPr>
            </a:pPr>
            <a:r>
              <a:rPr dirty="0"/>
              <a:t>Save with a purpose.</a:t>
            </a:r>
          </a:p>
          <a:p>
            <a:pPr marL="571500" indent="-571500" algn="l">
              <a:lnSpc>
                <a:spcPct val="100000"/>
              </a:lnSpc>
              <a:buSzPct val="100000"/>
              <a:buFont typeface="Arial"/>
              <a:buChar char="•"/>
              <a:defRPr sz="3300">
                <a:solidFill>
                  <a:schemeClr val="accent2">
                    <a:lumOff val="-3529"/>
                  </a:schemeClr>
                </a:solidFill>
                <a:latin typeface="Avenir Light"/>
                <a:ea typeface="Avenir Light"/>
                <a:cs typeface="Avenir Light"/>
                <a:sym typeface="Avenir Light"/>
              </a:defRPr>
            </a:pPr>
            <a:r>
              <a:rPr dirty="0"/>
              <a:t>There are long-term and short-term saving goals.</a:t>
            </a:r>
          </a:p>
          <a:p>
            <a:pPr marL="571500" indent="-571500" algn="l">
              <a:lnSpc>
                <a:spcPct val="100000"/>
              </a:lnSpc>
              <a:buSzPct val="100000"/>
              <a:buFont typeface="Arial"/>
              <a:buChar char="•"/>
              <a:defRPr sz="3300">
                <a:solidFill>
                  <a:schemeClr val="accent2">
                    <a:lumOff val="-3529"/>
                  </a:schemeClr>
                </a:solidFill>
                <a:latin typeface="Avenir Light"/>
                <a:ea typeface="Avenir Light"/>
                <a:cs typeface="Avenir Light"/>
                <a:sym typeface="Avenir Light"/>
              </a:defRPr>
            </a:pPr>
            <a:r>
              <a:rPr dirty="0"/>
              <a:t>Savings can grow with interest.</a:t>
            </a:r>
          </a:p>
        </p:txBody>
      </p:sp>
      <p:grpSp>
        <p:nvGrpSpPr>
          <p:cNvPr id="2" name="Group 1">
            <a:extLst>
              <a:ext uri="{FF2B5EF4-FFF2-40B4-BE49-F238E27FC236}">
                <a16:creationId xmlns:a16="http://schemas.microsoft.com/office/drawing/2014/main" id="{25528EA3-A549-09DD-2EC3-D71509F5ABD4}"/>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0EB1D7DD-03C7-364E-7D98-49B589333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3B8B3858-5419-2666-F513-6F1AA4B52FE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999684D4-F294-CC4E-CAB2-F83E3CB3005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1798</Words>
  <Application>Microsoft Macintosh PowerPoint</Application>
  <PresentationFormat>Widescreen</PresentationFormat>
  <Paragraphs>132</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Heavy</vt:lpstr>
      <vt:lpstr>Calibri</vt:lpstr>
      <vt:lpstr>Calibri Light</vt:lpstr>
      <vt:lpstr>Helvetica</vt:lpstr>
      <vt:lpstr>Office Theme</vt:lpstr>
      <vt:lpstr>PowerPoint Presentation</vt:lpstr>
      <vt:lpstr>Sponsor Intro</vt:lpstr>
      <vt:lpstr>PowerPoint Presentation</vt:lpstr>
      <vt:lpstr>We’ll talk about…</vt:lpstr>
      <vt:lpstr>PowerPoint Presentation</vt:lpstr>
      <vt:lpstr>Needs (50%)</vt:lpstr>
      <vt:lpstr>Wants (30%)</vt:lpstr>
      <vt:lpstr>Saving (20%)</vt:lpstr>
      <vt:lpstr>PowerPoint Presentation</vt:lpstr>
      <vt:lpstr>PowerPoint Presentation</vt:lpstr>
      <vt:lpstr>The 50/30/20 Rule is more like a guideline.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Sarah Moffat</cp:lastModifiedBy>
  <cp:revision>1</cp:revision>
  <dcterms:modified xsi:type="dcterms:W3CDTF">2025-08-26T22:36:30Z</dcterms:modified>
</cp:coreProperties>
</file>