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VC Banzai Cardinal 1" charset="1" panose="00000000000000000000"/>
      <p:regular r:id="rId23"/>
    </p:embeddedFont>
    <p:embeddedFont>
      <p:font typeface="VC Banzai Cardinal 2" charset="1" panose="00000000000000000000"/>
      <p:regular r:id="rId24"/>
    </p:embeddedFont>
    <p:embeddedFont>
      <p:font typeface="VC Banzai Cardinal 2 Bold Italics" charset="1" panose="00000000000000000000"/>
      <p:regular r:id="rId26"/>
    </p:embeddedFont>
    <p:embeddedFont>
      <p:font typeface="Montserrat Semi-Bold" charset="1" panose="00000700000000000000"/>
      <p:regular r:id="rId27"/>
    </p:embeddedFont>
    <p:embeddedFont>
      <p:font typeface="Montserrat" charset="1" panose="00000500000000000000"/>
      <p:regular r:id="rId29"/>
    </p:embeddedFont>
    <p:embeddedFont>
      <p:font typeface="VC Banzai Cardinal 1 Bold" charset="1" panose="00000000000000000000"/>
      <p:regular r:id="rId38"/>
    </p:embeddedFont>
    <p:embeddedFont>
      <p:font typeface="Montserrat Semi-Bold Bold" charset="1" panose="0000080000000000000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notesMasters/notesMaster1.xml" Type="http://schemas.openxmlformats.org/officeDocument/2006/relationships/notesMaster"/><Relationship Id="rId21" Target="theme/theme2.xml" Type="http://schemas.openxmlformats.org/officeDocument/2006/relationships/theme"/><Relationship Id="rId22" Target="notesSlides/notesSlide1.xml" Type="http://schemas.openxmlformats.org/officeDocument/2006/relationships/notes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notesSlides/notesSlide2.xml" Type="http://schemas.openxmlformats.org/officeDocument/2006/relationships/notes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notesSlides/notesSlide3.xml" Type="http://schemas.openxmlformats.org/officeDocument/2006/relationships/notesSlide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notesSlides/notesSlide4.xml" Type="http://schemas.openxmlformats.org/officeDocument/2006/relationships/notesSlide"/><Relationship Id="rId31" Target="notesSlides/notesSlide5.xml" Type="http://schemas.openxmlformats.org/officeDocument/2006/relationships/notesSlide"/><Relationship Id="rId32" Target="notesSlides/notesSlide6.xml" Type="http://schemas.openxmlformats.org/officeDocument/2006/relationships/notesSlide"/><Relationship Id="rId33" Target="notesSlides/notesSlide7.xml" Type="http://schemas.openxmlformats.org/officeDocument/2006/relationships/notesSlide"/><Relationship Id="rId34" Target="notesSlides/notesSlide8.xml" Type="http://schemas.openxmlformats.org/officeDocument/2006/relationships/notesSlide"/><Relationship Id="rId35" Target="notesSlides/notesSlide9.xml" Type="http://schemas.openxmlformats.org/officeDocument/2006/relationships/notesSlide"/><Relationship Id="rId36" Target="notesSlides/notesSlide10.xml" Type="http://schemas.openxmlformats.org/officeDocument/2006/relationships/notesSlide"/><Relationship Id="rId37" Target="notesSlides/notesSlide11.xml" Type="http://schemas.openxmlformats.org/officeDocument/2006/relationships/notesSlide"/><Relationship Id="rId38" Target="fonts/font38.fntdata" Type="http://schemas.openxmlformats.org/officeDocument/2006/relationships/font"/><Relationship Id="rId39" Target="notesSlides/notesSlide12.xml" Type="http://schemas.openxmlformats.org/officeDocument/2006/relationships/notesSlide"/><Relationship Id="rId4" Target="theme/theme1.xml" Type="http://schemas.openxmlformats.org/officeDocument/2006/relationships/theme"/><Relationship Id="rId40" Target="notesSlides/notesSlide13.xml" Type="http://schemas.openxmlformats.org/officeDocument/2006/relationships/notesSlide"/><Relationship Id="rId41" Target="fonts/font41.fntdata" Type="http://schemas.openxmlformats.org/officeDocument/2006/relationships/font"/><Relationship Id="rId42" Target="notesSlides/notesSlide14.xml" Type="http://schemas.openxmlformats.org/officeDocument/2006/relationships/notesSlid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"Good morning/afternoon, everyone. Welcome to Homebuying 101. You’ve put in the work to be here because you have a vision for stability, equity, and freedom. The goal of this 30-minute session is not to look at houses, but to give you the non-negotiable financial roadmap you need before you start looking."</a:t>
            </a:r>
          </a:p>
          <a:p>
            <a:r>
              <a:rPr lang="en-US"/>
              <a:t/>
            </a:r>
          </a:p>
          <a:p>
            <a:r>
              <a:rPr lang="en-US"/>
              <a:t>"The difference between dreaming and buying is a lender's approval. A lender is a gatekeeper, and their job is risk minimization. They look at three core pillars. If you master these three pillars, you control your journey."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"Once you have that letter, the rest of the structured 6-step journey is possible."</a:t>
            </a:r>
          </a:p>
          <a:p>
            <a:r>
              <a:rPr lang="en-US"/>
              <a:t>Hire an Agent </a:t>
            </a:r>
          </a:p>
          <a:p>
            <a:r>
              <a:rPr lang="en-US"/>
              <a:t>House Hunt &amp; Offer</a:t>
            </a:r>
          </a:p>
          <a:p>
            <a:r>
              <a:rPr lang="en-US"/>
              <a:t>Inspection &amp; Appraisal </a:t>
            </a:r>
          </a:p>
          <a:p>
            <a:r>
              <a:rPr lang="en-US"/>
              <a:t>Final Underwriting </a:t>
            </a:r>
          </a:p>
          <a:p>
            <a:r>
              <a:rPr lang="en-US"/>
              <a:t>Closing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"In the last 30 minutes, we've boiled down the financial foundation to three takeaways:"</a:t>
            </a:r>
          </a:p>
          <a:p>
            <a:r>
              <a:rPr lang="en-US"/>
              <a:t/>
            </a:r>
          </a:p>
          <a:p>
            <a:r>
              <a:rPr lang="en-US"/>
              <a:t/>
            </a:r>
          </a:p>
          <a:p>
            <a:r>
              <a:rPr lang="en-US"/>
              <a:t>Your DTI is Your Limit: Lower your Debt-to-Income Ratio below 43% to maximize your buying power.</a:t>
            </a:r>
          </a:p>
          <a:p>
            <a:r>
              <a:rPr lang="en-US"/>
              <a:t/>
            </a:r>
          </a:p>
          <a:p>
            <a:r>
              <a:rPr lang="en-US"/>
              <a:t>Save for Two Costs: Budget separately for the Down Payment (minimum required by loan type) and the additional 2-5% needed for Closing Costs.</a:t>
            </a:r>
          </a:p>
          <a:p>
            <a:r>
              <a:rPr lang="en-US"/>
              <a:t/>
            </a:r>
          </a:p>
          <a:p>
            <a:r>
              <a:rPr lang="en-US"/>
              <a:t>The First Move is Pre-Approval: Secure your Pre-Approval letter before searching for homes to set your budget and signal seriousness to sellers.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"Knowledge is great, but action is everything. Please take your My 90-Day Homebuying Action Plan worksheet with you. It includes a prompt to calculate your DTI, track your savings, and find the resources we mentioned today."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“Here are some additional online resources we provide to help you get ready to buy a home and get your financial house in order, accessed via our Wellness Center.”</a:t>
            </a:r>
          </a:p>
          <a:p>
            <a:r>
              <a:rPr lang="en-US"/>
              <a:t/>
            </a:r>
          </a:p>
          <a:p>
            <a:r>
              <a:rPr lang="en-US"/>
              <a:t>Feel free to note other websites, seminars, and workshops provided by your financial institution.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“Thank you for participating today. Your journey to homeownership is absolutely achievable, and you have the power to control your financial foundation."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Briefly review the rapid-fire agenda.</a:t>
            </a:r>
          </a:p>
          <a:p>
            <a:r>
              <a:rPr lang="en-US"/>
              <a:t/>
            </a:r>
          </a:p>
          <a:p>
            <a:r>
              <a:rPr lang="en-US"/>
              <a:t>"We're moving fast—no in-session activities—but you're leaving with the knowledge and a handout to start your 90-day plan today."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"There are three core pillars for affordability: Debt-to-Income Ratio, Down Payment, and Closing Costs.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Pillar number one is your Debt-to-Income Ratio, or DTI. This is the percentage of your gross (pre-tax) monthly income that goes toward all your debt payments (car loans, student loans, credit card minimums) PLUS the proposed new house payment."</a:t>
            </a:r>
          </a:p>
          <a:p>
            <a:r>
              <a:rPr lang="en-US"/>
              <a:t/>
            </a:r>
          </a:p>
          <a:p>
            <a:r>
              <a:rPr lang="en-US"/>
              <a:t>The Magic Number: "For many conventional loans, the absolute maximum DTI they allow is around 43%. If you are above 43%, you are probably not getting approved. If you are below, you look much more stable."</a:t>
            </a:r>
          </a:p>
          <a:p>
            <a:r>
              <a:rPr lang="en-US"/>
              <a:t/>
            </a:r>
          </a:p>
          <a:p>
            <a:r>
              <a:rPr lang="en-US"/>
              <a:t>Actionable Takeaway: "If you want to raise your buying power tomorrow, pay down or pay off a debt. Lowering your DTI is the fastest way to increase your maximum pre-approval amount."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"Lenders don't just care about the loan amount. They calculate DTI using the total true cost, called PITI."</a:t>
            </a:r>
          </a:p>
          <a:p>
            <a:r>
              <a:rPr lang="en-US"/>
              <a:t>P-I-T-I stands for: Principal and Interest (the loan cost, which is fixed) + Taxes (property taxes) + Insurance (homeowner’s insurance).</a:t>
            </a:r>
          </a:p>
          <a:p>
            <a:r>
              <a:rPr lang="en-US"/>
              <a:t>Escrow: "Taxes and Insurance are not fixed, so the lender requires you to pay them monthly into an Escrow Account. This is a holding account managed by the lender to ensure those big annual bills never catch you by surprise."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"Your second pillar is Down Payment. This is the cash you put down to reduce the amount you borrow. The loan type dictates the minimum required cash."</a:t>
            </a:r>
          </a:p>
          <a:p>
            <a:r>
              <a:rPr lang="en-US"/>
              <a:t>Conventional: The benchmark. 20% down is the goal.</a:t>
            </a:r>
          </a:p>
          <a:p>
            <a:r>
              <a:rPr lang="en-US"/>
              <a:t>FHA (Federal Housing Administration): Great for first-time buyers. Minimum 3.5% down.</a:t>
            </a:r>
          </a:p>
          <a:p>
            <a:r>
              <a:rPr lang="en-US"/>
              <a:t>VA (Veterans Affairs): For eligible service members. 0% down.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"If you put less than 20% down on a Conventional loan, you must pay Private Mortgage Insurance (PMI). This is an extra monthly fee that protects the lender, not you. The goal is to save 20% to skip this cost entirely.""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"The third pillar is the cost that surprises most buyers: Closing Costs. This is money required to finalize the transaction, completely separate from your down payment."</a:t>
            </a:r>
          </a:p>
          <a:p>
            <a:r>
              <a:rPr lang="en-US"/>
              <a:t>"These fees cover third parties: Appraisal, Title Insurance, Lender Fees, etc. You must budget an additional 2% to 5% of the home price for closing costs alone."</a:t>
            </a:r>
          </a:p>
          <a:p>
            <a:r>
              <a:rPr lang="en-US"/>
              <a:t>Example: "On a $300,000 home, if you put 5% down ($15,000), you must also save $6,000 to $15,000 extra for closing costs. Your total cash needed is significantly higher than just the down payment."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"When you’re ready to begin searching for a home, your first action must be to Get Pre-Approved. A Pre-Approval Letter is an official document from a lender that says they are willing to lend you a specific amount."</a:t>
            </a:r>
          </a:p>
          <a:p>
            <a:r>
              <a:rPr lang="en-US"/>
              <a:t/>
            </a:r>
          </a:p>
          <a:p>
            <a:r>
              <a:rPr lang="en-US"/>
              <a:t>"Why it's essential: It solidifies your non-negotiable budget, prevents wasted time looking at homes you can’t afford, and, crucially, in a competitive market, an offer without one is usually ignored."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svg" Type="http://schemas.openxmlformats.org/officeDocument/2006/relationships/image"/><Relationship Id="rId11" Target="../media/image23.png" Type="http://schemas.openxmlformats.org/officeDocument/2006/relationships/image"/><Relationship Id="rId12" Target="../media/image24.svg" Type="http://schemas.openxmlformats.org/officeDocument/2006/relationships/image"/><Relationship Id="rId13" Target="../media/image13.png" Type="http://schemas.openxmlformats.org/officeDocument/2006/relationships/image"/><Relationship Id="rId14" Target="../media/image14.svg" Type="http://schemas.openxmlformats.org/officeDocument/2006/relationships/image"/><Relationship Id="rId2" Target="../notesSlides/notesSlide10.xml" Type="http://schemas.openxmlformats.org/officeDocument/2006/relationships/notesSlid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17.png" Type="http://schemas.openxmlformats.org/officeDocument/2006/relationships/image"/><Relationship Id="rId6" Target="../media/image18.svg" Type="http://schemas.openxmlformats.org/officeDocument/2006/relationships/image"/><Relationship Id="rId7" Target="../media/image19.png" Type="http://schemas.openxmlformats.org/officeDocument/2006/relationships/image"/><Relationship Id="rId8" Target="../media/image20.sv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25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svg" Type="http://schemas.openxmlformats.org/officeDocument/2006/relationships/image"/><Relationship Id="rId2" Target="../notesSlides/notesSlide13.xml" Type="http://schemas.openxmlformats.org/officeDocument/2006/relationships/notesSlide"/><Relationship Id="rId3" Target="../media/image26.png" Type="http://schemas.openxmlformats.org/officeDocument/2006/relationships/image"/><Relationship Id="rId4" Target="../media/image27.svg" Type="http://schemas.openxmlformats.org/officeDocument/2006/relationships/image"/><Relationship Id="rId5" Target="../media/image28.png" Type="http://schemas.openxmlformats.org/officeDocument/2006/relationships/image"/><Relationship Id="rId6" Target="../media/image29.svg" Type="http://schemas.openxmlformats.org/officeDocument/2006/relationships/image"/><Relationship Id="rId7" Target="../media/image30.png" Type="http://schemas.openxmlformats.org/officeDocument/2006/relationships/image"/><Relationship Id="rId8" Target="../media/image31.svg" Type="http://schemas.openxmlformats.org/officeDocument/2006/relationships/image"/><Relationship Id="rId9" Target="../media/image32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34.jpeg" Type="http://schemas.openxmlformats.org/officeDocument/2006/relationships/image"/><Relationship Id="rId4" Target="../media/image1.png" Type="http://schemas.openxmlformats.org/officeDocument/2006/relationships/image"/><Relationship Id="rId5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svg" Type="http://schemas.openxmlformats.org/officeDocument/2006/relationships/image"/><Relationship Id="rId2" Target="../notesSlides/notesSlide3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12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C6F0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96363" y="769955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23283"/>
              <a:ext cx="4569016" cy="5757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FFFFFF"/>
                  </a:solidFill>
                  <a:latin typeface="VC Banzai Cardinal 1"/>
                  <a:ea typeface="VC Banzai Cardinal 1"/>
                  <a:cs typeface="VC Banzai Cardinal 1"/>
                  <a:sym typeface="VC Banzai Cardinal 1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AutoShape 5" id="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31069" y="9182522"/>
            <a:ext cx="4232004" cy="0"/>
          </a:xfrm>
          <a:prstGeom prst="line">
            <a:avLst/>
          </a:prstGeom>
          <a:ln cap="rnd" w="9525">
            <a:solidFill>
              <a:srgbClr val="EAE3D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629479" y="0"/>
            <a:ext cx="9658521" cy="6434989"/>
          </a:xfrm>
          <a:custGeom>
            <a:avLst/>
            <a:gdLst/>
            <a:ahLst/>
            <a:cxnLst/>
            <a:rect r="r" b="b" t="t" l="l"/>
            <a:pathLst>
              <a:path h="6434989" w="9658521">
                <a:moveTo>
                  <a:pt x="0" y="0"/>
                </a:moveTo>
                <a:lnTo>
                  <a:pt x="9658521" y="0"/>
                </a:lnTo>
                <a:lnTo>
                  <a:pt x="9658521" y="6434989"/>
                </a:lnTo>
                <a:lnTo>
                  <a:pt x="0" y="64349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952569" y="3760790"/>
            <a:ext cx="7369651" cy="3067050"/>
            <a:chOff x="0" y="0"/>
            <a:chExt cx="9826201" cy="4089400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-276225"/>
              <a:ext cx="9826201" cy="436562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120"/>
                </a:lnSpc>
              </a:pPr>
              <a:r>
                <a:rPr lang="en-US" sz="101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Homebuying 101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1873250"/>
              <a:ext cx="9826201" cy="13906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20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5581902" y="8870102"/>
            <a:ext cx="6136664" cy="47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 spc="144">
                <a:solidFill>
                  <a:srgbClr val="FFFFFF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PRESENTED BY: 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0526392" y="4901895"/>
            <a:ext cx="7369651" cy="3066189"/>
            <a:chOff x="0" y="0"/>
            <a:chExt cx="9826201" cy="4088252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285750"/>
              <a:ext cx="9826201" cy="2317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000"/>
                </a:lnSpc>
              </a:pP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2697602"/>
              <a:ext cx="9826201" cy="13906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20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952569" y="7258421"/>
            <a:ext cx="11828174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9"/>
              </a:lnSpc>
              <a:spcBef>
                <a:spcPct val="0"/>
              </a:spcBef>
            </a:pPr>
            <a:r>
              <a:rPr lang="en-US" sz="62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Your Roadmap to Ownership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582400" y="7258050"/>
            <a:ext cx="3873898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#6: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Closing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9144000" y="7200900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10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1416254" y="4212477"/>
            <a:ext cx="6696163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#5: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Final Underwriting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959226" y="4074273"/>
            <a:ext cx="2138453" cy="2138453"/>
          </a:xfrm>
          <a:custGeom>
            <a:avLst/>
            <a:gdLst/>
            <a:ahLst/>
            <a:cxnLst/>
            <a:rect r="r" b="b" t="t" l="l"/>
            <a:pathLst>
              <a:path h="2138453" w="2138453">
                <a:moveTo>
                  <a:pt x="0" y="0"/>
                </a:moveTo>
                <a:lnTo>
                  <a:pt x="2138453" y="0"/>
                </a:lnTo>
                <a:lnTo>
                  <a:pt x="2138453" y="2138454"/>
                </a:lnTo>
                <a:lnTo>
                  <a:pt x="0" y="213845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416254" y="857250"/>
            <a:ext cx="6087719" cy="2914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#4: Inspection &amp; Appraisal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8959226" y="1028700"/>
            <a:ext cx="1956406" cy="1956406"/>
          </a:xfrm>
          <a:custGeom>
            <a:avLst/>
            <a:gdLst/>
            <a:ahLst/>
            <a:cxnLst/>
            <a:rect r="r" b="b" t="t" l="l"/>
            <a:pathLst>
              <a:path h="1956406" w="1956406">
                <a:moveTo>
                  <a:pt x="0" y="0"/>
                </a:moveTo>
                <a:lnTo>
                  <a:pt x="1956406" y="0"/>
                </a:lnTo>
                <a:lnTo>
                  <a:pt x="1956406" y="1956406"/>
                </a:lnTo>
                <a:lnTo>
                  <a:pt x="0" y="195640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576916" y="7258050"/>
            <a:ext cx="5567084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#3: House Hunt &amp; Offer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28700" y="7200900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576916" y="4212477"/>
            <a:ext cx="5382310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#2: Hire An Agent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028700" y="4074273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576916" y="849153"/>
            <a:ext cx="4877485" cy="2000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#1: Get </a:t>
            </a:r>
          </a:p>
          <a:p>
            <a:pPr algn="l">
              <a:lnSpc>
                <a:spcPts val="7200"/>
              </a:lnSpc>
            </a:pPr>
            <a:r>
              <a:rPr lang="en-US" sz="6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Pre-Approved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028700" y="1100669"/>
            <a:ext cx="1906804" cy="1906804"/>
          </a:xfrm>
          <a:custGeom>
            <a:avLst/>
            <a:gdLst/>
            <a:ahLst/>
            <a:cxnLst/>
            <a:rect r="r" b="b" t="t" l="l"/>
            <a:pathLst>
              <a:path h="1906804" w="1906804">
                <a:moveTo>
                  <a:pt x="0" y="0"/>
                </a:moveTo>
                <a:lnTo>
                  <a:pt x="1906804" y="0"/>
                </a:lnTo>
                <a:lnTo>
                  <a:pt x="1906804" y="1906804"/>
                </a:lnTo>
                <a:lnTo>
                  <a:pt x="0" y="190680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1028700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3327574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0">
            <a:off x="10553884" y="5438785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553884" y="5443548"/>
            <a:ext cx="2948378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0" y="2595696"/>
            <a:ext cx="9395482" cy="6259740"/>
          </a:xfrm>
          <a:custGeom>
            <a:avLst/>
            <a:gdLst/>
            <a:ahLst/>
            <a:cxnLst/>
            <a:rect r="r" b="b" t="t" l="l"/>
            <a:pathLst>
              <a:path h="6259740" w="9395482">
                <a:moveTo>
                  <a:pt x="0" y="0"/>
                </a:moveTo>
                <a:lnTo>
                  <a:pt x="9395482" y="0"/>
                </a:lnTo>
                <a:lnTo>
                  <a:pt x="9395482" y="6259740"/>
                </a:lnTo>
                <a:lnTo>
                  <a:pt x="0" y="62597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028700" y="1069133"/>
            <a:ext cx="7972217" cy="1957044"/>
            <a:chOff x="0" y="0"/>
            <a:chExt cx="10629623" cy="2609391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2004448"/>
              <a:ext cx="9081779" cy="60494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769"/>
                </a:lnSpc>
              </a:pP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-209550"/>
              <a:ext cx="10629623" cy="17843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9359"/>
                </a:lnSpc>
              </a:pPr>
              <a:r>
                <a:rPr lang="en-US" sz="77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What we learned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0553884" y="995496"/>
            <a:ext cx="4331821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Your DTI is</a:t>
            </a:r>
          </a:p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 Your Limit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553884" y="3294370"/>
            <a:ext cx="3666399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Save for Two Costs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553884" y="5405581"/>
            <a:ext cx="4845671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50"/>
              </a:lnSpc>
            </a:pPr>
            <a:r>
              <a:rPr lang="en-US" sz="4500" b="true">
                <a:solidFill>
                  <a:srgbClr val="000000"/>
                </a:solidFill>
                <a:latin typeface="VC Banzai Cardinal 1 Bold"/>
                <a:ea typeface="VC Banzai Cardinal 1 Bold"/>
                <a:cs typeface="VC Banzai Cardinal 1 Bold"/>
                <a:sym typeface="VC Banzai Cardinal 1 Bold"/>
              </a:rPr>
              <a:t>The First Move is Pre-Approval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259300" y="9220200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948117" y="605471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12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028700" y="3205891"/>
            <a:ext cx="16851809" cy="3657600"/>
            <a:chOff x="0" y="0"/>
            <a:chExt cx="22469078" cy="4876800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323850"/>
              <a:ext cx="22469078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0"/>
                </a:lnSpc>
              </a:pPr>
              <a:r>
                <a:rPr lang="en-US" sz="12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My 90-Day Homebuying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0" y="2114550"/>
              <a:ext cx="22469078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0"/>
                </a:lnSpc>
              </a:pPr>
              <a:r>
                <a:rPr lang="en-US" sz="12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Action Plan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 descr="minimal arrow down icon"/>
          <p:cNvSpPr/>
          <p:nvPr/>
        </p:nvSpPr>
        <p:spPr>
          <a:xfrm flipH="false" flipV="false" rot="0">
            <a:off x="9628983" y="6946306"/>
            <a:ext cx="1295666" cy="1290955"/>
          </a:xfrm>
          <a:custGeom>
            <a:avLst/>
            <a:gdLst/>
            <a:ahLst/>
            <a:cxnLst/>
            <a:rect r="r" b="b" t="t" l="l"/>
            <a:pathLst>
              <a:path h="1290955" w="1295666">
                <a:moveTo>
                  <a:pt x="0" y="0"/>
                </a:moveTo>
                <a:lnTo>
                  <a:pt x="1295666" y="0"/>
                </a:lnTo>
                <a:lnTo>
                  <a:pt x="1295666" y="1290955"/>
                </a:lnTo>
                <a:lnTo>
                  <a:pt x="0" y="12909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8479627" y="820979"/>
            <a:ext cx="9053103" cy="1873345"/>
            <a:chOff x="0" y="0"/>
            <a:chExt cx="12070804" cy="2497793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57615"/>
              <a:ext cx="11516693" cy="1598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Find these resources and more in our Wellness Center: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1672928"/>
              <a:ext cx="11516693" cy="8248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619"/>
                </a:lnSpc>
              </a:pPr>
              <a:r>
                <a:rPr lang="en-US" sz="32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(yoursubdomain).banzai.org/wellness/</a:t>
              </a:r>
            </a:p>
          </p:txBody>
        </p:sp>
        <p:sp>
          <p:nvSpPr>
            <p:cNvPr name="AutoShape 6" id="6"/>
            <p:cNvSpPr/>
            <p:nvPr/>
          </p:nvSpPr>
          <p:spPr>
            <a:xfrm>
              <a:off x="0" y="6350"/>
              <a:ext cx="12070804" cy="0"/>
            </a:xfrm>
            <a:prstGeom prst="line">
              <a:avLst/>
            </a:prstGeom>
            <a:ln cap="rnd" w="127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731762" y="3712765"/>
            <a:ext cx="1770938" cy="1149500"/>
          </a:xfrm>
          <a:custGeom>
            <a:avLst/>
            <a:gdLst/>
            <a:ahLst/>
            <a:cxnLst/>
            <a:rect r="r" b="b" t="t" l="l"/>
            <a:pathLst>
              <a:path h="1149500" w="1770938">
                <a:moveTo>
                  <a:pt x="0" y="0"/>
                </a:moveTo>
                <a:lnTo>
                  <a:pt x="1770939" y="0"/>
                </a:lnTo>
                <a:lnTo>
                  <a:pt x="1770939" y="1149500"/>
                </a:lnTo>
                <a:lnTo>
                  <a:pt x="0" y="11495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31762" y="6741256"/>
            <a:ext cx="1770420" cy="1496005"/>
          </a:xfrm>
          <a:custGeom>
            <a:avLst/>
            <a:gdLst/>
            <a:ahLst/>
            <a:cxnLst/>
            <a:rect r="r" b="b" t="t" l="l"/>
            <a:pathLst>
              <a:path h="1496005" w="1770420">
                <a:moveTo>
                  <a:pt x="0" y="0"/>
                </a:moveTo>
                <a:lnTo>
                  <a:pt x="1770420" y="0"/>
                </a:lnTo>
                <a:lnTo>
                  <a:pt x="1770420" y="1496005"/>
                </a:lnTo>
                <a:lnTo>
                  <a:pt x="0" y="149600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33531" y="3642448"/>
            <a:ext cx="1290135" cy="1290135"/>
          </a:xfrm>
          <a:custGeom>
            <a:avLst/>
            <a:gdLst/>
            <a:ahLst/>
            <a:cxnLst/>
            <a:rect r="r" b="b" t="t" l="l"/>
            <a:pathLst>
              <a:path h="1290135" w="1290135">
                <a:moveTo>
                  <a:pt x="0" y="0"/>
                </a:moveTo>
                <a:lnTo>
                  <a:pt x="1290136" y="0"/>
                </a:lnTo>
                <a:lnTo>
                  <a:pt x="1290136" y="1290135"/>
                </a:lnTo>
                <a:lnTo>
                  <a:pt x="0" y="129013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70165" y="8660679"/>
            <a:ext cx="6678706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Discover how much mortgage you can afford.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882278" y="7076354"/>
            <a:ext cx="5299361" cy="170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Coach: What Mortgage Can I Afford?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834781" y="5105486"/>
            <a:ext cx="6246224" cy="624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Your all-in-one financial wellness coach.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514412" y="3604348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Financial Wellness Assessment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31762" y="601904"/>
            <a:ext cx="7492570" cy="2524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19"/>
              </a:lnSpc>
            </a:pPr>
            <a:r>
              <a:rPr lang="en-US" sz="7599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Additional </a:t>
            </a:r>
          </a:p>
          <a:p>
            <a:pPr algn="l">
              <a:lnSpc>
                <a:spcPts val="9119"/>
              </a:lnSpc>
            </a:pPr>
            <a:r>
              <a:rPr lang="en-US" sz="7599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Resources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1762" y="5105486"/>
            <a:ext cx="6585181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How long will it take to pay off a credit card?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882278" y="3700140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Credit Card Payoff Calculator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9834781" y="8484911"/>
            <a:ext cx="6045956" cy="11677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90"/>
              </a:lnSpc>
            </a:pPr>
            <a:r>
              <a:rPr lang="en-US" sz="33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Receive guidance for getting out of debt based on your unique situation.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514412" y="6908206"/>
            <a:ext cx="4566593" cy="1136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50"/>
              </a:lnSpc>
            </a:pPr>
            <a:r>
              <a:rPr lang="en-US" sz="3500" b="true">
                <a:solidFill>
                  <a:srgbClr val="000000"/>
                </a:solidFill>
                <a:latin typeface="Montserrat Semi-Bold Bold"/>
                <a:ea typeface="Montserrat Semi-Bold Bold"/>
                <a:cs typeface="Montserrat Semi-Bold Bold"/>
                <a:sym typeface="Montserrat Semi-Bold Bold"/>
              </a:rPr>
              <a:t>Coach: Get Out of Debt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6322267"/>
            <a:ext cx="18361655" cy="3964733"/>
            <a:chOff x="0" y="0"/>
            <a:chExt cx="24482206" cy="5286311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3"/>
            <a:srcRect l="0" t="33856" r="0" b="33856"/>
            <a:stretch>
              <a:fillRect/>
            </a:stretch>
          </p:blipFill>
          <p:spPr>
            <a:xfrm flipH="false" flipV="false">
              <a:off x="0" y="0"/>
              <a:ext cx="24482206" cy="5286311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798297" y="2123714"/>
            <a:ext cx="5305568" cy="3270886"/>
            <a:chOff x="0" y="0"/>
            <a:chExt cx="7074090" cy="4361181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323850"/>
              <a:ext cx="7074090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400"/>
                </a:lnSpc>
              </a:pPr>
              <a:r>
                <a:rPr lang="en-US" sz="120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Thank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1416424" y="1598931"/>
              <a:ext cx="5657666" cy="27622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400"/>
                </a:lnSpc>
              </a:pPr>
              <a:r>
                <a:rPr lang="en-US" sz="12000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 you!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028700" y="832509"/>
            <a:ext cx="4485539" cy="830262"/>
            <a:chOff x="0" y="0"/>
            <a:chExt cx="5980719" cy="1107017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1411702" y="353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14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9670447" y="637527"/>
            <a:ext cx="7033024" cy="1096176"/>
            <a:chOff x="0" y="0"/>
            <a:chExt cx="9377366" cy="1461568"/>
          </a:xfrm>
        </p:grpSpPr>
        <p:sp>
          <p:nvSpPr>
            <p:cNvPr name="TextBox 12" id="12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Call us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123-456-7890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9670447" y="2811293"/>
            <a:ext cx="7033024" cy="1096176"/>
            <a:chOff x="0" y="0"/>
            <a:chExt cx="9377366" cy="1461568"/>
          </a:xfrm>
        </p:grpSpPr>
        <p:sp>
          <p:nvSpPr>
            <p:cNvPr name="TextBox 15" id="15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sz="3500" b="true">
                  <a:solidFill>
                    <a:srgbClr val="000000"/>
                  </a:solidFill>
                  <a:latin typeface="VC Banzai Cardinal 1 Bold"/>
                  <a:ea typeface="VC Banzai Cardinal 1 Bold"/>
                  <a:cs typeface="VC Banzai Cardinal 1 Bold"/>
                  <a:sym typeface="VC Banzai Cardinal 1 Bold"/>
                </a:rPr>
                <a:t>Email us</a:t>
              </a:r>
            </a:p>
          </p:txBody>
        </p:sp>
        <p:sp>
          <p:nvSpPr>
            <p:cNvPr name="TextBox 16" id="16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hello@reallygreatsite.com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9670447" y="5014522"/>
            <a:ext cx="7033024" cy="1096176"/>
            <a:chOff x="0" y="0"/>
            <a:chExt cx="9377366" cy="1461568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0" y="-133350"/>
              <a:ext cx="9377366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Visit our website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709093"/>
              <a:ext cx="9377366" cy="752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200"/>
                </a:lnSpc>
              </a:pPr>
              <a:r>
                <a:rPr lang="en-US" sz="3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www.reallygreatsite.com</a:t>
              </a:r>
            </a:p>
          </p:txBody>
        </p:sp>
      </p:grpSp>
      <p:sp>
        <p:nvSpPr>
          <p:cNvPr name="AutoShape 20" id="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350386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1" id="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2524151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2" id="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70447" y="4727380"/>
            <a:ext cx="7033024" cy="0"/>
          </a:xfrm>
          <a:prstGeom prst="line">
            <a:avLst/>
          </a:prstGeom>
          <a:ln cap="rnd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013588" y="7625334"/>
            <a:ext cx="10393573" cy="2078059"/>
            <a:chOff x="0" y="0"/>
            <a:chExt cx="13858097" cy="2770745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247650"/>
              <a:ext cx="13858097" cy="20764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0800"/>
                </a:lnSpc>
              </a:pPr>
              <a:r>
                <a:rPr lang="en-US" sz="9000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Agenda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1934662"/>
              <a:ext cx="13858097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4550"/>
                </a:lnSpc>
              </a:pPr>
              <a:r>
                <a:rPr lang="en-US" sz="3500">
                  <a:solidFill>
                    <a:srgbClr val="000000"/>
                  </a:solidFill>
                  <a:latin typeface="VC Banzai Cardinal 1"/>
                  <a:ea typeface="VC Banzai Cardinal 1"/>
                  <a:cs typeface="VC Banzai Cardinal 1"/>
                  <a:sym typeface="VC Banzai Cardinal 1"/>
                </a:rPr>
                <a:t>What we'll discuss today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869790"/>
            <a:ext cx="4232004" cy="1778530"/>
            <a:chOff x="0" y="0"/>
            <a:chExt cx="5642673" cy="2371373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50978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01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94262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The Fundamentals of Affordability</a:t>
              </a:r>
            </a:p>
          </p:txBody>
        </p:sp>
        <p:sp>
          <p:nvSpPr>
            <p:cNvPr name="AutoShape 8" id="8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9" id="9"/>
          <p:cNvGrpSpPr/>
          <p:nvPr/>
        </p:nvGrpSpPr>
        <p:grpSpPr>
          <a:xfrm rot="0">
            <a:off x="1028700" y="3247097"/>
            <a:ext cx="4232004" cy="1776190"/>
            <a:chOff x="0" y="0"/>
            <a:chExt cx="5642673" cy="2368253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0" y="57615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03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93950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Pre-Approval &amp; the Homebuying Process</a:t>
              </a:r>
            </a:p>
          </p:txBody>
        </p:sp>
        <p:sp>
          <p:nvSpPr>
            <p:cNvPr name="AutoShape 12" id="12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3" id="13"/>
          <p:cNvGrpSpPr/>
          <p:nvPr/>
        </p:nvGrpSpPr>
        <p:grpSpPr>
          <a:xfrm rot="0">
            <a:off x="5872256" y="869790"/>
            <a:ext cx="4232004" cy="1778530"/>
            <a:chOff x="0" y="0"/>
            <a:chExt cx="5642673" cy="2371373"/>
          </a:xfrm>
        </p:grpSpPr>
        <p:sp>
          <p:nvSpPr>
            <p:cNvPr name="TextBox 14" id="14"/>
            <p:cNvSpPr txBox="true"/>
            <p:nvPr/>
          </p:nvSpPr>
          <p:spPr>
            <a:xfrm rot="0">
              <a:off x="0" y="50978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02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942623"/>
              <a:ext cx="5642673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Understanding Mortgage Loan Types</a:t>
              </a:r>
            </a:p>
          </p:txBody>
        </p:sp>
        <p:sp>
          <p:nvSpPr>
            <p:cNvPr name="AutoShape 16" id="16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7" id="17"/>
          <p:cNvGrpSpPr/>
          <p:nvPr/>
        </p:nvGrpSpPr>
        <p:grpSpPr>
          <a:xfrm rot="0">
            <a:off x="5872256" y="3247097"/>
            <a:ext cx="4232004" cy="1776190"/>
            <a:chOff x="0" y="0"/>
            <a:chExt cx="5642673" cy="2368253"/>
          </a:xfrm>
        </p:grpSpPr>
        <p:sp>
          <p:nvSpPr>
            <p:cNvPr name="TextBox 18" id="18"/>
            <p:cNvSpPr txBox="true"/>
            <p:nvPr/>
          </p:nvSpPr>
          <p:spPr>
            <a:xfrm rot="0">
              <a:off x="0" y="57615"/>
              <a:ext cx="5383645" cy="8360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550"/>
                </a:lnSpc>
              </a:pPr>
              <a:r>
                <a:rPr lang="en-US" b="true" sz="3500" i="true">
                  <a:solidFill>
                    <a:srgbClr val="000000"/>
                  </a:solidFill>
                  <a:latin typeface="VC Banzai Cardinal 2 Bold Italics"/>
                  <a:ea typeface="VC Banzai Cardinal 2 Bold Italics"/>
                  <a:cs typeface="VC Banzai Cardinal 2 Bold Italics"/>
                  <a:sym typeface="VC Banzai Cardinal 2 Bold Italics"/>
                </a:rPr>
                <a:t>04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939503"/>
              <a:ext cx="5383645" cy="1428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4199"/>
                </a:lnSpc>
              </a:pPr>
              <a:r>
                <a:rPr lang="en-US" sz="2999">
                  <a:solidFill>
                    <a:srgbClr val="000000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Conclusion &amp; Personal Action Plan</a:t>
              </a:r>
            </a:p>
          </p:txBody>
        </p:sp>
        <p:sp>
          <p:nvSpPr>
            <p:cNvPr name="AutoShape 20" id="20"/>
            <p:cNvSpPr/>
            <p:nvPr/>
          </p:nvSpPr>
          <p:spPr>
            <a:xfrm>
              <a:off x="0" y="6350"/>
              <a:ext cx="5642673" cy="0"/>
            </a:xfrm>
            <a:prstGeom prst="line">
              <a:avLst/>
            </a:prstGeom>
            <a:ln cap="rnd" w="12700">
              <a:solidFill>
                <a:srgbClr val="000000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TextBox 21" id="21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C6F0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2498066" y="6999940"/>
            <a:ext cx="3016173" cy="2258360"/>
          </a:xfrm>
          <a:custGeom>
            <a:avLst/>
            <a:gdLst/>
            <a:ahLst/>
            <a:cxnLst/>
            <a:rect r="r" b="b" t="t" l="l"/>
            <a:pathLst>
              <a:path h="2258360" w="3016173">
                <a:moveTo>
                  <a:pt x="0" y="0"/>
                </a:moveTo>
                <a:lnTo>
                  <a:pt x="3016173" y="0"/>
                </a:lnTo>
                <a:lnTo>
                  <a:pt x="3016173" y="2258360"/>
                </a:lnTo>
                <a:lnTo>
                  <a:pt x="0" y="22583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50504" y="6999940"/>
            <a:ext cx="2174038" cy="2174038"/>
          </a:xfrm>
          <a:custGeom>
            <a:avLst/>
            <a:gdLst/>
            <a:ahLst/>
            <a:cxnLst/>
            <a:rect r="r" b="b" t="t" l="l"/>
            <a:pathLst>
              <a:path h="2174038" w="2174038">
                <a:moveTo>
                  <a:pt x="0" y="0"/>
                </a:moveTo>
                <a:lnTo>
                  <a:pt x="2174038" y="0"/>
                </a:lnTo>
                <a:lnTo>
                  <a:pt x="2174038" y="2174038"/>
                </a:lnTo>
                <a:lnTo>
                  <a:pt x="0" y="21740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558242" y="6597515"/>
            <a:ext cx="2066604" cy="2978889"/>
          </a:xfrm>
          <a:custGeom>
            <a:avLst/>
            <a:gdLst/>
            <a:ahLst/>
            <a:cxnLst/>
            <a:rect r="r" b="b" t="t" l="l"/>
            <a:pathLst>
              <a:path h="2978889" w="2066604">
                <a:moveTo>
                  <a:pt x="0" y="0"/>
                </a:moveTo>
                <a:lnTo>
                  <a:pt x="2066605" y="0"/>
                </a:lnTo>
                <a:lnTo>
                  <a:pt x="2066605" y="2978889"/>
                </a:lnTo>
                <a:lnTo>
                  <a:pt x="0" y="2978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9144000" y="3901281"/>
            <a:ext cx="7772415" cy="1685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Affordability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C6F0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TextBox 6" id="6"/>
          <p:cNvSpPr txBox="true"/>
          <p:nvPr/>
        </p:nvSpPr>
        <p:spPr>
          <a:xfrm rot="0">
            <a:off x="9144000" y="3186906"/>
            <a:ext cx="7772415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Debt-to-Income Ratio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4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7635913" y="6999940"/>
            <a:ext cx="3016173" cy="2258360"/>
          </a:xfrm>
          <a:custGeom>
            <a:avLst/>
            <a:gdLst/>
            <a:ahLst/>
            <a:cxnLst/>
            <a:rect r="r" b="b" t="t" l="l"/>
            <a:pathLst>
              <a:path h="2258360" w="3016173">
                <a:moveTo>
                  <a:pt x="0" y="0"/>
                </a:moveTo>
                <a:lnTo>
                  <a:pt x="3016174" y="0"/>
                </a:lnTo>
                <a:lnTo>
                  <a:pt x="3016174" y="2258360"/>
                </a:lnTo>
                <a:lnTo>
                  <a:pt x="0" y="22583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C6F0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5" id="5"/>
          <p:cNvGrpSpPr/>
          <p:nvPr/>
        </p:nvGrpSpPr>
        <p:grpSpPr>
          <a:xfrm rot="0">
            <a:off x="2617501" y="2611686"/>
            <a:ext cx="14338441" cy="2857500"/>
            <a:chOff x="0" y="0"/>
            <a:chExt cx="19117921" cy="3810000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257175"/>
              <a:ext cx="7830041" cy="40671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Let’s Talk </a:t>
              </a:r>
            </a:p>
            <a:p>
              <a:pPr algn="r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About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8754702" y="1068917"/>
              <a:ext cx="10363219" cy="21621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11279"/>
                </a:lnSpc>
              </a:pPr>
              <a:r>
                <a:rPr lang="en-US" sz="9399">
                  <a:solidFill>
                    <a:srgbClr val="FFFFFF"/>
                  </a:solidFill>
                  <a:latin typeface="VC Banzai Cardinal 2"/>
                  <a:ea typeface="VC Banzai Cardinal 2"/>
                  <a:cs typeface="VC Banzai Cardinal 2"/>
                  <a:sym typeface="VC Banzai Cardinal 2"/>
                </a:rPr>
                <a:t>P-I-T-I</a:t>
              </a: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5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347859" y="5886030"/>
            <a:ext cx="2066604" cy="2978889"/>
          </a:xfrm>
          <a:custGeom>
            <a:avLst/>
            <a:gdLst/>
            <a:ahLst/>
            <a:cxnLst/>
            <a:rect r="r" b="b" t="t" l="l"/>
            <a:pathLst>
              <a:path h="2978889" w="2066604">
                <a:moveTo>
                  <a:pt x="0" y="0"/>
                </a:moveTo>
                <a:lnTo>
                  <a:pt x="2066605" y="0"/>
                </a:lnTo>
                <a:lnTo>
                  <a:pt x="2066605" y="2978889"/>
                </a:lnTo>
                <a:lnTo>
                  <a:pt x="0" y="297888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C6F0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8056981" y="6683377"/>
            <a:ext cx="2174038" cy="2174038"/>
          </a:xfrm>
          <a:custGeom>
            <a:avLst/>
            <a:gdLst/>
            <a:ahLst/>
            <a:cxnLst/>
            <a:rect r="r" b="b" t="t" l="l"/>
            <a:pathLst>
              <a:path h="2174038" w="2174038">
                <a:moveTo>
                  <a:pt x="0" y="0"/>
                </a:moveTo>
                <a:lnTo>
                  <a:pt x="2174038" y="0"/>
                </a:lnTo>
                <a:lnTo>
                  <a:pt x="2174038" y="2174038"/>
                </a:lnTo>
                <a:lnTo>
                  <a:pt x="0" y="21740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77974" y="3186906"/>
            <a:ext cx="5872530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Let’s Talk </a:t>
            </a:r>
          </a:p>
          <a:p>
            <a:pPr algn="r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About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44000" y="3186906"/>
            <a:ext cx="7772415" cy="3114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1279"/>
              </a:lnSpc>
            </a:pPr>
            <a:r>
              <a:rPr lang="en-US" sz="9399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Down Payment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F806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117164" y="1909302"/>
            <a:ext cx="6213176" cy="5734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PMI </a:t>
            </a:r>
          </a:p>
          <a:p>
            <a:pPr algn="l">
              <a:lnSpc>
                <a:spcPts val="10800"/>
              </a:lnSpc>
            </a:pPr>
            <a:r>
              <a:rPr lang="en-US" sz="9000">
                <a:solidFill>
                  <a:srgbClr val="FFFFFF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(Private Mortgage Insurance)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7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9322753" y="2156952"/>
            <a:ext cx="8965247" cy="5973096"/>
          </a:xfrm>
          <a:custGeom>
            <a:avLst/>
            <a:gdLst/>
            <a:ahLst/>
            <a:cxnLst/>
            <a:rect r="r" b="b" t="t" l="l"/>
            <a:pathLst>
              <a:path h="5973096" w="8965247">
                <a:moveTo>
                  <a:pt x="0" y="0"/>
                </a:moveTo>
                <a:lnTo>
                  <a:pt x="8965247" y="0"/>
                </a:lnTo>
                <a:lnTo>
                  <a:pt x="8965247" y="5973096"/>
                </a:lnTo>
                <a:lnTo>
                  <a:pt x="0" y="5973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16861" y="1508366"/>
            <a:ext cx="13152270" cy="2152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Closing Costs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8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733166" y="4008755"/>
            <a:ext cx="11519658" cy="6278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Appraisal Fees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Title Insurance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Lender Fees</a:t>
            </a:r>
          </a:p>
          <a:p>
            <a:pPr algn="l" marL="1597661" indent="-798830" lvl="1">
              <a:lnSpc>
                <a:spcPts val="9620"/>
              </a:lnSpc>
              <a:buFont typeface="Arial"/>
              <a:buChar char="•"/>
            </a:pPr>
            <a:r>
              <a:rPr lang="en-US" sz="7400">
                <a:solidFill>
                  <a:srgbClr val="000000"/>
                </a:solidFill>
                <a:latin typeface="VC Banzai Cardinal 1"/>
                <a:ea typeface="VC Banzai Cardinal 1"/>
                <a:cs typeface="VC Banzai Cardinal 1"/>
                <a:sym typeface="VC Banzai Cardinal 1"/>
              </a:rPr>
              <a:t>Legal/Escrow Fees</a:t>
            </a:r>
          </a:p>
          <a:p>
            <a:pPr algn="l">
              <a:lnSpc>
                <a:spcPts val="9620"/>
              </a:lnSpc>
            </a:pPr>
          </a:p>
        </p:txBody>
      </p:sp>
      <p:grpSp>
        <p:nvGrpSpPr>
          <p:cNvPr name="Group 5" id="5"/>
          <p:cNvGrpSpPr/>
          <p:nvPr/>
        </p:nvGrpSpPr>
        <p:grpSpPr>
          <a:xfrm rot="0">
            <a:off x="12231402" y="718978"/>
            <a:ext cx="4485539" cy="830262"/>
            <a:chOff x="0" y="0"/>
            <a:chExt cx="5980719" cy="11070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E3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83300" y="2624547"/>
            <a:ext cx="10372168" cy="3981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Step #1: Get </a:t>
            </a:r>
          </a:p>
          <a:p>
            <a:pPr algn="l">
              <a:lnSpc>
                <a:spcPts val="14400"/>
              </a:lnSpc>
            </a:pPr>
            <a:r>
              <a:rPr lang="en-US" sz="12000">
                <a:solidFill>
                  <a:srgbClr val="000000"/>
                </a:solidFill>
                <a:latin typeface="VC Banzai Cardinal 2"/>
                <a:ea typeface="VC Banzai Cardinal 2"/>
                <a:cs typeface="VC Banzai Cardinal 2"/>
                <a:sym typeface="VC Banzai Cardinal 2"/>
              </a:rPr>
              <a:t>Pre-Approved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948099" y="2719797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259300" y="680878"/>
            <a:ext cx="152400" cy="190500"/>
          </a:xfrm>
          <a:prstGeom prst="rect">
            <a:avLst/>
          </a:prstGeom>
        </p:spPr>
        <p:txBody>
          <a:bodyPr anchor="t" rtlCol="false" tIns="0" lIns="0" bIns="0" rIns="0" wrap="none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Montserrat Semi-Bold"/>
                <a:ea typeface="Montserrat Semi-Bold"/>
                <a:cs typeface="Montserrat Semi-Bold"/>
                <a:sym typeface="Montserrat Semi-Bold"/>
              </a:rPr>
              <a:t>9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028700" y="613569"/>
            <a:ext cx="4485539" cy="830262"/>
            <a:chOff x="0" y="0"/>
            <a:chExt cx="5980719" cy="1107017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411702" y="99483"/>
              <a:ext cx="4569016" cy="499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49"/>
                </a:lnSpc>
              </a:pPr>
              <a:r>
                <a:rPr lang="en-US" sz="2499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YOUR LOGO HERE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07017" cy="1107017"/>
            </a:xfrm>
            <a:custGeom>
              <a:avLst/>
              <a:gdLst/>
              <a:ahLst/>
              <a:cxnLst/>
              <a:rect r="r" b="b" t="t" l="l"/>
              <a:pathLst>
                <a:path h="1107017" w="1107017">
                  <a:moveTo>
                    <a:pt x="0" y="0"/>
                  </a:moveTo>
                  <a:lnTo>
                    <a:pt x="1107017" y="0"/>
                  </a:lnTo>
                  <a:lnTo>
                    <a:pt x="1107017" y="1107017"/>
                  </a:lnTo>
                  <a:lnTo>
                    <a:pt x="0" y="11070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DAG6fNXVmKY</dc:identifier>
  <dcterms:modified xsi:type="dcterms:W3CDTF">2011-08-01T06:04:30Z</dcterms:modified>
  <cp:revision>1</cp:revision>
  <dc:title>30-Minute Homebuying 101 Green Slides</dc:title>
</cp:coreProperties>
</file>