
<file path=[Content_Types].xml><?xml version="1.0" encoding="utf-8"?>
<Types xmlns="http://schemas.openxmlformats.org/package/2006/content-types">
  <Default ContentType="application/x-fontdata" Extension="fntdata"/>
  <Default ContentType="image/jpeg" Extension="jpeg"/>
  <Default ContentType="image/png" Extension="png"/>
  <Default ContentType="application/vnd.openxmlformats-package.relationships+xml" Extension="rels"/>
  <Default ContentType="image/svg+xml" Extension="svg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notesMaster+xml" PartName="/ppt/notesMasters/notesMaster1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0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4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embedTrueTypeFonts="true">
  <p:sldMasterIdLst>
    <p:sldMasterId id="2147483648" r:id="rId1"/>
  </p:sldMasterIdLst>
  <p:notesMasterIdLst>
    <p:notesMasterId r:id="rId20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</p:sldIdLst>
  <p:sldSz cx="18288000" cy="10287000"/>
  <p:notesSz cx="6858000" cy="9144000"/>
  <p:embeddedFontLst>
    <p:embeddedFont>
      <p:font typeface="VC Banzai Cardinal 1" charset="1" panose="00000000000000000000"/>
      <p:regular r:id="rId23"/>
    </p:embeddedFont>
    <p:embeddedFont>
      <p:font typeface="VC Banzai Cardinal 2" charset="1" panose="00000000000000000000"/>
      <p:regular r:id="rId24"/>
    </p:embeddedFont>
    <p:embeddedFont>
      <p:font typeface="VC Banzai Cardinal 2 Bold Italics" charset="1" panose="00000000000000000000"/>
      <p:regular r:id="rId26"/>
    </p:embeddedFont>
    <p:embeddedFont>
      <p:font typeface="Montserrat Semi-Bold" charset="1" panose="00000700000000000000"/>
      <p:regular r:id="rId27"/>
    </p:embeddedFont>
    <p:embeddedFont>
      <p:font typeface="Montserrat" charset="1" panose="00000500000000000000"/>
      <p:regular r:id="rId29"/>
    </p:embeddedFont>
    <p:embeddedFont>
      <p:font typeface="VC Banzai Cardinal 1 Bold" charset="1" panose="00000000000000000000"/>
      <p:regular r:id="rId38"/>
    </p:embeddedFont>
    <p:embeddedFont>
      <p:font typeface="Montserrat Semi-Bold Bold" charset="1" panose="00000800000000000000"/>
      <p:regular r:id="rId41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<Relationships xmlns="http://schemas.openxmlformats.org/package/2006/relationships"><Relationship Id="rId1" Target="slideMasters/slideMaster1.xml" Type="http://schemas.openxmlformats.org/officeDocument/2006/relationships/slideMaster"/><Relationship Id="rId10" Target="slides/slide5.xml" Type="http://schemas.openxmlformats.org/officeDocument/2006/relationships/slide"/><Relationship Id="rId11" Target="slides/slide6.xml" Type="http://schemas.openxmlformats.org/officeDocument/2006/relationships/slide"/><Relationship Id="rId12" Target="slides/slide7.xml" Type="http://schemas.openxmlformats.org/officeDocument/2006/relationships/slide"/><Relationship Id="rId13" Target="slides/slide8.xml" Type="http://schemas.openxmlformats.org/officeDocument/2006/relationships/slide"/><Relationship Id="rId14" Target="slides/slide9.xml" Type="http://schemas.openxmlformats.org/officeDocument/2006/relationships/slide"/><Relationship Id="rId15" Target="slides/slide10.xml" Type="http://schemas.openxmlformats.org/officeDocument/2006/relationships/slide"/><Relationship Id="rId16" Target="slides/slide11.xml" Type="http://schemas.openxmlformats.org/officeDocument/2006/relationships/slide"/><Relationship Id="rId17" Target="slides/slide12.xml" Type="http://schemas.openxmlformats.org/officeDocument/2006/relationships/slide"/><Relationship Id="rId18" Target="slides/slide13.xml" Type="http://schemas.openxmlformats.org/officeDocument/2006/relationships/slide"/><Relationship Id="rId19" Target="slides/slide14.xml" Type="http://schemas.openxmlformats.org/officeDocument/2006/relationships/slide"/><Relationship Id="rId2" Target="presProps.xml" Type="http://schemas.openxmlformats.org/officeDocument/2006/relationships/presProps"/><Relationship Id="rId20" Target="notesMasters/notesMaster1.xml" Type="http://schemas.openxmlformats.org/officeDocument/2006/relationships/notesMaster"/><Relationship Id="rId21" Target="theme/theme2.xml" Type="http://schemas.openxmlformats.org/officeDocument/2006/relationships/theme"/><Relationship Id="rId22" Target="notesSlides/notesSlide1.xml" Type="http://schemas.openxmlformats.org/officeDocument/2006/relationships/notesSlide"/><Relationship Id="rId23" Target="fonts/font23.fntdata" Type="http://schemas.openxmlformats.org/officeDocument/2006/relationships/font"/><Relationship Id="rId24" Target="fonts/font24.fntdata" Type="http://schemas.openxmlformats.org/officeDocument/2006/relationships/font"/><Relationship Id="rId25" Target="notesSlides/notesSlide2.xml" Type="http://schemas.openxmlformats.org/officeDocument/2006/relationships/notesSlide"/><Relationship Id="rId26" Target="fonts/font26.fntdata" Type="http://schemas.openxmlformats.org/officeDocument/2006/relationships/font"/><Relationship Id="rId27" Target="fonts/font27.fntdata" Type="http://schemas.openxmlformats.org/officeDocument/2006/relationships/font"/><Relationship Id="rId28" Target="notesSlides/notesSlide3.xml" Type="http://schemas.openxmlformats.org/officeDocument/2006/relationships/notesSlide"/><Relationship Id="rId29" Target="fonts/font29.fntdata" Type="http://schemas.openxmlformats.org/officeDocument/2006/relationships/font"/><Relationship Id="rId3" Target="viewProps.xml" Type="http://schemas.openxmlformats.org/officeDocument/2006/relationships/viewProps"/><Relationship Id="rId30" Target="notesSlides/notesSlide4.xml" Type="http://schemas.openxmlformats.org/officeDocument/2006/relationships/notesSlide"/><Relationship Id="rId31" Target="notesSlides/notesSlide5.xml" Type="http://schemas.openxmlformats.org/officeDocument/2006/relationships/notesSlide"/><Relationship Id="rId32" Target="notesSlides/notesSlide6.xml" Type="http://schemas.openxmlformats.org/officeDocument/2006/relationships/notesSlide"/><Relationship Id="rId33" Target="notesSlides/notesSlide7.xml" Type="http://schemas.openxmlformats.org/officeDocument/2006/relationships/notesSlide"/><Relationship Id="rId34" Target="notesSlides/notesSlide8.xml" Type="http://schemas.openxmlformats.org/officeDocument/2006/relationships/notesSlide"/><Relationship Id="rId35" Target="notesSlides/notesSlide9.xml" Type="http://schemas.openxmlformats.org/officeDocument/2006/relationships/notesSlide"/><Relationship Id="rId36" Target="notesSlides/notesSlide10.xml" Type="http://schemas.openxmlformats.org/officeDocument/2006/relationships/notesSlide"/><Relationship Id="rId37" Target="notesSlides/notesSlide11.xml" Type="http://schemas.openxmlformats.org/officeDocument/2006/relationships/notesSlide"/><Relationship Id="rId38" Target="fonts/font38.fntdata" Type="http://schemas.openxmlformats.org/officeDocument/2006/relationships/font"/><Relationship Id="rId39" Target="notesSlides/notesSlide12.xml" Type="http://schemas.openxmlformats.org/officeDocument/2006/relationships/notesSlide"/><Relationship Id="rId4" Target="theme/theme1.xml" Type="http://schemas.openxmlformats.org/officeDocument/2006/relationships/theme"/><Relationship Id="rId40" Target="notesSlides/notesSlide13.xml" Type="http://schemas.openxmlformats.org/officeDocument/2006/relationships/notesSlide"/><Relationship Id="rId41" Target="fonts/font41.fntdata" Type="http://schemas.openxmlformats.org/officeDocument/2006/relationships/font"/><Relationship Id="rId42" Target="notesSlides/notesSlide14.xml" Type="http://schemas.openxmlformats.org/officeDocument/2006/relationships/notesSlide"/><Relationship Id="rId5" Target="tableStyles.xml" Type="http://schemas.openxmlformats.org/officeDocument/2006/relationships/tableStyles"/><Relationship Id="rId6" Target="slides/slide1.xml" Type="http://schemas.openxmlformats.org/officeDocument/2006/relationships/slide"/><Relationship Id="rId7" Target="slides/slide2.xml" Type="http://schemas.openxmlformats.org/officeDocument/2006/relationships/slide"/><Relationship Id="rId8" Target="slides/slide3.xml" Type="http://schemas.openxmlformats.org/officeDocument/2006/relationships/slide"/><Relationship Id="rId9" Target="slides/slide4.xml" Type="http://schemas.openxmlformats.org/officeDocument/2006/relationships/slide"/></Relationships>
</file>

<file path=ppt/notesMasters/_rels/notesMaster1.xml.rels><?xml version="1.0" encoding="UTF-8" standalone="yes"?><Relationships xmlns="http://schemas.openxmlformats.org/package/2006/relationships"><Relationship Id="rId1" Target="../theme/theme2.xml" Type="http://schemas.openxmlformats.org/officeDocument/2006/relationships/theme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268E1E-0E44-426D-905E-8AD9B19D2182}" type="datetimeFigureOut">
              <a:rPr lang="cs-CZ" smtClean="0"/>
              <a:t>1.7.2013</a:t>
            </a:fld>
            <a:endParaRPr lang="cs-C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1B2431-D351-4C6E-A3CF-9DFAC0E3E05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988891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1.xml" Type="http://schemas.openxmlformats.org/officeDocument/2006/relationships/slide"/></Relationships>
</file>

<file path=ppt/notesSlides/_rels/notesSlide10.xml.rels><?xml version="1.0" encoding="UTF-8" standalone="yes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10.xml" Type="http://schemas.openxmlformats.org/officeDocument/2006/relationships/slide"/></Relationships>
</file>

<file path=ppt/notesSlides/_rels/notesSlide11.xml.rels><?xml version="1.0" encoding="UTF-8" standalone="yes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11.xml" Type="http://schemas.openxmlformats.org/officeDocument/2006/relationships/slide"/></Relationships>
</file>

<file path=ppt/notesSlides/_rels/notesSlide12.xml.rels><?xml version="1.0" encoding="UTF-8" standalone="yes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12.xml" Type="http://schemas.openxmlformats.org/officeDocument/2006/relationships/slide"/></Relationships>
</file>

<file path=ppt/notesSlides/_rels/notesSlide13.xml.rels><?xml version="1.0" encoding="UTF-8" standalone="yes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13.xml" Type="http://schemas.openxmlformats.org/officeDocument/2006/relationships/slide"/></Relationships>
</file>

<file path=ppt/notesSlides/_rels/notesSlide14.xml.rels><?xml version="1.0" encoding="UTF-8" standalone="yes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14.xml" Type="http://schemas.openxmlformats.org/officeDocument/2006/relationships/slide"/></Relationships>
</file>

<file path=ppt/notesSlides/_rels/notesSlide2.xml.rels><?xml version="1.0" encoding="UTF-8" standalone="yes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2.xml" Type="http://schemas.openxmlformats.org/officeDocument/2006/relationships/slide"/></Relationships>
</file>

<file path=ppt/notesSlides/_rels/notesSlide3.xml.rels><?xml version="1.0" encoding="UTF-8" standalone="yes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3.xml" Type="http://schemas.openxmlformats.org/officeDocument/2006/relationships/slide"/></Relationships>
</file>

<file path=ppt/notesSlides/_rels/notesSlide4.xml.rels><?xml version="1.0" encoding="UTF-8" standalone="yes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4.xml" Type="http://schemas.openxmlformats.org/officeDocument/2006/relationships/slide"/></Relationships>
</file>

<file path=ppt/notesSlides/_rels/notesSlide5.xml.rels><?xml version="1.0" encoding="UTF-8" standalone="yes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5.xml" Type="http://schemas.openxmlformats.org/officeDocument/2006/relationships/slide"/></Relationships>
</file>

<file path=ppt/notesSlides/_rels/notesSlide6.xml.rels><?xml version="1.0" encoding="UTF-8" standalone="yes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6.xml" Type="http://schemas.openxmlformats.org/officeDocument/2006/relationships/slide"/></Relationships>
</file>

<file path=ppt/notesSlides/_rels/notesSlide7.xml.rels><?xml version="1.0" encoding="UTF-8" standalone="yes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7.xml" Type="http://schemas.openxmlformats.org/officeDocument/2006/relationships/slide"/></Relationships>
</file>

<file path=ppt/notesSlides/_rels/notesSlide8.xml.rels><?xml version="1.0" encoding="UTF-8" standalone="yes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8.xml" Type="http://schemas.openxmlformats.org/officeDocument/2006/relationships/slide"/></Relationships>
</file>

<file path=ppt/notesSlides/_rels/notesSlide9.xml.rels><?xml version="1.0" encoding="UTF-8" standalone="yes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9.xml" Type="http://schemas.openxmlformats.org/officeDocument/2006/relationships/slide"/></Relationships>
</file>

<file path=ppt/notesSlides/notesSlide1.xml><?xml version="1.0" encoding="utf-8"?>
<p:notes xmlns:p="http://schemas.openxmlformats.org/presentationml/2006/main" xmlns:a="http://schemas.openxmlformats.org/drawingml/2006/main">
  <p:cSld>
    <p:spTree xmlns:r="http://schemas.openxmlformats.org/officeDocument/2006/relationships"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/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 id="{B7268E1E-0E44-426D-905E-8AD9B19D2182}" type="datetimeFigureOut"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/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>"Good morning/afternoon, everyone. Welcome to Homebuying 101. You’ve put in the work to be here because you have a vision for stability, equity, and freedom. The goal of this 30-minute session is not to look at houses, but to give you the non-negotiable financial roadmap you need before you start looking."</a:t>
            </a:r>
          </a:p>
          <a:p>
            <a:r>
              <a:rPr lang="en-US"/>
              <a:t/>
            </a:r>
          </a:p>
          <a:p>
            <a:r>
              <a:rPr lang="en-US"/>
              <a:t>"The difference between dreaming and buying is a lender's approval. A lender is a gatekeeper, and their job is risk minimization. They look at three core pillars. If you master these three pillars, you control your journey."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/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 id="{871B2431-D351-4C6E-A3CF-9DFAC0E3E050}" type="slidenum">
              <a:rPr lang="cs-CZ" smtClean="0"/>
              <a:t>‹#›</a:t>
            </a:r>
          </a:p>
        </p:txBody>
      </p:sp>
    </p:spTree>
  </p:cSld>
  <p:clrMapOvr>
    <a:masterClrMapping/>
  </p:clrMapOvr>
</p:notes>
</file>

<file path=ppt/notesSlides/notesSlide10.xml><?xml version="1.0" encoding="utf-8"?>
<p:notes xmlns:p="http://schemas.openxmlformats.org/presentationml/2006/main" xmlns:a="http://schemas.openxmlformats.org/drawingml/2006/main">
  <p:cSld>
    <p:spTree xmlns:r="http://schemas.openxmlformats.org/officeDocument/2006/relationships"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/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 id="{B7268E1E-0E44-426D-905E-8AD9B19D2182}" type="datetimeFigureOut"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/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>"Once you have that letter, the rest of the structured 6-step journey is possible."</a:t>
            </a:r>
          </a:p>
          <a:p>
            <a:r>
              <a:rPr lang="en-US"/>
              <a:t>Hire an Agent </a:t>
            </a:r>
          </a:p>
          <a:p>
            <a:r>
              <a:rPr lang="en-US"/>
              <a:t>House Hunt &amp; Offer</a:t>
            </a:r>
          </a:p>
          <a:p>
            <a:r>
              <a:rPr lang="en-US"/>
              <a:t>Inspection &amp; Appraisal </a:t>
            </a:r>
          </a:p>
          <a:p>
            <a:r>
              <a:rPr lang="en-US"/>
              <a:t>Final Underwriting </a:t>
            </a:r>
          </a:p>
          <a:p>
            <a:r>
              <a:rPr lang="en-US"/>
              <a:t>Closing 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/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 id="{871B2431-D351-4C6E-A3CF-9DFAC0E3E050}" type="slidenum">
              <a:rPr lang="cs-CZ" smtClean="0"/>
              <a:t>‹#›</a:t>
            </a:r>
          </a:p>
        </p:txBody>
      </p:sp>
    </p:spTree>
  </p:cSld>
  <p:clrMapOvr>
    <a:masterClrMapping/>
  </p:clrMapOvr>
</p:notes>
</file>

<file path=ppt/notesSlides/notesSlide11.xml><?xml version="1.0" encoding="utf-8"?>
<p:notes xmlns:p="http://schemas.openxmlformats.org/presentationml/2006/main" xmlns:a="http://schemas.openxmlformats.org/drawingml/2006/main">
  <p:cSld>
    <p:spTree xmlns:r="http://schemas.openxmlformats.org/officeDocument/2006/relationships"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/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 id="{B7268E1E-0E44-426D-905E-8AD9B19D2182}" type="datetimeFigureOut"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/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>"In the last 30 minutes, we've boiled down the financial foundation to three takeaways:"</a:t>
            </a:r>
          </a:p>
          <a:p>
            <a:r>
              <a:rPr lang="en-US"/>
              <a:t/>
            </a:r>
          </a:p>
          <a:p>
            <a:r>
              <a:rPr lang="en-US"/>
              <a:t/>
            </a:r>
          </a:p>
          <a:p>
            <a:r>
              <a:rPr lang="en-US"/>
              <a:t>Your DTI is Your Limit: Lower your Debt-to-Income Ratio below 43% to maximize your buying power.</a:t>
            </a:r>
          </a:p>
          <a:p>
            <a:r>
              <a:rPr lang="en-US"/>
              <a:t/>
            </a:r>
          </a:p>
          <a:p>
            <a:r>
              <a:rPr lang="en-US"/>
              <a:t>Save for Two Costs: Budget separately for the Down Payment (minimum required by loan type) and the additional 2-5% needed for Closing Costs.</a:t>
            </a:r>
          </a:p>
          <a:p>
            <a:r>
              <a:rPr lang="en-US"/>
              <a:t/>
            </a:r>
          </a:p>
          <a:p>
            <a:r>
              <a:rPr lang="en-US"/>
              <a:t>The First Move is Pre-Approval: Secure your Pre-Approval letter before searching for homes to set your budget and signal seriousness to sellers.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/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 id="{871B2431-D351-4C6E-A3CF-9DFAC0E3E050}" type="slidenum">
              <a:rPr lang="cs-CZ" smtClean="0"/>
              <a:t>‹#›</a:t>
            </a:r>
          </a:p>
        </p:txBody>
      </p:sp>
    </p:spTree>
  </p:cSld>
  <p:clrMapOvr>
    <a:masterClrMapping/>
  </p:clrMapOvr>
</p:notes>
</file>

<file path=ppt/notesSlides/notesSlide12.xml><?xml version="1.0" encoding="utf-8"?>
<p:notes xmlns:p="http://schemas.openxmlformats.org/presentationml/2006/main" xmlns:a="http://schemas.openxmlformats.org/drawingml/2006/main">
  <p:cSld>
    <p:spTree xmlns:r="http://schemas.openxmlformats.org/officeDocument/2006/relationships"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/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 id="{B7268E1E-0E44-426D-905E-8AD9B19D2182}" type="datetimeFigureOut"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/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>"Knowledge is great, but action is everything. Please take your My 90-Day Homebuying Action Plan worksheet with you. It includes a prompt to calculate your DTI, track your savings, and find the resources we mentioned today."</a:t>
            </a:r>
            <a:endParaRPr lang="en-US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/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 id="{871B2431-D351-4C6E-A3CF-9DFAC0E3E050}" type="slidenum">
              <a:rPr lang="cs-CZ" smtClean="0"/>
              <a:t>‹#›</a:t>
            </a:r>
          </a:p>
        </p:txBody>
      </p:sp>
    </p:spTree>
  </p:cSld>
  <p:clrMapOvr>
    <a:masterClrMapping/>
  </p:clrMapOvr>
</p:notes>
</file>

<file path=ppt/notesSlides/notesSlide13.xml><?xml version="1.0" encoding="utf-8"?>
<p:notes xmlns:p="http://schemas.openxmlformats.org/presentationml/2006/main" xmlns:a="http://schemas.openxmlformats.org/drawingml/2006/main">
  <p:cSld>
    <p:spTree xmlns:r="http://schemas.openxmlformats.org/officeDocument/2006/relationships"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/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 id="{B7268E1E-0E44-426D-905E-8AD9B19D2182}" type="datetimeFigureOut"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/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>“Here are some additional online resources we provide to help you get ready to buy a home and get your financial house in order, accessed via our Wellness Center.”</a:t>
            </a:r>
          </a:p>
          <a:p>
            <a:r>
              <a:rPr lang="en-US"/>
              <a:t/>
            </a:r>
          </a:p>
          <a:p>
            <a:r>
              <a:rPr lang="en-US"/>
              <a:t>Feel free to note other websites, seminars, and workshops provided by your financial institution.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/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 id="{871B2431-D351-4C6E-A3CF-9DFAC0E3E050}" type="slidenum">
              <a:rPr lang="cs-CZ" smtClean="0"/>
              <a:t>‹#›</a:t>
            </a:r>
          </a:p>
        </p:txBody>
      </p:sp>
    </p:spTree>
  </p:cSld>
  <p:clrMapOvr>
    <a:masterClrMapping/>
  </p:clrMapOvr>
</p:notes>
</file>

<file path=ppt/notesSlides/notesSlide14.xml><?xml version="1.0" encoding="utf-8"?>
<p:notes xmlns:p="http://schemas.openxmlformats.org/presentationml/2006/main" xmlns:a="http://schemas.openxmlformats.org/drawingml/2006/main">
  <p:cSld>
    <p:spTree xmlns:r="http://schemas.openxmlformats.org/officeDocument/2006/relationships"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/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 id="{B7268E1E-0E44-426D-905E-8AD9B19D2182}" type="datetimeFigureOut"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/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>“Thank you for participating today. Your journey to homeownership is absolutely achievable, and you have the power to control your financial foundation."</a:t>
            </a:r>
            <a:endParaRPr lang="en-US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/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 id="{871B2431-D351-4C6E-A3CF-9DFAC0E3E050}" type="slidenum">
              <a:rPr lang="cs-CZ" smtClean="0"/>
              <a:t>‹#›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p="http://schemas.openxmlformats.org/presentationml/2006/main" xmlns:a="http://schemas.openxmlformats.org/drawingml/2006/main">
  <p:cSld>
    <p:spTree xmlns:r="http://schemas.openxmlformats.org/officeDocument/2006/relationships"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/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 id="{B7268E1E-0E44-426D-905E-8AD9B19D2182}" type="datetimeFigureOut"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/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>Briefly review the rapid-fire agenda.</a:t>
            </a:r>
          </a:p>
          <a:p>
            <a:r>
              <a:rPr lang="en-US"/>
              <a:t/>
            </a:r>
          </a:p>
          <a:p>
            <a:r>
              <a:rPr lang="en-US"/>
              <a:t>"We're moving fast—no in-session activities—but you're leaving with the knowledge and a handout to start your 90-day plan today."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/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 id="{871B2431-D351-4C6E-A3CF-9DFAC0E3E050}" type="slidenum">
              <a:rPr lang="cs-CZ" smtClean="0"/>
              <a:t>‹#›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p="http://schemas.openxmlformats.org/presentationml/2006/main" xmlns:a="http://schemas.openxmlformats.org/drawingml/2006/main">
  <p:cSld>
    <p:spTree xmlns:r="http://schemas.openxmlformats.org/officeDocument/2006/relationships"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/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 id="{B7268E1E-0E44-426D-905E-8AD9B19D2182}" type="datetimeFigureOut"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/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>"There are three core pillars for affordability: Debt-to-Income Ratio, Down Payment, and Closing Costs.</a:t>
            </a:r>
            <a:endParaRPr lang="en-US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/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 id="{871B2431-D351-4C6E-A3CF-9DFAC0E3E050}" type="slidenum">
              <a:rPr lang="cs-CZ" smtClean="0"/>
              <a:t>‹#›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p="http://schemas.openxmlformats.org/presentationml/2006/main" xmlns:a="http://schemas.openxmlformats.org/drawingml/2006/main">
  <p:cSld>
    <p:spTree xmlns:r="http://schemas.openxmlformats.org/officeDocument/2006/relationships"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/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 id="{B7268E1E-0E44-426D-905E-8AD9B19D2182}" type="datetimeFigureOut"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/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>Pillar number one is your Debt-to-Income Ratio, or DTI. This is the percentage of your gross (pre-tax) monthly income that goes toward all your debt payments (car loans, student loans, credit card minimums) PLUS the proposed new house payment."</a:t>
            </a:r>
          </a:p>
          <a:p>
            <a:r>
              <a:rPr lang="en-US"/>
              <a:t/>
            </a:r>
          </a:p>
          <a:p>
            <a:r>
              <a:rPr lang="en-US"/>
              <a:t>The Magic Number: "For many conventional loans, the absolute maximum DTI they allow is around 43%. If you are above 43%, you are probably not getting approved. If you are below, you look much more stable."</a:t>
            </a:r>
          </a:p>
          <a:p>
            <a:r>
              <a:rPr lang="en-US"/>
              <a:t/>
            </a:r>
          </a:p>
          <a:p>
            <a:r>
              <a:rPr lang="en-US"/>
              <a:t>Actionable Takeaway: "If you want to raise your buying power tomorrow, pay down or pay off a debt. Lowering your DTI is the fastest way to increase your maximum pre-approval amount."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/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 id="{871B2431-D351-4C6E-A3CF-9DFAC0E3E050}" type="slidenum">
              <a:rPr lang="cs-CZ" smtClean="0"/>
              <a:t>‹#›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p="http://schemas.openxmlformats.org/presentationml/2006/main" xmlns:a="http://schemas.openxmlformats.org/drawingml/2006/main">
  <p:cSld>
    <p:spTree xmlns:r="http://schemas.openxmlformats.org/officeDocument/2006/relationships"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/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 id="{B7268E1E-0E44-426D-905E-8AD9B19D2182}" type="datetimeFigureOut"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/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>"Lenders don't just care about the loan amount. They calculate DTI using the total true cost, called PITI."</a:t>
            </a:r>
          </a:p>
          <a:p>
            <a:r>
              <a:rPr lang="en-US"/>
              <a:t>P-I-T-I stands for: Principal and Interest (the loan cost, which is fixed) + Taxes (property taxes) + Insurance (homeowner’s insurance).</a:t>
            </a:r>
          </a:p>
          <a:p>
            <a:r>
              <a:rPr lang="en-US"/>
              <a:t>Escrow: "Taxes and Insurance are not fixed, so the lender requires you to pay them monthly into an Escrow Account. This is a holding account managed by the lender to ensure those big annual bills never catch you by surprise."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/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 id="{871B2431-D351-4C6E-A3CF-9DFAC0E3E050}" type="slidenum">
              <a:rPr lang="cs-CZ" smtClean="0"/>
              <a:t>‹#›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p="http://schemas.openxmlformats.org/presentationml/2006/main" xmlns:a="http://schemas.openxmlformats.org/drawingml/2006/main">
  <p:cSld>
    <p:spTree xmlns:r="http://schemas.openxmlformats.org/officeDocument/2006/relationships"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/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 id="{B7268E1E-0E44-426D-905E-8AD9B19D2182}" type="datetimeFigureOut"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/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>"Your second pillar is Down Payment. This is the cash you put down to reduce the amount you borrow. The loan type dictates the minimum required cash."</a:t>
            </a:r>
          </a:p>
          <a:p>
            <a:r>
              <a:rPr lang="en-US"/>
              <a:t>Conventional: The benchmark. 20% down is the goal.</a:t>
            </a:r>
          </a:p>
          <a:p>
            <a:r>
              <a:rPr lang="en-US"/>
              <a:t>FHA (Federal Housing Administration): Great for first-time buyers. Minimum 3.5% down.</a:t>
            </a:r>
          </a:p>
          <a:p>
            <a:r>
              <a:rPr lang="en-US"/>
              <a:t>VA (Veterans Affairs): For eligible service members. 0% down.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/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 id="{871B2431-D351-4C6E-A3CF-9DFAC0E3E050}" type="slidenum">
              <a:rPr lang="cs-CZ" smtClean="0"/>
              <a:t>‹#›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p="http://schemas.openxmlformats.org/presentationml/2006/main" xmlns:a="http://schemas.openxmlformats.org/drawingml/2006/main">
  <p:cSld>
    <p:spTree xmlns:r="http://schemas.openxmlformats.org/officeDocument/2006/relationships"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/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 id="{B7268E1E-0E44-426D-905E-8AD9B19D2182}" type="datetimeFigureOut"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/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>"If you put less than 20% down on a Conventional loan, you must pay Private Mortgage Insurance (PMI). This is an extra monthly fee that protects the lender, not you. The goal is to save 20% to skip this cost entirely.""</a:t>
            </a:r>
            <a:endParaRPr lang="en-US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/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 id="{871B2431-D351-4C6E-A3CF-9DFAC0E3E050}" type="slidenum">
              <a:rPr lang="cs-CZ" smtClean="0"/>
              <a:t>‹#›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p="http://schemas.openxmlformats.org/presentationml/2006/main" xmlns:a="http://schemas.openxmlformats.org/drawingml/2006/main">
  <p:cSld>
    <p:spTree xmlns:r="http://schemas.openxmlformats.org/officeDocument/2006/relationships"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/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 id="{B7268E1E-0E44-426D-905E-8AD9B19D2182}" type="datetimeFigureOut"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/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>"The third pillar is the cost that surprises most buyers: Closing Costs. This is money required to finalize the transaction, completely separate from your down payment."</a:t>
            </a:r>
          </a:p>
          <a:p>
            <a:r>
              <a:rPr lang="en-US"/>
              <a:t>"These fees cover third parties: Appraisal, Title Insurance, Lender Fees, etc. You must budget an additional 2% to 5% of the home price for closing costs alone."</a:t>
            </a:r>
          </a:p>
          <a:p>
            <a:r>
              <a:rPr lang="en-US"/>
              <a:t>Example: "On a $300,000 home, if you put 5% down ($15,000), you must also save $6,000 to $15,000 extra for closing costs. Your total cash needed is significantly higher than just the down payment."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/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 id="{871B2431-D351-4C6E-A3CF-9DFAC0E3E050}" type="slidenum">
              <a:rPr lang="cs-CZ" smtClean="0"/>
              <a:t>‹#›</a:t>
            </a:r>
          </a:p>
        </p:txBody>
      </p:sp>
    </p:spTree>
  </p:cSld>
  <p:clrMapOvr>
    <a:masterClrMapping/>
  </p:clrMapOvr>
</p:notes>
</file>

<file path=ppt/notesSlides/notesSlide9.xml><?xml version="1.0" encoding="utf-8"?>
<p:notes xmlns:p="http://schemas.openxmlformats.org/presentationml/2006/main" xmlns:a="http://schemas.openxmlformats.org/drawingml/2006/main">
  <p:cSld>
    <p:spTree xmlns:r="http://schemas.openxmlformats.org/officeDocument/2006/relationships"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/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 id="{B7268E1E-0E44-426D-905E-8AD9B19D2182}" type="datetimeFigureOut"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/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>"When you’re ready to begin searching for a home, your first action must be to Get Pre-Approved. A Pre-Approval Letter is an official document from a lender that says they are willing to lend you a specific amount."</a:t>
            </a:r>
          </a:p>
          <a:p>
            <a:r>
              <a:rPr lang="en-US"/>
              <a:t/>
            </a:r>
          </a:p>
          <a:p>
            <a:r>
              <a:rPr lang="en-US"/>
              <a:t>"Why it's essential: It solidifies your non-negotiable budget, prevents wasted time looking at homes you can’t afford, and, crucially, in a competitive market, an offer without one is usually ignored."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/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 id="{871B2431-D351-4C6E-A3CF-9DFAC0E3E050}" type="slidenum">
              <a:rPr lang="cs-CZ" smtClean="0"/>
              <a:t>‹#›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notesSlides/notesSlide1.xml" Type="http://schemas.openxmlformats.org/officeDocument/2006/relationships/notesSlide"/><Relationship Id="rId3" Target="../media/image1.png" Type="http://schemas.openxmlformats.org/officeDocument/2006/relationships/image"/><Relationship Id="rId4" Target="../media/image2.svg" Type="http://schemas.openxmlformats.org/officeDocument/2006/relationships/image"/><Relationship Id="rId5" Target="../media/image3.jpeg" Type="http://schemas.openxmlformats.org/officeDocument/2006/relationships/image"/></Relationships>
</file>

<file path=ppt/slides/_rels/slide1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22.svg" Type="http://schemas.openxmlformats.org/officeDocument/2006/relationships/image"/><Relationship Id="rId11" Target="../media/image23.png" Type="http://schemas.openxmlformats.org/officeDocument/2006/relationships/image"/><Relationship Id="rId12" Target="../media/image24.svg" Type="http://schemas.openxmlformats.org/officeDocument/2006/relationships/image"/><Relationship Id="rId13" Target="../media/image13.png" Type="http://schemas.openxmlformats.org/officeDocument/2006/relationships/image"/><Relationship Id="rId14" Target="../media/image14.svg" Type="http://schemas.openxmlformats.org/officeDocument/2006/relationships/image"/><Relationship Id="rId2" Target="../notesSlides/notesSlide10.xml" Type="http://schemas.openxmlformats.org/officeDocument/2006/relationships/notesSlide"/><Relationship Id="rId3" Target="../media/image15.png" Type="http://schemas.openxmlformats.org/officeDocument/2006/relationships/image"/><Relationship Id="rId4" Target="../media/image16.svg" Type="http://schemas.openxmlformats.org/officeDocument/2006/relationships/image"/><Relationship Id="rId5" Target="../media/image17.png" Type="http://schemas.openxmlformats.org/officeDocument/2006/relationships/image"/><Relationship Id="rId6" Target="../media/image18.svg" Type="http://schemas.openxmlformats.org/officeDocument/2006/relationships/image"/><Relationship Id="rId7" Target="../media/image19.png" Type="http://schemas.openxmlformats.org/officeDocument/2006/relationships/image"/><Relationship Id="rId8" Target="../media/image20.svg" Type="http://schemas.openxmlformats.org/officeDocument/2006/relationships/image"/><Relationship Id="rId9" Target="../media/image21.png" Type="http://schemas.openxmlformats.org/officeDocument/2006/relationships/image"/></Relationships>
</file>

<file path=ppt/slides/_rels/slide1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notesSlides/notesSlide11.xml" Type="http://schemas.openxmlformats.org/officeDocument/2006/relationships/notesSlide"/><Relationship Id="rId3" Target="../media/image25.jpeg" Type="http://schemas.openxmlformats.org/officeDocument/2006/relationships/image"/></Relationships>
</file>

<file path=ppt/slides/_rels/slide1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notesSlides/notesSlide12.xml" Type="http://schemas.openxmlformats.org/officeDocument/2006/relationships/notesSlide"/><Relationship Id="rId3" Target="../media/image4.png" Type="http://schemas.openxmlformats.org/officeDocument/2006/relationships/image"/><Relationship Id="rId4" Target="../media/image5.svg" Type="http://schemas.openxmlformats.org/officeDocument/2006/relationships/image"/></Relationships>
</file>

<file path=ppt/slides/_rels/slide1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33.svg" Type="http://schemas.openxmlformats.org/officeDocument/2006/relationships/image"/><Relationship Id="rId2" Target="../notesSlides/notesSlide13.xml" Type="http://schemas.openxmlformats.org/officeDocument/2006/relationships/notesSlide"/><Relationship Id="rId3" Target="../media/image26.png" Type="http://schemas.openxmlformats.org/officeDocument/2006/relationships/image"/><Relationship Id="rId4" Target="../media/image27.svg" Type="http://schemas.openxmlformats.org/officeDocument/2006/relationships/image"/><Relationship Id="rId5" Target="../media/image28.png" Type="http://schemas.openxmlformats.org/officeDocument/2006/relationships/image"/><Relationship Id="rId6" Target="../media/image29.svg" Type="http://schemas.openxmlformats.org/officeDocument/2006/relationships/image"/><Relationship Id="rId7" Target="../media/image30.png" Type="http://schemas.openxmlformats.org/officeDocument/2006/relationships/image"/><Relationship Id="rId8" Target="../media/image31.svg" Type="http://schemas.openxmlformats.org/officeDocument/2006/relationships/image"/><Relationship Id="rId9" Target="../media/image32.png" Type="http://schemas.openxmlformats.org/officeDocument/2006/relationships/image"/></Relationships>
</file>

<file path=ppt/slides/_rels/slide1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notesSlides/notesSlide14.xml" Type="http://schemas.openxmlformats.org/officeDocument/2006/relationships/notesSlide"/><Relationship Id="rId3" Target="../media/image34.jpeg" Type="http://schemas.openxmlformats.org/officeDocument/2006/relationships/image"/><Relationship Id="rId4" Target="../media/image1.png" Type="http://schemas.openxmlformats.org/officeDocument/2006/relationships/image"/><Relationship Id="rId5" Target="../media/image2.svg" Type="http://schemas.openxmlformats.org/officeDocument/2006/relationships/image"/></Relationships>
</file>

<file path=ppt/slides/_rels/slide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notesSlides/notesSlide2.xml" Type="http://schemas.openxmlformats.org/officeDocument/2006/relationships/notesSlide"/></Relationships>
</file>

<file path=ppt/slides/_rels/slide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11.svg" Type="http://schemas.openxmlformats.org/officeDocument/2006/relationships/image"/><Relationship Id="rId2" Target="../notesSlides/notesSlide3.xml" Type="http://schemas.openxmlformats.org/officeDocument/2006/relationships/notesSlide"/><Relationship Id="rId3" Target="../media/image4.png" Type="http://schemas.openxmlformats.org/officeDocument/2006/relationships/image"/><Relationship Id="rId4" Target="../media/image5.svg" Type="http://schemas.openxmlformats.org/officeDocument/2006/relationships/image"/><Relationship Id="rId5" Target="../media/image6.png" Type="http://schemas.openxmlformats.org/officeDocument/2006/relationships/image"/><Relationship Id="rId6" Target="../media/image7.svg" Type="http://schemas.openxmlformats.org/officeDocument/2006/relationships/image"/><Relationship Id="rId7" Target="../media/image8.png" Type="http://schemas.openxmlformats.org/officeDocument/2006/relationships/image"/><Relationship Id="rId8" Target="../media/image9.svg" Type="http://schemas.openxmlformats.org/officeDocument/2006/relationships/image"/><Relationship Id="rId9" Target="../media/image10.png" Type="http://schemas.openxmlformats.org/officeDocument/2006/relationships/image"/></Relationships>
</file>

<file path=ppt/slides/_rels/slide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notesSlides/notesSlide4.xml" Type="http://schemas.openxmlformats.org/officeDocument/2006/relationships/notesSlide"/><Relationship Id="rId3" Target="../media/image4.png" Type="http://schemas.openxmlformats.org/officeDocument/2006/relationships/image"/><Relationship Id="rId4" Target="../media/image5.svg" Type="http://schemas.openxmlformats.org/officeDocument/2006/relationships/image"/><Relationship Id="rId5" Target="../media/image6.png" Type="http://schemas.openxmlformats.org/officeDocument/2006/relationships/image"/><Relationship Id="rId6" Target="../media/image7.svg" Type="http://schemas.openxmlformats.org/officeDocument/2006/relationships/image"/></Relationships>
</file>

<file path=ppt/slides/_rels/slide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notesSlides/notesSlide5.xml" Type="http://schemas.openxmlformats.org/officeDocument/2006/relationships/notesSlide"/><Relationship Id="rId3" Target="../media/image4.png" Type="http://schemas.openxmlformats.org/officeDocument/2006/relationships/image"/><Relationship Id="rId4" Target="../media/image5.svg" Type="http://schemas.openxmlformats.org/officeDocument/2006/relationships/image"/><Relationship Id="rId5" Target="../media/image10.png" Type="http://schemas.openxmlformats.org/officeDocument/2006/relationships/image"/><Relationship Id="rId6" Target="../media/image11.svg" Type="http://schemas.openxmlformats.org/officeDocument/2006/relationships/image"/></Relationships>
</file>

<file path=ppt/slides/_rels/slide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notesSlides/notesSlide6.xml" Type="http://schemas.openxmlformats.org/officeDocument/2006/relationships/notesSlide"/><Relationship Id="rId3" Target="../media/image4.png" Type="http://schemas.openxmlformats.org/officeDocument/2006/relationships/image"/><Relationship Id="rId4" Target="../media/image5.svg" Type="http://schemas.openxmlformats.org/officeDocument/2006/relationships/image"/><Relationship Id="rId5" Target="../media/image8.png" Type="http://schemas.openxmlformats.org/officeDocument/2006/relationships/image"/><Relationship Id="rId6" Target="../media/image9.svg" Type="http://schemas.openxmlformats.org/officeDocument/2006/relationships/image"/></Relationships>
</file>

<file path=ppt/slides/_rels/slide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notesSlides/notesSlide7.xml" Type="http://schemas.openxmlformats.org/officeDocument/2006/relationships/notesSlide"/><Relationship Id="rId3" Target="../media/image12.jpeg" Type="http://schemas.openxmlformats.org/officeDocument/2006/relationships/image"/></Relationships>
</file>

<file path=ppt/slides/_rels/slide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notesSlides/notesSlide8.xml" Type="http://schemas.openxmlformats.org/officeDocument/2006/relationships/notesSlide"/><Relationship Id="rId3" Target="../media/image4.png" Type="http://schemas.openxmlformats.org/officeDocument/2006/relationships/image"/><Relationship Id="rId4" Target="../media/image5.svg" Type="http://schemas.openxmlformats.org/officeDocument/2006/relationships/image"/></Relationships>
</file>

<file path=ppt/slides/_rels/slide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notesSlides/notesSlide9.xml" Type="http://schemas.openxmlformats.org/officeDocument/2006/relationships/notesSlide"/><Relationship Id="rId3" Target="../media/image13.png" Type="http://schemas.openxmlformats.org/officeDocument/2006/relationships/image"/><Relationship Id="rId4" Target="../media/image14.svg" Type="http://schemas.openxmlformats.org/officeDocument/2006/relationships/image"/><Relationship Id="rId5" Target="../media/image4.png" Type="http://schemas.openxmlformats.org/officeDocument/2006/relationships/image"/><Relationship Id="rId6" Target="../media/image5.svg" Type="http://schemas.openxmlformats.org/officeDocument/2006/relationships/image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214F8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096363" y="769955"/>
            <a:ext cx="4485539" cy="830262"/>
            <a:chOff x="0" y="0"/>
            <a:chExt cx="5980719" cy="1107017"/>
          </a:xfrm>
        </p:grpSpPr>
        <p:sp>
          <p:nvSpPr>
            <p:cNvPr name="TextBox 3" id="3"/>
            <p:cNvSpPr txBox="true"/>
            <p:nvPr/>
          </p:nvSpPr>
          <p:spPr>
            <a:xfrm rot="0">
              <a:off x="1411702" y="23283"/>
              <a:ext cx="4569016" cy="575733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>
                <a:lnSpc>
                  <a:spcPts val="3049"/>
                </a:lnSpc>
              </a:pPr>
              <a:r>
                <a:rPr lang="en-US" sz="2499">
                  <a:solidFill>
                    <a:srgbClr val="FFFFFF"/>
                  </a:solidFill>
                  <a:latin typeface="VC Banzai Cardinal 1"/>
                  <a:ea typeface="VC Banzai Cardinal 1"/>
                  <a:cs typeface="VC Banzai Cardinal 1"/>
                  <a:sym typeface="VC Banzai Cardinal 1"/>
                </a:rPr>
                <a:t>YOUR LOGO HERE</a:t>
              </a:r>
            </a:p>
          </p:txBody>
        </p:sp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1107017" cy="1107017"/>
            </a:xfrm>
            <a:custGeom>
              <a:avLst/>
              <a:gdLst/>
              <a:ahLst/>
              <a:cxnLst/>
              <a:rect r="r" b="b" t="t" l="l"/>
              <a:pathLst>
                <a:path h="1107017" w="1107017">
                  <a:moveTo>
                    <a:pt x="0" y="0"/>
                  </a:moveTo>
                  <a:lnTo>
                    <a:pt x="1107017" y="0"/>
                  </a:lnTo>
                  <a:lnTo>
                    <a:pt x="1107017" y="1107017"/>
                  </a:lnTo>
                  <a:lnTo>
                    <a:pt x="0" y="110701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 l="0" t="0" r="0" b="0"/>
              </a:stretch>
            </a:blipFill>
          </p:spPr>
        </p:sp>
      </p:grpSp>
      <p:sp>
        <p:nvSpPr>
          <p:cNvPr name="AutoShape 5" id="5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0">
            <a:off x="1031069" y="9182522"/>
            <a:ext cx="4232004" cy="0"/>
          </a:xfrm>
          <a:prstGeom prst="line">
            <a:avLst/>
          </a:prstGeom>
          <a:ln cap="rnd" w="9525">
            <a:solidFill>
              <a:srgbClr val="EAE3D6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6" id="6"/>
          <p:cNvSpPr/>
          <p:nvPr/>
        </p:nvSpPr>
        <p:spPr>
          <a:xfrm flipH="false" flipV="false" rot="0">
            <a:off x="8629479" y="0"/>
            <a:ext cx="9658521" cy="6434989"/>
          </a:xfrm>
          <a:custGeom>
            <a:avLst/>
            <a:gdLst/>
            <a:ahLst/>
            <a:cxnLst/>
            <a:rect r="r" b="b" t="t" l="l"/>
            <a:pathLst>
              <a:path h="6434989" w="9658521">
                <a:moveTo>
                  <a:pt x="0" y="0"/>
                </a:moveTo>
                <a:lnTo>
                  <a:pt x="9658521" y="0"/>
                </a:lnTo>
                <a:lnTo>
                  <a:pt x="9658521" y="6434989"/>
                </a:lnTo>
                <a:lnTo>
                  <a:pt x="0" y="6434989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grpSp>
        <p:nvGrpSpPr>
          <p:cNvPr name="Group 7" id="7"/>
          <p:cNvGrpSpPr/>
          <p:nvPr/>
        </p:nvGrpSpPr>
        <p:grpSpPr>
          <a:xfrm rot="0">
            <a:off x="952569" y="3760790"/>
            <a:ext cx="7369651" cy="3067050"/>
            <a:chOff x="0" y="0"/>
            <a:chExt cx="9826201" cy="4089400"/>
          </a:xfrm>
        </p:grpSpPr>
        <p:sp>
          <p:nvSpPr>
            <p:cNvPr name="TextBox 8" id="8"/>
            <p:cNvSpPr txBox="true"/>
            <p:nvPr/>
          </p:nvSpPr>
          <p:spPr>
            <a:xfrm rot="0">
              <a:off x="0" y="-276225"/>
              <a:ext cx="9826201" cy="4365625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12120"/>
                </a:lnSpc>
              </a:pPr>
              <a:r>
                <a:rPr lang="en-US" sz="10100">
                  <a:solidFill>
                    <a:srgbClr val="FFFFFF"/>
                  </a:solidFill>
                  <a:latin typeface="VC Banzai Cardinal 2"/>
                  <a:ea typeface="VC Banzai Cardinal 2"/>
                  <a:cs typeface="VC Banzai Cardinal 2"/>
                  <a:sym typeface="VC Banzai Cardinal 2"/>
                </a:rPr>
                <a:t>Homebuying 101</a:t>
              </a:r>
            </a:p>
          </p:txBody>
        </p:sp>
        <p:sp>
          <p:nvSpPr>
            <p:cNvPr name="TextBox 9" id="9"/>
            <p:cNvSpPr txBox="true"/>
            <p:nvPr/>
          </p:nvSpPr>
          <p:spPr>
            <a:xfrm rot="0">
              <a:off x="0" y="1873250"/>
              <a:ext cx="9826201" cy="1390650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7200"/>
                </a:lnSpc>
              </a:pPr>
            </a:p>
          </p:txBody>
        </p:sp>
      </p:grpSp>
      <p:sp>
        <p:nvSpPr>
          <p:cNvPr name="TextBox 10" id="10"/>
          <p:cNvSpPr txBox="true"/>
          <p:nvPr/>
        </p:nvSpPr>
        <p:spPr>
          <a:xfrm rot="0">
            <a:off x="5581902" y="8870102"/>
            <a:ext cx="6136664" cy="47244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359"/>
              </a:lnSpc>
            </a:pPr>
            <a:r>
              <a:rPr lang="en-US" sz="2400" spc="144">
                <a:solidFill>
                  <a:srgbClr val="FFFFFF"/>
                </a:solidFill>
                <a:latin typeface="VC Banzai Cardinal 1"/>
                <a:ea typeface="VC Banzai Cardinal 1"/>
                <a:cs typeface="VC Banzai Cardinal 1"/>
                <a:sym typeface="VC Banzai Cardinal 1"/>
              </a:rPr>
              <a:t>PRESENTED BY: </a:t>
            </a:r>
          </a:p>
        </p:txBody>
      </p:sp>
      <p:grpSp>
        <p:nvGrpSpPr>
          <p:cNvPr name="Group 11" id="11"/>
          <p:cNvGrpSpPr/>
          <p:nvPr/>
        </p:nvGrpSpPr>
        <p:grpSpPr>
          <a:xfrm rot="0">
            <a:off x="10526392" y="4901895"/>
            <a:ext cx="7369651" cy="3066189"/>
            <a:chOff x="0" y="0"/>
            <a:chExt cx="9826201" cy="4088252"/>
          </a:xfrm>
        </p:grpSpPr>
        <p:sp>
          <p:nvSpPr>
            <p:cNvPr name="TextBox 12" id="12"/>
            <p:cNvSpPr txBox="true"/>
            <p:nvPr/>
          </p:nvSpPr>
          <p:spPr>
            <a:xfrm rot="0">
              <a:off x="0" y="-285750"/>
              <a:ext cx="9826201" cy="2317750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12000"/>
                </a:lnSpc>
              </a:pPr>
            </a:p>
          </p:txBody>
        </p:sp>
        <p:sp>
          <p:nvSpPr>
            <p:cNvPr name="TextBox 13" id="13"/>
            <p:cNvSpPr txBox="true"/>
            <p:nvPr/>
          </p:nvSpPr>
          <p:spPr>
            <a:xfrm rot="0">
              <a:off x="0" y="2697602"/>
              <a:ext cx="9826201" cy="1390650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7200"/>
                </a:lnSpc>
              </a:pPr>
            </a:p>
          </p:txBody>
        </p:sp>
      </p:grpSp>
      <p:sp>
        <p:nvSpPr>
          <p:cNvPr name="TextBox 14" id="14"/>
          <p:cNvSpPr txBox="true"/>
          <p:nvPr/>
        </p:nvSpPr>
        <p:spPr>
          <a:xfrm rot="0">
            <a:off x="952569" y="7258421"/>
            <a:ext cx="11828174" cy="11239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7559"/>
              </a:lnSpc>
              <a:spcBef>
                <a:spcPct val="0"/>
              </a:spcBef>
            </a:pPr>
            <a:r>
              <a:rPr lang="en-US" sz="6299">
                <a:solidFill>
                  <a:srgbClr val="FFFFFF"/>
                </a:solidFill>
                <a:latin typeface="VC Banzai Cardinal 2"/>
                <a:ea typeface="VC Banzai Cardinal 2"/>
                <a:cs typeface="VC Banzai Cardinal 2"/>
                <a:sym typeface="VC Banzai Cardinal 2"/>
              </a:rPr>
              <a:t>Your Roadmap to Ownership</a:t>
            </a:r>
          </a:p>
        </p:txBody>
      </p:sp>
    </p:spTree>
  </p:cSld>
  <p:clrMapOvr>
    <a:masterClrMapping/>
  </p:clrMapOvr>
</p:sld>
</file>

<file path=ppt/slides/slide1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EAE3D6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11582400" y="7258050"/>
            <a:ext cx="3873898" cy="20002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7200"/>
              </a:lnSpc>
            </a:pPr>
            <a:r>
              <a:rPr lang="en-US" sz="6000">
                <a:solidFill>
                  <a:srgbClr val="000000"/>
                </a:solidFill>
                <a:latin typeface="VC Banzai Cardinal 2"/>
                <a:ea typeface="VC Banzai Cardinal 2"/>
                <a:cs typeface="VC Banzai Cardinal 2"/>
                <a:sym typeface="VC Banzai Cardinal 2"/>
              </a:rPr>
              <a:t>Step #6: </a:t>
            </a:r>
          </a:p>
          <a:p>
            <a:pPr algn="l">
              <a:lnSpc>
                <a:spcPts val="7200"/>
              </a:lnSpc>
            </a:pPr>
            <a:r>
              <a:rPr lang="en-US" sz="6000">
                <a:solidFill>
                  <a:srgbClr val="000000"/>
                </a:solidFill>
                <a:latin typeface="VC Banzai Cardinal 2"/>
                <a:ea typeface="VC Banzai Cardinal 2"/>
                <a:cs typeface="VC Banzai Cardinal 2"/>
                <a:sym typeface="VC Banzai Cardinal 2"/>
              </a:rPr>
              <a:t>Closing</a:t>
            </a:r>
          </a:p>
        </p:txBody>
      </p:sp>
      <p:sp>
        <p:nvSpPr>
          <p:cNvPr name="Freeform 3" id="3"/>
          <p:cNvSpPr/>
          <p:nvPr/>
        </p:nvSpPr>
        <p:spPr>
          <a:xfrm flipH="false" flipV="false" rot="0">
            <a:off x="9144000" y="7200900"/>
            <a:ext cx="2057400" cy="2057400"/>
          </a:xfrm>
          <a:custGeom>
            <a:avLst/>
            <a:gdLst/>
            <a:ahLst/>
            <a:cxnLst/>
            <a:rect r="r" b="b" t="t" l="l"/>
            <a:pathLst>
              <a:path h="2057400" w="2057400">
                <a:moveTo>
                  <a:pt x="0" y="0"/>
                </a:moveTo>
                <a:lnTo>
                  <a:pt x="2057400" y="0"/>
                </a:lnTo>
                <a:lnTo>
                  <a:pt x="2057400" y="2057400"/>
                </a:lnTo>
                <a:lnTo>
                  <a:pt x="0" y="2057400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4" id="4"/>
          <p:cNvSpPr txBox="true"/>
          <p:nvPr/>
        </p:nvSpPr>
        <p:spPr>
          <a:xfrm rot="0">
            <a:off x="17259300" y="680878"/>
            <a:ext cx="152400" cy="190500"/>
          </a:xfrm>
          <a:prstGeom prst="rect">
            <a:avLst/>
          </a:prstGeom>
        </p:spPr>
        <p:txBody>
          <a:bodyPr anchor="t" rtlCol="false" tIns="0" lIns="0" bIns="0" rIns="0" wrap="none">
            <a:spAutoFit/>
          </a:bodyPr>
          <a:lstStyle/>
          <a:p>
            <a:pPr algn="r">
              <a:lnSpc>
                <a:spcPts val="2800"/>
              </a:lnSpc>
              <a:spcBef>
                <a:spcPct val="0"/>
              </a:spcBef>
            </a:pPr>
            <a:r>
              <a:rPr lang="en-US" sz="2000">
                <a:solidFill>
                  <a:srgbClr val="FFFFFF"/>
                </a:solidFill>
                <a:latin typeface="Montserrat Semi-Bold"/>
                <a:ea typeface="Montserrat Semi-Bold"/>
                <a:cs typeface="Montserrat Semi-Bold"/>
                <a:sym typeface="Montserrat Semi-Bold"/>
              </a:rPr>
              <a:t>10</a:t>
            </a:r>
          </a:p>
        </p:txBody>
      </p:sp>
      <p:sp>
        <p:nvSpPr>
          <p:cNvPr name="TextBox 5" id="5"/>
          <p:cNvSpPr txBox="true"/>
          <p:nvPr/>
        </p:nvSpPr>
        <p:spPr>
          <a:xfrm rot="0">
            <a:off x="11416254" y="4212477"/>
            <a:ext cx="6696163" cy="20002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7200"/>
              </a:lnSpc>
            </a:pPr>
            <a:r>
              <a:rPr lang="en-US" sz="6000">
                <a:solidFill>
                  <a:srgbClr val="000000"/>
                </a:solidFill>
                <a:latin typeface="VC Banzai Cardinal 2"/>
                <a:ea typeface="VC Banzai Cardinal 2"/>
                <a:cs typeface="VC Banzai Cardinal 2"/>
                <a:sym typeface="VC Banzai Cardinal 2"/>
              </a:rPr>
              <a:t>Step #5: </a:t>
            </a:r>
          </a:p>
          <a:p>
            <a:pPr algn="l">
              <a:lnSpc>
                <a:spcPts val="7200"/>
              </a:lnSpc>
            </a:pPr>
            <a:r>
              <a:rPr lang="en-US" sz="6000">
                <a:solidFill>
                  <a:srgbClr val="000000"/>
                </a:solidFill>
                <a:latin typeface="VC Banzai Cardinal 2"/>
                <a:ea typeface="VC Banzai Cardinal 2"/>
                <a:cs typeface="VC Banzai Cardinal 2"/>
                <a:sym typeface="VC Banzai Cardinal 2"/>
              </a:rPr>
              <a:t>Final Underwriting</a:t>
            </a:r>
          </a:p>
        </p:txBody>
      </p:sp>
      <p:sp>
        <p:nvSpPr>
          <p:cNvPr name="Freeform 6" id="6"/>
          <p:cNvSpPr/>
          <p:nvPr/>
        </p:nvSpPr>
        <p:spPr>
          <a:xfrm flipH="false" flipV="false" rot="0">
            <a:off x="8959226" y="4074273"/>
            <a:ext cx="2138453" cy="2138453"/>
          </a:xfrm>
          <a:custGeom>
            <a:avLst/>
            <a:gdLst/>
            <a:ahLst/>
            <a:cxnLst/>
            <a:rect r="r" b="b" t="t" l="l"/>
            <a:pathLst>
              <a:path h="2138453" w="2138453">
                <a:moveTo>
                  <a:pt x="0" y="0"/>
                </a:moveTo>
                <a:lnTo>
                  <a:pt x="2138453" y="0"/>
                </a:lnTo>
                <a:lnTo>
                  <a:pt x="2138453" y="2138454"/>
                </a:lnTo>
                <a:lnTo>
                  <a:pt x="0" y="2138454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7" id="7"/>
          <p:cNvSpPr txBox="true"/>
          <p:nvPr/>
        </p:nvSpPr>
        <p:spPr>
          <a:xfrm rot="0">
            <a:off x="11416254" y="857250"/>
            <a:ext cx="6087719" cy="29146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7200"/>
              </a:lnSpc>
            </a:pPr>
            <a:r>
              <a:rPr lang="en-US" sz="6000">
                <a:solidFill>
                  <a:srgbClr val="000000"/>
                </a:solidFill>
                <a:latin typeface="VC Banzai Cardinal 2"/>
                <a:ea typeface="VC Banzai Cardinal 2"/>
                <a:cs typeface="VC Banzai Cardinal 2"/>
                <a:sym typeface="VC Banzai Cardinal 2"/>
              </a:rPr>
              <a:t>Step #4: Inspection &amp; Appraisal</a:t>
            </a:r>
          </a:p>
        </p:txBody>
      </p:sp>
      <p:sp>
        <p:nvSpPr>
          <p:cNvPr name="Freeform 8" id="8"/>
          <p:cNvSpPr/>
          <p:nvPr/>
        </p:nvSpPr>
        <p:spPr>
          <a:xfrm flipH="false" flipV="false" rot="0">
            <a:off x="8959226" y="1028700"/>
            <a:ext cx="1956406" cy="1956406"/>
          </a:xfrm>
          <a:custGeom>
            <a:avLst/>
            <a:gdLst/>
            <a:ahLst/>
            <a:cxnLst/>
            <a:rect r="r" b="b" t="t" l="l"/>
            <a:pathLst>
              <a:path h="1956406" w="1956406">
                <a:moveTo>
                  <a:pt x="0" y="0"/>
                </a:moveTo>
                <a:lnTo>
                  <a:pt x="1956406" y="0"/>
                </a:lnTo>
                <a:lnTo>
                  <a:pt x="1956406" y="1956406"/>
                </a:lnTo>
                <a:lnTo>
                  <a:pt x="0" y="1956406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9" id="9"/>
          <p:cNvSpPr txBox="true"/>
          <p:nvPr/>
        </p:nvSpPr>
        <p:spPr>
          <a:xfrm rot="0">
            <a:off x="3576916" y="7258050"/>
            <a:ext cx="5567084" cy="20002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7200"/>
              </a:lnSpc>
            </a:pPr>
            <a:r>
              <a:rPr lang="en-US" sz="6000">
                <a:solidFill>
                  <a:srgbClr val="000000"/>
                </a:solidFill>
                <a:latin typeface="VC Banzai Cardinal 2"/>
                <a:ea typeface="VC Banzai Cardinal 2"/>
                <a:cs typeface="VC Banzai Cardinal 2"/>
                <a:sym typeface="VC Banzai Cardinal 2"/>
              </a:rPr>
              <a:t>Step #3: House Hunt &amp; Offer</a:t>
            </a:r>
          </a:p>
        </p:txBody>
      </p:sp>
      <p:sp>
        <p:nvSpPr>
          <p:cNvPr name="Freeform 10" id="10"/>
          <p:cNvSpPr/>
          <p:nvPr/>
        </p:nvSpPr>
        <p:spPr>
          <a:xfrm flipH="false" flipV="false" rot="0">
            <a:off x="1028700" y="7200900"/>
            <a:ext cx="2057400" cy="2057400"/>
          </a:xfrm>
          <a:custGeom>
            <a:avLst/>
            <a:gdLst/>
            <a:ahLst/>
            <a:cxnLst/>
            <a:rect r="r" b="b" t="t" l="l"/>
            <a:pathLst>
              <a:path h="2057400" w="2057400">
                <a:moveTo>
                  <a:pt x="0" y="0"/>
                </a:moveTo>
                <a:lnTo>
                  <a:pt x="2057400" y="0"/>
                </a:lnTo>
                <a:lnTo>
                  <a:pt x="2057400" y="2057400"/>
                </a:lnTo>
                <a:lnTo>
                  <a:pt x="0" y="2057400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11" id="11"/>
          <p:cNvSpPr txBox="true"/>
          <p:nvPr/>
        </p:nvSpPr>
        <p:spPr>
          <a:xfrm rot="0">
            <a:off x="3576916" y="4212477"/>
            <a:ext cx="5382310" cy="20002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7200"/>
              </a:lnSpc>
            </a:pPr>
            <a:r>
              <a:rPr lang="en-US" sz="6000">
                <a:solidFill>
                  <a:srgbClr val="000000"/>
                </a:solidFill>
                <a:latin typeface="VC Banzai Cardinal 2"/>
                <a:ea typeface="VC Banzai Cardinal 2"/>
                <a:cs typeface="VC Banzai Cardinal 2"/>
                <a:sym typeface="VC Banzai Cardinal 2"/>
              </a:rPr>
              <a:t>Step #2: Hire An Agent</a:t>
            </a:r>
          </a:p>
        </p:txBody>
      </p:sp>
      <p:sp>
        <p:nvSpPr>
          <p:cNvPr name="Freeform 12" id="12"/>
          <p:cNvSpPr/>
          <p:nvPr/>
        </p:nvSpPr>
        <p:spPr>
          <a:xfrm flipH="false" flipV="false" rot="0">
            <a:off x="1028700" y="4074273"/>
            <a:ext cx="2057400" cy="2057400"/>
          </a:xfrm>
          <a:custGeom>
            <a:avLst/>
            <a:gdLst/>
            <a:ahLst/>
            <a:cxnLst/>
            <a:rect r="r" b="b" t="t" l="l"/>
            <a:pathLst>
              <a:path h="2057400" w="2057400">
                <a:moveTo>
                  <a:pt x="0" y="0"/>
                </a:moveTo>
                <a:lnTo>
                  <a:pt x="2057400" y="0"/>
                </a:lnTo>
                <a:lnTo>
                  <a:pt x="2057400" y="2057400"/>
                </a:lnTo>
                <a:lnTo>
                  <a:pt x="0" y="2057400"/>
                </a:lnTo>
                <a:lnTo>
                  <a:pt x="0" y="0"/>
                </a:lnTo>
                <a:close/>
              </a:path>
            </a:pathLst>
          </a:custGeom>
          <a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13" id="13"/>
          <p:cNvSpPr txBox="true"/>
          <p:nvPr/>
        </p:nvSpPr>
        <p:spPr>
          <a:xfrm rot="0">
            <a:off x="3576916" y="849153"/>
            <a:ext cx="4877485" cy="20002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7200"/>
              </a:lnSpc>
            </a:pPr>
            <a:r>
              <a:rPr lang="en-US" sz="6000">
                <a:solidFill>
                  <a:srgbClr val="000000"/>
                </a:solidFill>
                <a:latin typeface="VC Banzai Cardinal 2"/>
                <a:ea typeface="VC Banzai Cardinal 2"/>
                <a:cs typeface="VC Banzai Cardinal 2"/>
                <a:sym typeface="VC Banzai Cardinal 2"/>
              </a:rPr>
              <a:t>Step #1: Get </a:t>
            </a:r>
          </a:p>
          <a:p>
            <a:pPr algn="l">
              <a:lnSpc>
                <a:spcPts val="7200"/>
              </a:lnSpc>
            </a:pPr>
            <a:r>
              <a:rPr lang="en-US" sz="6000">
                <a:solidFill>
                  <a:srgbClr val="000000"/>
                </a:solidFill>
                <a:latin typeface="VC Banzai Cardinal 2"/>
                <a:ea typeface="VC Banzai Cardinal 2"/>
                <a:cs typeface="VC Banzai Cardinal 2"/>
                <a:sym typeface="VC Banzai Cardinal 2"/>
              </a:rPr>
              <a:t>Pre-Approved</a:t>
            </a:r>
          </a:p>
        </p:txBody>
      </p:sp>
      <p:sp>
        <p:nvSpPr>
          <p:cNvPr name="Freeform 14" id="14"/>
          <p:cNvSpPr/>
          <p:nvPr/>
        </p:nvSpPr>
        <p:spPr>
          <a:xfrm flipH="false" flipV="false" rot="0">
            <a:off x="1028700" y="1100669"/>
            <a:ext cx="1906804" cy="1906804"/>
          </a:xfrm>
          <a:custGeom>
            <a:avLst/>
            <a:gdLst/>
            <a:ahLst/>
            <a:cxnLst/>
            <a:rect r="r" b="b" t="t" l="l"/>
            <a:pathLst>
              <a:path h="1906804" w="1906804">
                <a:moveTo>
                  <a:pt x="0" y="0"/>
                </a:moveTo>
                <a:lnTo>
                  <a:pt x="1906804" y="0"/>
                </a:lnTo>
                <a:lnTo>
                  <a:pt x="1906804" y="1906804"/>
                </a:lnTo>
                <a:lnTo>
                  <a:pt x="0" y="1906804"/>
                </a:lnTo>
                <a:lnTo>
                  <a:pt x="0" y="0"/>
                </a:lnTo>
                <a:close/>
              </a:path>
            </a:pathLst>
          </a:custGeom>
          <a:blipFill>
            <a:blip r:embed="rId13">
              <a:extLs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1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8F806E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AutoShape 2" id="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0">
            <a:off x="10553884" y="1028700"/>
            <a:ext cx="2948378" cy="0"/>
          </a:xfrm>
          <a:prstGeom prst="line">
            <a:avLst/>
          </a:prstGeom>
          <a:ln cap="rnd" w="9525">
            <a:solidFill>
              <a:srgbClr val="000000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3" id="3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0">
            <a:off x="10553884" y="3327574"/>
            <a:ext cx="2948378" cy="0"/>
          </a:xfrm>
          <a:prstGeom prst="line">
            <a:avLst/>
          </a:prstGeom>
          <a:ln cap="rnd" w="9525">
            <a:solidFill>
              <a:srgbClr val="000000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4" id="4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0">
            <a:off x="10553884" y="5438785"/>
            <a:ext cx="2948378" cy="0"/>
          </a:xfrm>
          <a:prstGeom prst="line">
            <a:avLst/>
          </a:prstGeom>
          <a:ln cap="rnd" w="9525">
            <a:solidFill>
              <a:srgbClr val="000000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5" id="5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0553884" y="5443548"/>
            <a:ext cx="2948378" cy="0"/>
          </a:xfrm>
          <a:prstGeom prst="line">
            <a:avLst/>
          </a:prstGeom>
          <a:ln cap="rnd" w="9525">
            <a:solidFill>
              <a:srgbClr val="000000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6" id="6"/>
          <p:cNvSpPr/>
          <p:nvPr/>
        </p:nvSpPr>
        <p:spPr>
          <a:xfrm flipH="false" flipV="false" rot="0">
            <a:off x="0" y="2595696"/>
            <a:ext cx="9395482" cy="6259740"/>
          </a:xfrm>
          <a:custGeom>
            <a:avLst/>
            <a:gdLst/>
            <a:ahLst/>
            <a:cxnLst/>
            <a:rect r="r" b="b" t="t" l="l"/>
            <a:pathLst>
              <a:path h="6259740" w="9395482">
                <a:moveTo>
                  <a:pt x="0" y="0"/>
                </a:moveTo>
                <a:lnTo>
                  <a:pt x="9395482" y="0"/>
                </a:lnTo>
                <a:lnTo>
                  <a:pt x="9395482" y="6259740"/>
                </a:lnTo>
                <a:lnTo>
                  <a:pt x="0" y="625974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grpSp>
        <p:nvGrpSpPr>
          <p:cNvPr name="Group 7" id="7"/>
          <p:cNvGrpSpPr/>
          <p:nvPr/>
        </p:nvGrpSpPr>
        <p:grpSpPr>
          <a:xfrm rot="0">
            <a:off x="1028700" y="1069133"/>
            <a:ext cx="7972217" cy="1957044"/>
            <a:chOff x="0" y="0"/>
            <a:chExt cx="10629623" cy="2609391"/>
          </a:xfrm>
        </p:grpSpPr>
        <p:sp>
          <p:nvSpPr>
            <p:cNvPr name="TextBox 8" id="8"/>
            <p:cNvSpPr txBox="true"/>
            <p:nvPr/>
          </p:nvSpPr>
          <p:spPr>
            <a:xfrm rot="0">
              <a:off x="0" y="2004448"/>
              <a:ext cx="9081779" cy="604944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>
                <a:lnSpc>
                  <a:spcPts val="3769"/>
                </a:lnSpc>
              </a:pPr>
            </a:p>
          </p:txBody>
        </p:sp>
        <p:sp>
          <p:nvSpPr>
            <p:cNvPr name="TextBox 9" id="9"/>
            <p:cNvSpPr txBox="true"/>
            <p:nvPr/>
          </p:nvSpPr>
          <p:spPr>
            <a:xfrm rot="0">
              <a:off x="0" y="-209550"/>
              <a:ext cx="10629623" cy="1784350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>
                <a:lnSpc>
                  <a:spcPts val="9359"/>
                </a:lnSpc>
              </a:pPr>
              <a:r>
                <a:rPr lang="en-US" sz="7799">
                  <a:solidFill>
                    <a:srgbClr val="000000"/>
                  </a:solidFill>
                  <a:latin typeface="VC Banzai Cardinal 2"/>
                  <a:ea typeface="VC Banzai Cardinal 2"/>
                  <a:cs typeface="VC Banzai Cardinal 2"/>
                  <a:sym typeface="VC Banzai Cardinal 2"/>
                </a:rPr>
                <a:t>What we learned</a:t>
              </a:r>
            </a:p>
          </p:txBody>
        </p:sp>
      </p:grpSp>
      <p:sp>
        <p:nvSpPr>
          <p:cNvPr name="TextBox 10" id="10"/>
          <p:cNvSpPr txBox="true"/>
          <p:nvPr/>
        </p:nvSpPr>
        <p:spPr>
          <a:xfrm rot="0">
            <a:off x="10553884" y="995496"/>
            <a:ext cx="4331821" cy="16002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850"/>
              </a:lnSpc>
            </a:pPr>
            <a:r>
              <a:rPr lang="en-US" sz="4500" b="true">
                <a:solidFill>
                  <a:srgbClr val="000000"/>
                </a:solidFill>
                <a:latin typeface="VC Banzai Cardinal 1 Bold"/>
                <a:ea typeface="VC Banzai Cardinal 1 Bold"/>
                <a:cs typeface="VC Banzai Cardinal 1 Bold"/>
                <a:sym typeface="VC Banzai Cardinal 1 Bold"/>
              </a:rPr>
              <a:t>Your DTI is</a:t>
            </a:r>
          </a:p>
          <a:p>
            <a:pPr algn="l">
              <a:lnSpc>
                <a:spcPts val="5850"/>
              </a:lnSpc>
            </a:pPr>
            <a:r>
              <a:rPr lang="en-US" sz="4500" b="true">
                <a:solidFill>
                  <a:srgbClr val="000000"/>
                </a:solidFill>
                <a:latin typeface="VC Banzai Cardinal 1 Bold"/>
                <a:ea typeface="VC Banzai Cardinal 1 Bold"/>
                <a:cs typeface="VC Banzai Cardinal 1 Bold"/>
                <a:sym typeface="VC Banzai Cardinal 1 Bold"/>
              </a:rPr>
              <a:t> Your Limit</a:t>
            </a:r>
          </a:p>
        </p:txBody>
      </p:sp>
      <p:sp>
        <p:nvSpPr>
          <p:cNvPr name="TextBox 11" id="11"/>
          <p:cNvSpPr txBox="true"/>
          <p:nvPr/>
        </p:nvSpPr>
        <p:spPr>
          <a:xfrm rot="0">
            <a:off x="10553884" y="3294370"/>
            <a:ext cx="3666399" cy="16002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850"/>
              </a:lnSpc>
            </a:pPr>
            <a:r>
              <a:rPr lang="en-US" sz="4500" b="true">
                <a:solidFill>
                  <a:srgbClr val="000000"/>
                </a:solidFill>
                <a:latin typeface="VC Banzai Cardinal 1 Bold"/>
                <a:ea typeface="VC Banzai Cardinal 1 Bold"/>
                <a:cs typeface="VC Banzai Cardinal 1 Bold"/>
                <a:sym typeface="VC Banzai Cardinal 1 Bold"/>
              </a:rPr>
              <a:t>Save for Two Costs</a:t>
            </a:r>
          </a:p>
        </p:txBody>
      </p:sp>
      <p:sp>
        <p:nvSpPr>
          <p:cNvPr name="TextBox 12" id="12"/>
          <p:cNvSpPr txBox="true"/>
          <p:nvPr/>
        </p:nvSpPr>
        <p:spPr>
          <a:xfrm rot="0">
            <a:off x="10553884" y="5405581"/>
            <a:ext cx="4845671" cy="16002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850"/>
              </a:lnSpc>
            </a:pPr>
            <a:r>
              <a:rPr lang="en-US" sz="4500" b="true">
                <a:solidFill>
                  <a:srgbClr val="000000"/>
                </a:solidFill>
                <a:latin typeface="VC Banzai Cardinal 1 Bold"/>
                <a:ea typeface="VC Banzai Cardinal 1 Bold"/>
                <a:cs typeface="VC Banzai Cardinal 1 Bold"/>
                <a:sym typeface="VC Banzai Cardinal 1 Bold"/>
              </a:rPr>
              <a:t>The First Move is Pre-Approval</a:t>
            </a:r>
          </a:p>
        </p:txBody>
      </p:sp>
      <p:sp>
        <p:nvSpPr>
          <p:cNvPr name="TextBox 13" id="13"/>
          <p:cNvSpPr txBox="true"/>
          <p:nvPr/>
        </p:nvSpPr>
        <p:spPr>
          <a:xfrm rot="0">
            <a:off x="17259300" y="9220200"/>
            <a:ext cx="152400" cy="190500"/>
          </a:xfrm>
          <a:prstGeom prst="rect">
            <a:avLst/>
          </a:prstGeom>
        </p:spPr>
        <p:txBody>
          <a:bodyPr anchor="t" rtlCol="false" tIns="0" lIns="0" bIns="0" rIns="0" wrap="none">
            <a:spAutoFit/>
          </a:bodyPr>
          <a:lstStyle/>
          <a:p>
            <a:pPr algn="r">
              <a:lnSpc>
                <a:spcPts val="2800"/>
              </a:lnSpc>
              <a:spcBef>
                <a:spcPct val="0"/>
              </a:spcBef>
            </a:pPr>
            <a:r>
              <a:rPr lang="en-US" sz="2000">
                <a:solidFill>
                  <a:srgbClr val="000000"/>
                </a:solidFill>
                <a:latin typeface="Montserrat Semi-Bold"/>
                <a:ea typeface="Montserrat Semi-Bold"/>
                <a:cs typeface="Montserrat Semi-Bold"/>
                <a:sym typeface="Montserrat Semi-Bold"/>
              </a:rPr>
              <a:t>11</a:t>
            </a:r>
          </a:p>
        </p:txBody>
      </p:sp>
    </p:spTree>
  </p:cSld>
  <p:clrMapOvr>
    <a:masterClrMapping/>
  </p:clrMapOvr>
</p:sld>
</file>

<file path=ppt/slides/slide1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8F806E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1948117" y="605471"/>
            <a:ext cx="4485539" cy="830262"/>
            <a:chOff x="0" y="0"/>
            <a:chExt cx="5980719" cy="1107017"/>
          </a:xfrm>
        </p:grpSpPr>
        <p:sp>
          <p:nvSpPr>
            <p:cNvPr name="TextBox 3" id="3"/>
            <p:cNvSpPr txBox="true"/>
            <p:nvPr/>
          </p:nvSpPr>
          <p:spPr>
            <a:xfrm rot="0">
              <a:off x="1411702" y="99483"/>
              <a:ext cx="4569016" cy="499533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>
                <a:lnSpc>
                  <a:spcPts val="3049"/>
                </a:lnSpc>
              </a:pPr>
              <a:r>
                <a:rPr lang="en-US" sz="2499">
                  <a:solidFill>
                    <a:srgbClr val="000000"/>
                  </a:solidFill>
                  <a:latin typeface="Montserrat"/>
                  <a:ea typeface="Montserrat"/>
                  <a:cs typeface="Montserrat"/>
                  <a:sym typeface="Montserrat"/>
                </a:rPr>
                <a:t>YOUR LOGO HERE</a:t>
              </a:r>
            </a:p>
          </p:txBody>
        </p:sp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1107017" cy="1107017"/>
            </a:xfrm>
            <a:custGeom>
              <a:avLst/>
              <a:gdLst/>
              <a:ahLst/>
              <a:cxnLst/>
              <a:rect r="r" b="b" t="t" l="l"/>
              <a:pathLst>
                <a:path h="1107017" w="1107017">
                  <a:moveTo>
                    <a:pt x="0" y="0"/>
                  </a:moveTo>
                  <a:lnTo>
                    <a:pt x="1107017" y="0"/>
                  </a:lnTo>
                  <a:lnTo>
                    <a:pt x="1107017" y="1107017"/>
                  </a:lnTo>
                  <a:lnTo>
                    <a:pt x="0" y="110701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 l="0" t="0" r="0" b="0"/>
              </a:stretch>
            </a:blipFill>
          </p:spPr>
        </p:sp>
      </p:grpSp>
      <p:sp>
        <p:nvSpPr>
          <p:cNvPr name="TextBox 5" id="5"/>
          <p:cNvSpPr txBox="true"/>
          <p:nvPr/>
        </p:nvSpPr>
        <p:spPr>
          <a:xfrm rot="0">
            <a:off x="17259300" y="680878"/>
            <a:ext cx="152400" cy="190500"/>
          </a:xfrm>
          <a:prstGeom prst="rect">
            <a:avLst/>
          </a:prstGeom>
        </p:spPr>
        <p:txBody>
          <a:bodyPr anchor="t" rtlCol="false" tIns="0" lIns="0" bIns="0" rIns="0" wrap="none">
            <a:spAutoFit/>
          </a:bodyPr>
          <a:lstStyle/>
          <a:p>
            <a:pPr algn="r">
              <a:lnSpc>
                <a:spcPts val="2800"/>
              </a:lnSpc>
              <a:spcBef>
                <a:spcPct val="0"/>
              </a:spcBef>
            </a:pPr>
            <a:r>
              <a:rPr lang="en-US" sz="2000">
                <a:solidFill>
                  <a:srgbClr val="000000"/>
                </a:solidFill>
                <a:latin typeface="Montserrat Semi-Bold"/>
                <a:ea typeface="Montserrat Semi-Bold"/>
                <a:cs typeface="Montserrat Semi-Bold"/>
                <a:sym typeface="Montserrat Semi-Bold"/>
              </a:rPr>
              <a:t>12</a:t>
            </a:r>
          </a:p>
        </p:txBody>
      </p:sp>
      <p:grpSp>
        <p:nvGrpSpPr>
          <p:cNvPr name="Group 6" id="6"/>
          <p:cNvGrpSpPr/>
          <p:nvPr/>
        </p:nvGrpSpPr>
        <p:grpSpPr>
          <a:xfrm rot="0">
            <a:off x="1028700" y="3205891"/>
            <a:ext cx="16851809" cy="3657600"/>
            <a:chOff x="0" y="0"/>
            <a:chExt cx="22469078" cy="4876800"/>
          </a:xfrm>
        </p:grpSpPr>
        <p:sp>
          <p:nvSpPr>
            <p:cNvPr name="TextBox 7" id="7"/>
            <p:cNvSpPr txBox="true"/>
            <p:nvPr/>
          </p:nvSpPr>
          <p:spPr>
            <a:xfrm rot="0">
              <a:off x="0" y="-323850"/>
              <a:ext cx="22469078" cy="2762250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14400"/>
                </a:lnSpc>
              </a:pPr>
              <a:r>
                <a:rPr lang="en-US" sz="12000">
                  <a:solidFill>
                    <a:srgbClr val="000000"/>
                  </a:solidFill>
                  <a:latin typeface="VC Banzai Cardinal 2"/>
                  <a:ea typeface="VC Banzai Cardinal 2"/>
                  <a:cs typeface="VC Banzai Cardinal 2"/>
                  <a:sym typeface="VC Banzai Cardinal 2"/>
                </a:rPr>
                <a:t>My 90-Day Homebuying</a:t>
              </a:r>
            </a:p>
          </p:txBody>
        </p:sp>
        <p:sp>
          <p:nvSpPr>
            <p:cNvPr name="TextBox 8" id="8"/>
            <p:cNvSpPr txBox="true"/>
            <p:nvPr/>
          </p:nvSpPr>
          <p:spPr>
            <a:xfrm rot="0">
              <a:off x="0" y="2114550"/>
              <a:ext cx="22469078" cy="2762250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14400"/>
                </a:lnSpc>
              </a:pPr>
              <a:r>
                <a:rPr lang="en-US" sz="12000">
                  <a:solidFill>
                    <a:srgbClr val="000000"/>
                  </a:solidFill>
                  <a:latin typeface="VC Banzai Cardinal 2"/>
                  <a:ea typeface="VC Banzai Cardinal 2"/>
                  <a:cs typeface="VC Banzai Cardinal 2"/>
                  <a:sym typeface="VC Banzai Cardinal 2"/>
                </a:rPr>
                <a:t>Action Plan</a:t>
              </a:r>
            </a:p>
          </p:txBody>
        </p:sp>
      </p:grpSp>
    </p:spTree>
  </p:cSld>
  <p:clrMapOvr>
    <a:masterClrMapping/>
  </p:clrMapOvr>
</p:sld>
</file>

<file path=ppt/slides/slide1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EAE3D6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 descr="minimal arrow down icon"/>
          <p:cNvSpPr/>
          <p:nvPr/>
        </p:nvSpPr>
        <p:spPr>
          <a:xfrm flipH="false" flipV="false" rot="0">
            <a:off x="9628983" y="6946306"/>
            <a:ext cx="1295666" cy="1290955"/>
          </a:xfrm>
          <a:custGeom>
            <a:avLst/>
            <a:gdLst/>
            <a:ahLst/>
            <a:cxnLst/>
            <a:rect r="r" b="b" t="t" l="l"/>
            <a:pathLst>
              <a:path h="1290955" w="1295666">
                <a:moveTo>
                  <a:pt x="0" y="0"/>
                </a:moveTo>
                <a:lnTo>
                  <a:pt x="1295666" y="0"/>
                </a:lnTo>
                <a:lnTo>
                  <a:pt x="1295666" y="1290955"/>
                </a:lnTo>
                <a:lnTo>
                  <a:pt x="0" y="1290955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3" id="3"/>
          <p:cNvGrpSpPr/>
          <p:nvPr/>
        </p:nvGrpSpPr>
        <p:grpSpPr>
          <a:xfrm rot="0">
            <a:off x="8479627" y="820979"/>
            <a:ext cx="9053103" cy="1873345"/>
            <a:chOff x="0" y="0"/>
            <a:chExt cx="12070804" cy="2497793"/>
          </a:xfrm>
        </p:grpSpPr>
        <p:sp>
          <p:nvSpPr>
            <p:cNvPr name="TextBox 4" id="4"/>
            <p:cNvSpPr txBox="true"/>
            <p:nvPr/>
          </p:nvSpPr>
          <p:spPr>
            <a:xfrm rot="0">
              <a:off x="0" y="57615"/>
              <a:ext cx="11516693" cy="1598083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>
                <a:lnSpc>
                  <a:spcPts val="4550"/>
                </a:lnSpc>
              </a:pPr>
              <a:r>
                <a:rPr lang="en-US" b="true" sz="3500" i="true">
                  <a:solidFill>
                    <a:srgbClr val="000000"/>
                  </a:solidFill>
                  <a:latin typeface="VC Banzai Cardinal 2 Bold Italics"/>
                  <a:ea typeface="VC Banzai Cardinal 2 Bold Italics"/>
                  <a:cs typeface="VC Banzai Cardinal 2 Bold Italics"/>
                  <a:sym typeface="VC Banzai Cardinal 2 Bold Italics"/>
                </a:rPr>
                <a:t>Find these resources and more in our Wellness Center:</a:t>
              </a:r>
            </a:p>
          </p:txBody>
        </p:sp>
        <p:sp>
          <p:nvSpPr>
            <p:cNvPr name="TextBox 5" id="5"/>
            <p:cNvSpPr txBox="true"/>
            <p:nvPr/>
          </p:nvSpPr>
          <p:spPr>
            <a:xfrm rot="0">
              <a:off x="0" y="1672928"/>
              <a:ext cx="11516693" cy="824865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>
                <a:lnSpc>
                  <a:spcPts val="4619"/>
                </a:lnSpc>
              </a:pPr>
              <a:r>
                <a:rPr lang="en-US" sz="3299">
                  <a:solidFill>
                    <a:srgbClr val="000000"/>
                  </a:solidFill>
                  <a:latin typeface="VC Banzai Cardinal 2"/>
                  <a:ea typeface="VC Banzai Cardinal 2"/>
                  <a:cs typeface="VC Banzai Cardinal 2"/>
                  <a:sym typeface="VC Banzai Cardinal 2"/>
                </a:rPr>
                <a:t>(yoursubdomain).banzai.org/wellness/</a:t>
              </a:r>
            </a:p>
          </p:txBody>
        </p:sp>
        <p:sp>
          <p:nvSpPr>
            <p:cNvPr name="AutoShape 6" id="6"/>
            <p:cNvSpPr/>
            <p:nvPr/>
          </p:nvSpPr>
          <p:spPr>
            <a:xfrm>
              <a:off x="0" y="6350"/>
              <a:ext cx="12070804" cy="0"/>
            </a:xfrm>
            <a:prstGeom prst="line">
              <a:avLst/>
            </a:prstGeom>
            <a:ln cap="rnd" w="12700">
              <a:solidFill>
                <a:srgbClr val="FFFFFF"/>
              </a:solidFill>
              <a:prstDash val="solid"/>
              <a:headEnd type="none" len="sm" w="sm"/>
              <a:tailEnd type="none" len="sm" w="sm"/>
            </a:ln>
          </p:spPr>
        </p:sp>
      </p:grpSp>
      <p:sp>
        <p:nvSpPr>
          <p:cNvPr name="Freeform 7" id="7"/>
          <p:cNvSpPr/>
          <p:nvPr/>
        </p:nvSpPr>
        <p:spPr>
          <a:xfrm flipH="false" flipV="false" rot="0">
            <a:off x="731762" y="3712765"/>
            <a:ext cx="1770938" cy="1149500"/>
          </a:xfrm>
          <a:custGeom>
            <a:avLst/>
            <a:gdLst/>
            <a:ahLst/>
            <a:cxnLst/>
            <a:rect r="r" b="b" t="t" l="l"/>
            <a:pathLst>
              <a:path h="1149500" w="1770938">
                <a:moveTo>
                  <a:pt x="0" y="0"/>
                </a:moveTo>
                <a:lnTo>
                  <a:pt x="1770939" y="0"/>
                </a:lnTo>
                <a:lnTo>
                  <a:pt x="1770939" y="1149500"/>
                </a:lnTo>
                <a:lnTo>
                  <a:pt x="0" y="1149500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731762" y="6741256"/>
            <a:ext cx="1770420" cy="1496005"/>
          </a:xfrm>
          <a:custGeom>
            <a:avLst/>
            <a:gdLst/>
            <a:ahLst/>
            <a:cxnLst/>
            <a:rect r="r" b="b" t="t" l="l"/>
            <a:pathLst>
              <a:path h="1496005" w="1770420">
                <a:moveTo>
                  <a:pt x="0" y="0"/>
                </a:moveTo>
                <a:lnTo>
                  <a:pt x="1770420" y="0"/>
                </a:lnTo>
                <a:lnTo>
                  <a:pt x="1770420" y="1496005"/>
                </a:lnTo>
                <a:lnTo>
                  <a:pt x="0" y="1496005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9933531" y="3642448"/>
            <a:ext cx="1290135" cy="1290135"/>
          </a:xfrm>
          <a:custGeom>
            <a:avLst/>
            <a:gdLst/>
            <a:ahLst/>
            <a:cxnLst/>
            <a:rect r="r" b="b" t="t" l="l"/>
            <a:pathLst>
              <a:path h="1290135" w="1290135">
                <a:moveTo>
                  <a:pt x="0" y="0"/>
                </a:moveTo>
                <a:lnTo>
                  <a:pt x="1290136" y="0"/>
                </a:lnTo>
                <a:lnTo>
                  <a:pt x="1290136" y="1290135"/>
                </a:lnTo>
                <a:lnTo>
                  <a:pt x="0" y="1290135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10" id="10"/>
          <p:cNvSpPr txBox="true"/>
          <p:nvPr/>
        </p:nvSpPr>
        <p:spPr>
          <a:xfrm rot="0">
            <a:off x="770165" y="8660679"/>
            <a:ext cx="6678706" cy="116776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290"/>
              </a:lnSpc>
            </a:pPr>
            <a:r>
              <a:rPr lang="en-US" sz="3300">
                <a:solidFill>
                  <a:srgbClr val="000000"/>
                </a:solidFill>
                <a:latin typeface="VC Banzai Cardinal 1"/>
                <a:ea typeface="VC Banzai Cardinal 1"/>
                <a:cs typeface="VC Banzai Cardinal 1"/>
                <a:sym typeface="VC Banzai Cardinal 1"/>
              </a:rPr>
              <a:t>Discover how much mortgage you can afford.</a:t>
            </a:r>
          </a:p>
        </p:txBody>
      </p:sp>
      <p:sp>
        <p:nvSpPr>
          <p:cNvPr name="TextBox 11" id="11"/>
          <p:cNvSpPr txBox="true"/>
          <p:nvPr/>
        </p:nvSpPr>
        <p:spPr>
          <a:xfrm rot="0">
            <a:off x="2882278" y="7076354"/>
            <a:ext cx="5299361" cy="17081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550"/>
              </a:lnSpc>
            </a:pPr>
            <a:r>
              <a:rPr lang="en-US" sz="3500" b="true">
                <a:solidFill>
                  <a:srgbClr val="000000"/>
                </a:solidFill>
                <a:latin typeface="Montserrat Semi-Bold Bold"/>
                <a:ea typeface="Montserrat Semi-Bold Bold"/>
                <a:cs typeface="Montserrat Semi-Bold Bold"/>
                <a:sym typeface="Montserrat Semi-Bold Bold"/>
              </a:rPr>
              <a:t>Coach: What Mortgage Can I Afford?</a:t>
            </a:r>
          </a:p>
        </p:txBody>
      </p:sp>
      <p:sp>
        <p:nvSpPr>
          <p:cNvPr name="TextBox 12" id="12"/>
          <p:cNvSpPr txBox="true"/>
          <p:nvPr/>
        </p:nvSpPr>
        <p:spPr>
          <a:xfrm rot="0">
            <a:off x="9834781" y="5105486"/>
            <a:ext cx="6246224" cy="62484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290"/>
              </a:lnSpc>
            </a:pPr>
            <a:r>
              <a:rPr lang="en-US" sz="3300">
                <a:solidFill>
                  <a:srgbClr val="000000"/>
                </a:solidFill>
                <a:latin typeface="VC Banzai Cardinal 1"/>
                <a:ea typeface="VC Banzai Cardinal 1"/>
                <a:cs typeface="VC Banzai Cardinal 1"/>
                <a:sym typeface="VC Banzai Cardinal 1"/>
              </a:rPr>
              <a:t>Your all-in-one financial wellness coach.</a:t>
            </a:r>
          </a:p>
        </p:txBody>
      </p:sp>
      <p:sp>
        <p:nvSpPr>
          <p:cNvPr name="TextBox 13" id="13"/>
          <p:cNvSpPr txBox="true"/>
          <p:nvPr/>
        </p:nvSpPr>
        <p:spPr>
          <a:xfrm rot="0">
            <a:off x="11514412" y="3604348"/>
            <a:ext cx="4566593" cy="11366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550"/>
              </a:lnSpc>
            </a:pPr>
            <a:r>
              <a:rPr lang="en-US" sz="3500" b="true">
                <a:solidFill>
                  <a:srgbClr val="000000"/>
                </a:solidFill>
                <a:latin typeface="Montserrat Semi-Bold Bold"/>
                <a:ea typeface="Montserrat Semi-Bold Bold"/>
                <a:cs typeface="Montserrat Semi-Bold Bold"/>
                <a:sym typeface="Montserrat Semi-Bold Bold"/>
              </a:rPr>
              <a:t>Financial Wellness Assessment</a:t>
            </a:r>
          </a:p>
        </p:txBody>
      </p:sp>
      <p:sp>
        <p:nvSpPr>
          <p:cNvPr name="TextBox 14" id="14"/>
          <p:cNvSpPr txBox="true"/>
          <p:nvPr/>
        </p:nvSpPr>
        <p:spPr>
          <a:xfrm rot="0">
            <a:off x="731762" y="601904"/>
            <a:ext cx="7492570" cy="25241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9119"/>
              </a:lnSpc>
            </a:pPr>
            <a:r>
              <a:rPr lang="en-US" sz="7599">
                <a:solidFill>
                  <a:srgbClr val="000000"/>
                </a:solidFill>
                <a:latin typeface="VC Banzai Cardinal 2"/>
                <a:ea typeface="VC Banzai Cardinal 2"/>
                <a:cs typeface="VC Banzai Cardinal 2"/>
                <a:sym typeface="VC Banzai Cardinal 2"/>
              </a:rPr>
              <a:t>Additional </a:t>
            </a:r>
          </a:p>
          <a:p>
            <a:pPr algn="l">
              <a:lnSpc>
                <a:spcPts val="9119"/>
              </a:lnSpc>
            </a:pPr>
            <a:r>
              <a:rPr lang="en-US" sz="7599">
                <a:solidFill>
                  <a:srgbClr val="000000"/>
                </a:solidFill>
                <a:latin typeface="VC Banzai Cardinal 2"/>
                <a:ea typeface="VC Banzai Cardinal 2"/>
                <a:cs typeface="VC Banzai Cardinal 2"/>
                <a:sym typeface="VC Banzai Cardinal 2"/>
              </a:rPr>
              <a:t>Resources</a:t>
            </a:r>
          </a:p>
        </p:txBody>
      </p:sp>
      <p:sp>
        <p:nvSpPr>
          <p:cNvPr name="TextBox 15" id="15"/>
          <p:cNvSpPr txBox="true"/>
          <p:nvPr/>
        </p:nvSpPr>
        <p:spPr>
          <a:xfrm rot="0">
            <a:off x="731762" y="5105486"/>
            <a:ext cx="6585181" cy="116776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290"/>
              </a:lnSpc>
            </a:pPr>
            <a:r>
              <a:rPr lang="en-US" sz="3300">
                <a:solidFill>
                  <a:srgbClr val="000000"/>
                </a:solidFill>
                <a:latin typeface="VC Banzai Cardinal 1"/>
                <a:ea typeface="VC Banzai Cardinal 1"/>
                <a:cs typeface="VC Banzai Cardinal 1"/>
                <a:sym typeface="VC Banzai Cardinal 1"/>
              </a:rPr>
              <a:t>How long will it take to pay off a credit card?</a:t>
            </a:r>
          </a:p>
        </p:txBody>
      </p:sp>
      <p:sp>
        <p:nvSpPr>
          <p:cNvPr name="TextBox 16" id="16"/>
          <p:cNvSpPr txBox="true"/>
          <p:nvPr/>
        </p:nvSpPr>
        <p:spPr>
          <a:xfrm rot="0">
            <a:off x="2882278" y="3700140"/>
            <a:ext cx="4566593" cy="11366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550"/>
              </a:lnSpc>
            </a:pPr>
            <a:r>
              <a:rPr lang="en-US" sz="3500" b="true">
                <a:solidFill>
                  <a:srgbClr val="000000"/>
                </a:solidFill>
                <a:latin typeface="Montserrat Semi-Bold Bold"/>
                <a:ea typeface="Montserrat Semi-Bold Bold"/>
                <a:cs typeface="Montserrat Semi-Bold Bold"/>
                <a:sym typeface="Montserrat Semi-Bold Bold"/>
              </a:rPr>
              <a:t>Credit Card Payoff Calculator</a:t>
            </a:r>
          </a:p>
        </p:txBody>
      </p:sp>
      <p:sp>
        <p:nvSpPr>
          <p:cNvPr name="TextBox 17" id="17"/>
          <p:cNvSpPr txBox="true"/>
          <p:nvPr/>
        </p:nvSpPr>
        <p:spPr>
          <a:xfrm rot="0">
            <a:off x="9834781" y="8484911"/>
            <a:ext cx="6045956" cy="116776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290"/>
              </a:lnSpc>
            </a:pPr>
            <a:r>
              <a:rPr lang="en-US" sz="3300">
                <a:solidFill>
                  <a:srgbClr val="000000"/>
                </a:solidFill>
                <a:latin typeface="VC Banzai Cardinal 1"/>
                <a:ea typeface="VC Banzai Cardinal 1"/>
                <a:cs typeface="VC Banzai Cardinal 1"/>
                <a:sym typeface="VC Banzai Cardinal 1"/>
              </a:rPr>
              <a:t>Receive guidance for getting out of debt based on your unique situation.</a:t>
            </a:r>
          </a:p>
        </p:txBody>
      </p:sp>
      <p:sp>
        <p:nvSpPr>
          <p:cNvPr name="TextBox 18" id="18"/>
          <p:cNvSpPr txBox="true"/>
          <p:nvPr/>
        </p:nvSpPr>
        <p:spPr>
          <a:xfrm rot="0">
            <a:off x="11514412" y="6908206"/>
            <a:ext cx="4566593" cy="11366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550"/>
              </a:lnSpc>
            </a:pPr>
            <a:r>
              <a:rPr lang="en-US" sz="3500" b="true">
                <a:solidFill>
                  <a:srgbClr val="000000"/>
                </a:solidFill>
                <a:latin typeface="Montserrat Semi-Bold Bold"/>
                <a:ea typeface="Montserrat Semi-Bold Bold"/>
                <a:cs typeface="Montserrat Semi-Bold Bold"/>
                <a:sym typeface="Montserrat Semi-Bold Bold"/>
              </a:rPr>
              <a:t>Coach: Get Out of Debt</a:t>
            </a:r>
          </a:p>
        </p:txBody>
      </p:sp>
    </p:spTree>
  </p:cSld>
  <p:clrMapOvr>
    <a:masterClrMapping/>
  </p:clrMapOvr>
</p:sld>
</file>

<file path=ppt/slides/slide1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8F806E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0" y="6322267"/>
            <a:ext cx="18361655" cy="3964733"/>
            <a:chOff x="0" y="0"/>
            <a:chExt cx="24482206" cy="5286311"/>
          </a:xfrm>
        </p:grpSpPr>
        <p:pic>
          <p:nvPicPr>
            <p:cNvPr name="Picture 3" id="3"/>
            <p:cNvPicPr>
              <a:picLocks noChangeAspect="true"/>
            </p:cNvPicPr>
            <p:nvPr/>
          </p:nvPicPr>
          <p:blipFill>
            <a:blip r:embed="rId3"/>
            <a:srcRect l="0" t="33856" r="0" b="33856"/>
            <a:stretch>
              <a:fillRect/>
            </a:stretch>
          </p:blipFill>
          <p:spPr>
            <a:xfrm flipH="false" flipV="false">
              <a:off x="0" y="0"/>
              <a:ext cx="24482206" cy="5286311"/>
            </a:xfrm>
            <a:prstGeom prst="rect">
              <a:avLst/>
            </a:prstGeom>
          </p:spPr>
        </p:pic>
      </p:grpSp>
      <p:grpSp>
        <p:nvGrpSpPr>
          <p:cNvPr name="Group 4" id="4"/>
          <p:cNvGrpSpPr/>
          <p:nvPr/>
        </p:nvGrpSpPr>
        <p:grpSpPr>
          <a:xfrm rot="0">
            <a:off x="798297" y="2123714"/>
            <a:ext cx="5305568" cy="3270886"/>
            <a:chOff x="0" y="0"/>
            <a:chExt cx="7074090" cy="4361181"/>
          </a:xfrm>
        </p:grpSpPr>
        <p:sp>
          <p:nvSpPr>
            <p:cNvPr name="TextBox 5" id="5"/>
            <p:cNvSpPr txBox="true"/>
            <p:nvPr/>
          </p:nvSpPr>
          <p:spPr>
            <a:xfrm rot="0">
              <a:off x="0" y="-323850"/>
              <a:ext cx="7074090" cy="2762250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>
                <a:lnSpc>
                  <a:spcPts val="14400"/>
                </a:lnSpc>
              </a:pPr>
              <a:r>
                <a:rPr lang="en-US" sz="12000">
                  <a:solidFill>
                    <a:srgbClr val="FFFFFF"/>
                  </a:solidFill>
                  <a:latin typeface="VC Banzai Cardinal 2"/>
                  <a:ea typeface="VC Banzai Cardinal 2"/>
                  <a:cs typeface="VC Banzai Cardinal 2"/>
                  <a:sym typeface="VC Banzai Cardinal 2"/>
                </a:rPr>
                <a:t>Thank</a:t>
              </a:r>
            </a:p>
          </p:txBody>
        </p:sp>
        <p:sp>
          <p:nvSpPr>
            <p:cNvPr name="TextBox 6" id="6"/>
            <p:cNvSpPr txBox="true"/>
            <p:nvPr/>
          </p:nvSpPr>
          <p:spPr>
            <a:xfrm rot="0">
              <a:off x="1416424" y="1598931"/>
              <a:ext cx="5657666" cy="2762250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>
                <a:lnSpc>
                  <a:spcPts val="14400"/>
                </a:lnSpc>
              </a:pPr>
              <a:r>
                <a:rPr lang="en-US" sz="12000">
                  <a:solidFill>
                    <a:srgbClr val="FFFFFF"/>
                  </a:solidFill>
                  <a:latin typeface="VC Banzai Cardinal 2"/>
                  <a:ea typeface="VC Banzai Cardinal 2"/>
                  <a:cs typeface="VC Banzai Cardinal 2"/>
                  <a:sym typeface="VC Banzai Cardinal 2"/>
                </a:rPr>
                <a:t> you!</a:t>
              </a:r>
            </a:p>
          </p:txBody>
        </p:sp>
      </p:grpSp>
      <p:grpSp>
        <p:nvGrpSpPr>
          <p:cNvPr name="Group 7" id="7"/>
          <p:cNvGrpSpPr/>
          <p:nvPr/>
        </p:nvGrpSpPr>
        <p:grpSpPr>
          <a:xfrm rot="0">
            <a:off x="1028700" y="832509"/>
            <a:ext cx="4485539" cy="830262"/>
            <a:chOff x="0" y="0"/>
            <a:chExt cx="5980719" cy="1107017"/>
          </a:xfrm>
        </p:grpSpPr>
        <p:sp>
          <p:nvSpPr>
            <p:cNvPr name="TextBox 8" id="8"/>
            <p:cNvSpPr txBox="true"/>
            <p:nvPr/>
          </p:nvSpPr>
          <p:spPr>
            <a:xfrm rot="0">
              <a:off x="1411702" y="353483"/>
              <a:ext cx="4569016" cy="499533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>
                <a:lnSpc>
                  <a:spcPts val="3049"/>
                </a:lnSpc>
              </a:pPr>
              <a:r>
                <a:rPr lang="en-US" sz="2499">
                  <a:solidFill>
                    <a:srgbClr val="FFFFFF"/>
                  </a:solidFill>
                  <a:latin typeface="Montserrat"/>
                  <a:ea typeface="Montserrat"/>
                  <a:cs typeface="Montserrat"/>
                  <a:sym typeface="Montserrat"/>
                </a:rPr>
                <a:t>YOUR LOGO HERE</a:t>
              </a:r>
            </a:p>
          </p:txBody>
        </p:sp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1107017" cy="1107017"/>
            </a:xfrm>
            <a:custGeom>
              <a:avLst/>
              <a:gdLst/>
              <a:ahLst/>
              <a:cxnLst/>
              <a:rect r="r" b="b" t="t" l="l"/>
              <a:pathLst>
                <a:path h="1107017" w="1107017">
                  <a:moveTo>
                    <a:pt x="0" y="0"/>
                  </a:moveTo>
                  <a:lnTo>
                    <a:pt x="1107017" y="0"/>
                  </a:lnTo>
                  <a:lnTo>
                    <a:pt x="1107017" y="1107017"/>
                  </a:lnTo>
                  <a:lnTo>
                    <a:pt x="0" y="110701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 l="0" t="0" r="0" b="0"/>
              </a:stretch>
            </a:blipFill>
          </p:spPr>
        </p:sp>
      </p:grpSp>
      <p:sp>
        <p:nvSpPr>
          <p:cNvPr name="TextBox 10" id="10"/>
          <p:cNvSpPr txBox="true"/>
          <p:nvPr/>
        </p:nvSpPr>
        <p:spPr>
          <a:xfrm rot="0">
            <a:off x="17259300" y="680878"/>
            <a:ext cx="152400" cy="190500"/>
          </a:xfrm>
          <a:prstGeom prst="rect">
            <a:avLst/>
          </a:prstGeom>
        </p:spPr>
        <p:txBody>
          <a:bodyPr anchor="t" rtlCol="false" tIns="0" lIns="0" bIns="0" rIns="0" wrap="none">
            <a:spAutoFit/>
          </a:bodyPr>
          <a:lstStyle/>
          <a:p>
            <a:pPr algn="r">
              <a:lnSpc>
                <a:spcPts val="2800"/>
              </a:lnSpc>
              <a:spcBef>
                <a:spcPct val="0"/>
              </a:spcBef>
            </a:pPr>
            <a:r>
              <a:rPr lang="en-US" sz="2000">
                <a:solidFill>
                  <a:srgbClr val="FFFFFF"/>
                </a:solidFill>
                <a:latin typeface="Montserrat Semi-Bold"/>
                <a:ea typeface="Montserrat Semi-Bold"/>
                <a:cs typeface="Montserrat Semi-Bold"/>
                <a:sym typeface="Montserrat Semi-Bold"/>
              </a:rPr>
              <a:t>14</a:t>
            </a:r>
          </a:p>
        </p:txBody>
      </p:sp>
      <p:grpSp>
        <p:nvGrpSpPr>
          <p:cNvPr name="Group 11" id="11"/>
          <p:cNvGrpSpPr/>
          <p:nvPr/>
        </p:nvGrpSpPr>
        <p:grpSpPr>
          <a:xfrm rot="0">
            <a:off x="9670447" y="637527"/>
            <a:ext cx="7033024" cy="1096176"/>
            <a:chOff x="0" y="0"/>
            <a:chExt cx="9377366" cy="1461568"/>
          </a:xfrm>
        </p:grpSpPr>
        <p:sp>
          <p:nvSpPr>
            <p:cNvPr name="TextBox 12" id="12"/>
            <p:cNvSpPr txBox="true"/>
            <p:nvPr/>
          </p:nvSpPr>
          <p:spPr>
            <a:xfrm rot="0">
              <a:off x="0" y="-133350"/>
              <a:ext cx="9377366" cy="836083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>
                <a:lnSpc>
                  <a:spcPts val="4550"/>
                </a:lnSpc>
              </a:pPr>
              <a:r>
                <a:rPr lang="en-US" b="true" sz="3500" i="true">
                  <a:solidFill>
                    <a:srgbClr val="000000"/>
                  </a:solidFill>
                  <a:latin typeface="VC Banzai Cardinal 2 Bold Italics"/>
                  <a:ea typeface="VC Banzai Cardinal 2 Bold Italics"/>
                  <a:cs typeface="VC Banzai Cardinal 2 Bold Italics"/>
                  <a:sym typeface="VC Banzai Cardinal 2 Bold Italics"/>
                </a:rPr>
                <a:t>Call us</a:t>
              </a:r>
            </a:p>
          </p:txBody>
        </p:sp>
        <p:sp>
          <p:nvSpPr>
            <p:cNvPr name="TextBox 13" id="13"/>
            <p:cNvSpPr txBox="true"/>
            <p:nvPr/>
          </p:nvSpPr>
          <p:spPr>
            <a:xfrm rot="0">
              <a:off x="0" y="709093"/>
              <a:ext cx="9377366" cy="752475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>
                <a:lnSpc>
                  <a:spcPts val="4200"/>
                </a:lnSpc>
              </a:pPr>
              <a:r>
                <a:rPr lang="en-US" sz="3000">
                  <a:solidFill>
                    <a:srgbClr val="000000"/>
                  </a:solidFill>
                  <a:latin typeface="VC Banzai Cardinal 2"/>
                  <a:ea typeface="VC Banzai Cardinal 2"/>
                  <a:cs typeface="VC Banzai Cardinal 2"/>
                  <a:sym typeface="VC Banzai Cardinal 2"/>
                </a:rPr>
                <a:t>123-456-7890</a:t>
              </a:r>
            </a:p>
          </p:txBody>
        </p:sp>
      </p:grpSp>
      <p:grpSp>
        <p:nvGrpSpPr>
          <p:cNvPr name="Group 14" id="14"/>
          <p:cNvGrpSpPr/>
          <p:nvPr/>
        </p:nvGrpSpPr>
        <p:grpSpPr>
          <a:xfrm rot="0">
            <a:off x="9670447" y="2811293"/>
            <a:ext cx="7033024" cy="1096176"/>
            <a:chOff x="0" y="0"/>
            <a:chExt cx="9377366" cy="1461568"/>
          </a:xfrm>
        </p:grpSpPr>
        <p:sp>
          <p:nvSpPr>
            <p:cNvPr name="TextBox 15" id="15"/>
            <p:cNvSpPr txBox="true"/>
            <p:nvPr/>
          </p:nvSpPr>
          <p:spPr>
            <a:xfrm rot="0">
              <a:off x="0" y="-133350"/>
              <a:ext cx="9377366" cy="836083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>
                <a:lnSpc>
                  <a:spcPts val="4550"/>
                </a:lnSpc>
              </a:pPr>
              <a:r>
                <a:rPr lang="en-US" sz="3500" b="true">
                  <a:solidFill>
                    <a:srgbClr val="000000"/>
                  </a:solidFill>
                  <a:latin typeface="VC Banzai Cardinal 1 Bold"/>
                  <a:ea typeface="VC Banzai Cardinal 1 Bold"/>
                  <a:cs typeface="VC Banzai Cardinal 1 Bold"/>
                  <a:sym typeface="VC Banzai Cardinal 1 Bold"/>
                </a:rPr>
                <a:t>Email us</a:t>
              </a:r>
            </a:p>
          </p:txBody>
        </p:sp>
        <p:sp>
          <p:nvSpPr>
            <p:cNvPr name="TextBox 16" id="16"/>
            <p:cNvSpPr txBox="true"/>
            <p:nvPr/>
          </p:nvSpPr>
          <p:spPr>
            <a:xfrm rot="0">
              <a:off x="0" y="709093"/>
              <a:ext cx="9377366" cy="752475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>
                <a:lnSpc>
                  <a:spcPts val="4200"/>
                </a:lnSpc>
              </a:pPr>
              <a:r>
                <a:rPr lang="en-US" sz="3000">
                  <a:solidFill>
                    <a:srgbClr val="000000"/>
                  </a:solidFill>
                  <a:latin typeface="VC Banzai Cardinal 2"/>
                  <a:ea typeface="VC Banzai Cardinal 2"/>
                  <a:cs typeface="VC Banzai Cardinal 2"/>
                  <a:sym typeface="VC Banzai Cardinal 2"/>
                </a:rPr>
                <a:t>hello@reallygreatsite.com</a:t>
              </a:r>
            </a:p>
          </p:txBody>
        </p:sp>
      </p:grpSp>
      <p:grpSp>
        <p:nvGrpSpPr>
          <p:cNvPr name="Group 17" id="17"/>
          <p:cNvGrpSpPr/>
          <p:nvPr/>
        </p:nvGrpSpPr>
        <p:grpSpPr>
          <a:xfrm rot="0">
            <a:off x="9670447" y="5014522"/>
            <a:ext cx="7033024" cy="1096176"/>
            <a:chOff x="0" y="0"/>
            <a:chExt cx="9377366" cy="1461568"/>
          </a:xfrm>
        </p:grpSpPr>
        <p:sp>
          <p:nvSpPr>
            <p:cNvPr name="TextBox 18" id="18"/>
            <p:cNvSpPr txBox="true"/>
            <p:nvPr/>
          </p:nvSpPr>
          <p:spPr>
            <a:xfrm rot="0">
              <a:off x="0" y="-133350"/>
              <a:ext cx="9377366" cy="836083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>
                <a:lnSpc>
                  <a:spcPts val="4550"/>
                </a:lnSpc>
              </a:pPr>
              <a:r>
                <a:rPr lang="en-US" b="true" sz="3500" i="true">
                  <a:solidFill>
                    <a:srgbClr val="000000"/>
                  </a:solidFill>
                  <a:latin typeface="VC Banzai Cardinal 2 Bold Italics"/>
                  <a:ea typeface="VC Banzai Cardinal 2 Bold Italics"/>
                  <a:cs typeface="VC Banzai Cardinal 2 Bold Italics"/>
                  <a:sym typeface="VC Banzai Cardinal 2 Bold Italics"/>
                </a:rPr>
                <a:t>Visit our website</a:t>
              </a:r>
            </a:p>
          </p:txBody>
        </p:sp>
        <p:sp>
          <p:nvSpPr>
            <p:cNvPr name="TextBox 19" id="19"/>
            <p:cNvSpPr txBox="true"/>
            <p:nvPr/>
          </p:nvSpPr>
          <p:spPr>
            <a:xfrm rot="0">
              <a:off x="0" y="709093"/>
              <a:ext cx="9377366" cy="752475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>
                <a:lnSpc>
                  <a:spcPts val="4200"/>
                </a:lnSpc>
              </a:pPr>
              <a:r>
                <a:rPr lang="en-US" sz="3000">
                  <a:solidFill>
                    <a:srgbClr val="000000"/>
                  </a:solidFill>
                  <a:latin typeface="VC Banzai Cardinal 2"/>
                  <a:ea typeface="VC Banzai Cardinal 2"/>
                  <a:cs typeface="VC Banzai Cardinal 2"/>
                  <a:sym typeface="VC Banzai Cardinal 2"/>
                </a:rPr>
                <a:t>www.reallygreatsite.com</a:t>
              </a:r>
            </a:p>
          </p:txBody>
        </p:sp>
      </p:grpSp>
      <p:sp>
        <p:nvSpPr>
          <p:cNvPr name="AutoShape 20" id="20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9670447" y="350386"/>
            <a:ext cx="7033024" cy="0"/>
          </a:xfrm>
          <a:prstGeom prst="line">
            <a:avLst/>
          </a:prstGeom>
          <a:ln cap="rnd" w="9525">
            <a:solidFill>
              <a:srgbClr val="000000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21" id="21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9670447" y="2524151"/>
            <a:ext cx="7033024" cy="0"/>
          </a:xfrm>
          <a:prstGeom prst="line">
            <a:avLst/>
          </a:prstGeom>
          <a:ln cap="rnd" w="9525">
            <a:solidFill>
              <a:srgbClr val="000000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22" id="2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9670447" y="4727380"/>
            <a:ext cx="7033024" cy="0"/>
          </a:xfrm>
          <a:prstGeom prst="line">
            <a:avLst/>
          </a:prstGeom>
          <a:ln cap="rnd" w="9525">
            <a:solidFill>
              <a:srgbClr val="000000"/>
            </a:solidFill>
            <a:prstDash val="solid"/>
            <a:headEnd type="none" len="sm" w="sm"/>
            <a:tailEnd type="none" len="sm" w="sm"/>
          </a:ln>
        </p:spPr>
      </p:sp>
    </p:spTree>
  </p:cSld>
  <p:clrMapOvr>
    <a:masterClrMapping/>
  </p:clrMapOvr>
</p:sld>
</file>

<file path=ppt/slides/slide2.xml><?xml version="1.0" encoding="utf-8"?>
<p:sld xmlns:p="http://schemas.openxmlformats.org/presentationml/2006/main" xmlns:a="http://schemas.openxmlformats.org/drawingml/2006/main">
  <p:cSld>
    <p:bg>
      <p:bgPr>
        <a:solidFill>
          <a:srgbClr val="EAE3D6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7013588" y="7625334"/>
            <a:ext cx="10393573" cy="2078059"/>
            <a:chOff x="0" y="0"/>
            <a:chExt cx="13858097" cy="2770745"/>
          </a:xfrm>
        </p:grpSpPr>
        <p:sp>
          <p:nvSpPr>
            <p:cNvPr name="TextBox 3" id="3"/>
            <p:cNvSpPr txBox="true"/>
            <p:nvPr/>
          </p:nvSpPr>
          <p:spPr>
            <a:xfrm rot="0">
              <a:off x="0" y="-247650"/>
              <a:ext cx="13858097" cy="2076450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r">
                <a:lnSpc>
                  <a:spcPts val="10800"/>
                </a:lnSpc>
              </a:pPr>
              <a:r>
                <a:rPr lang="en-US" sz="9000">
                  <a:solidFill>
                    <a:srgbClr val="000000"/>
                  </a:solidFill>
                  <a:latin typeface="VC Banzai Cardinal 2"/>
                  <a:ea typeface="VC Banzai Cardinal 2"/>
                  <a:cs typeface="VC Banzai Cardinal 2"/>
                  <a:sym typeface="VC Banzai Cardinal 2"/>
                </a:rPr>
                <a:t>Agenda</a:t>
              </a:r>
            </a:p>
          </p:txBody>
        </p:sp>
        <p:sp>
          <p:nvSpPr>
            <p:cNvPr name="TextBox 4" id="4"/>
            <p:cNvSpPr txBox="true"/>
            <p:nvPr/>
          </p:nvSpPr>
          <p:spPr>
            <a:xfrm rot="0">
              <a:off x="0" y="1934662"/>
              <a:ext cx="13858097" cy="836083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r">
                <a:lnSpc>
                  <a:spcPts val="4550"/>
                </a:lnSpc>
              </a:pPr>
              <a:r>
                <a:rPr lang="en-US" sz="3500">
                  <a:solidFill>
                    <a:srgbClr val="000000"/>
                  </a:solidFill>
                  <a:latin typeface="VC Banzai Cardinal 1"/>
                  <a:ea typeface="VC Banzai Cardinal 1"/>
                  <a:cs typeface="VC Banzai Cardinal 1"/>
                  <a:sym typeface="VC Banzai Cardinal 1"/>
                </a:rPr>
                <a:t>What we'll discuss today</a:t>
              </a: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1028700" y="869790"/>
            <a:ext cx="4232004" cy="1778530"/>
            <a:chOff x="0" y="0"/>
            <a:chExt cx="5642673" cy="2371373"/>
          </a:xfrm>
        </p:grpSpPr>
        <p:sp>
          <p:nvSpPr>
            <p:cNvPr name="TextBox 6" id="6"/>
            <p:cNvSpPr txBox="true"/>
            <p:nvPr/>
          </p:nvSpPr>
          <p:spPr>
            <a:xfrm rot="0">
              <a:off x="0" y="50978"/>
              <a:ext cx="5383645" cy="836083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>
                <a:lnSpc>
                  <a:spcPts val="4550"/>
                </a:lnSpc>
              </a:pPr>
              <a:r>
                <a:rPr lang="en-US" b="true" sz="3500" i="true">
                  <a:solidFill>
                    <a:srgbClr val="000000"/>
                  </a:solidFill>
                  <a:latin typeface="VC Banzai Cardinal 2 Bold Italics"/>
                  <a:ea typeface="VC Banzai Cardinal 2 Bold Italics"/>
                  <a:cs typeface="VC Banzai Cardinal 2 Bold Italics"/>
                  <a:sym typeface="VC Banzai Cardinal 2 Bold Italics"/>
                </a:rPr>
                <a:t>01</a:t>
              </a:r>
            </a:p>
          </p:txBody>
        </p:sp>
        <p:sp>
          <p:nvSpPr>
            <p:cNvPr name="TextBox 7" id="7"/>
            <p:cNvSpPr txBox="true"/>
            <p:nvPr/>
          </p:nvSpPr>
          <p:spPr>
            <a:xfrm rot="0">
              <a:off x="0" y="942623"/>
              <a:ext cx="5383645" cy="1428750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>
                <a:lnSpc>
                  <a:spcPts val="4199"/>
                </a:lnSpc>
              </a:pPr>
              <a:r>
                <a:rPr lang="en-US" sz="2999">
                  <a:solidFill>
                    <a:srgbClr val="000000"/>
                  </a:solidFill>
                  <a:latin typeface="VC Banzai Cardinal 2"/>
                  <a:ea typeface="VC Banzai Cardinal 2"/>
                  <a:cs typeface="VC Banzai Cardinal 2"/>
                  <a:sym typeface="VC Banzai Cardinal 2"/>
                </a:rPr>
                <a:t>The Fundamentals of Affordability</a:t>
              </a:r>
            </a:p>
          </p:txBody>
        </p:sp>
        <p:sp>
          <p:nvSpPr>
            <p:cNvPr name="AutoShape 8" id="8"/>
            <p:cNvSpPr/>
            <p:nvPr/>
          </p:nvSpPr>
          <p:spPr>
            <a:xfrm>
              <a:off x="0" y="6350"/>
              <a:ext cx="5642673" cy="0"/>
            </a:xfrm>
            <a:prstGeom prst="line">
              <a:avLst/>
            </a:prstGeom>
            <a:ln cap="rnd" w="12700">
              <a:solidFill>
                <a:srgbClr val="000000"/>
              </a:solidFill>
              <a:prstDash val="solid"/>
              <a:headEnd type="none" len="sm" w="sm"/>
              <a:tailEnd type="none" len="sm" w="sm"/>
            </a:ln>
          </p:spPr>
        </p:sp>
      </p:grpSp>
      <p:grpSp>
        <p:nvGrpSpPr>
          <p:cNvPr name="Group 9" id="9"/>
          <p:cNvGrpSpPr/>
          <p:nvPr/>
        </p:nvGrpSpPr>
        <p:grpSpPr>
          <a:xfrm rot="0">
            <a:off x="1028700" y="3247097"/>
            <a:ext cx="4232004" cy="1776190"/>
            <a:chOff x="0" y="0"/>
            <a:chExt cx="5642673" cy="2368253"/>
          </a:xfrm>
        </p:grpSpPr>
        <p:sp>
          <p:nvSpPr>
            <p:cNvPr name="TextBox 10" id="10"/>
            <p:cNvSpPr txBox="true"/>
            <p:nvPr/>
          </p:nvSpPr>
          <p:spPr>
            <a:xfrm rot="0">
              <a:off x="0" y="57615"/>
              <a:ext cx="5383645" cy="836083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>
                <a:lnSpc>
                  <a:spcPts val="4550"/>
                </a:lnSpc>
              </a:pPr>
              <a:r>
                <a:rPr lang="en-US" b="true" sz="3500" i="true">
                  <a:solidFill>
                    <a:srgbClr val="000000"/>
                  </a:solidFill>
                  <a:latin typeface="VC Banzai Cardinal 2 Bold Italics"/>
                  <a:ea typeface="VC Banzai Cardinal 2 Bold Italics"/>
                  <a:cs typeface="VC Banzai Cardinal 2 Bold Italics"/>
                  <a:sym typeface="VC Banzai Cardinal 2 Bold Italics"/>
                </a:rPr>
                <a:t>03</a:t>
              </a:r>
            </a:p>
          </p:txBody>
        </p:sp>
        <p:sp>
          <p:nvSpPr>
            <p:cNvPr name="TextBox 11" id="11"/>
            <p:cNvSpPr txBox="true"/>
            <p:nvPr/>
          </p:nvSpPr>
          <p:spPr>
            <a:xfrm rot="0">
              <a:off x="0" y="939503"/>
              <a:ext cx="5383645" cy="1428750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>
                <a:lnSpc>
                  <a:spcPts val="4199"/>
                </a:lnSpc>
              </a:pPr>
              <a:r>
                <a:rPr lang="en-US" sz="2999">
                  <a:solidFill>
                    <a:srgbClr val="000000"/>
                  </a:solidFill>
                  <a:latin typeface="VC Banzai Cardinal 2"/>
                  <a:ea typeface="VC Banzai Cardinal 2"/>
                  <a:cs typeface="VC Banzai Cardinal 2"/>
                  <a:sym typeface="VC Banzai Cardinal 2"/>
                </a:rPr>
                <a:t>Pre-Approval &amp; the Homebuying Process</a:t>
              </a:r>
            </a:p>
          </p:txBody>
        </p:sp>
        <p:sp>
          <p:nvSpPr>
            <p:cNvPr name="AutoShape 12" id="12"/>
            <p:cNvSpPr/>
            <p:nvPr/>
          </p:nvSpPr>
          <p:spPr>
            <a:xfrm>
              <a:off x="0" y="6350"/>
              <a:ext cx="5642673" cy="0"/>
            </a:xfrm>
            <a:prstGeom prst="line">
              <a:avLst/>
            </a:prstGeom>
            <a:ln cap="rnd" w="12700">
              <a:solidFill>
                <a:srgbClr val="000000"/>
              </a:solidFill>
              <a:prstDash val="solid"/>
              <a:headEnd type="none" len="sm" w="sm"/>
              <a:tailEnd type="none" len="sm" w="sm"/>
            </a:ln>
          </p:spPr>
        </p:sp>
      </p:grpSp>
      <p:grpSp>
        <p:nvGrpSpPr>
          <p:cNvPr name="Group 13" id="13"/>
          <p:cNvGrpSpPr/>
          <p:nvPr/>
        </p:nvGrpSpPr>
        <p:grpSpPr>
          <a:xfrm rot="0">
            <a:off x="5872256" y="869790"/>
            <a:ext cx="4232004" cy="1778530"/>
            <a:chOff x="0" y="0"/>
            <a:chExt cx="5642673" cy="2371373"/>
          </a:xfrm>
        </p:grpSpPr>
        <p:sp>
          <p:nvSpPr>
            <p:cNvPr name="TextBox 14" id="14"/>
            <p:cNvSpPr txBox="true"/>
            <p:nvPr/>
          </p:nvSpPr>
          <p:spPr>
            <a:xfrm rot="0">
              <a:off x="0" y="50978"/>
              <a:ext cx="5383645" cy="836083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>
                <a:lnSpc>
                  <a:spcPts val="4550"/>
                </a:lnSpc>
              </a:pPr>
              <a:r>
                <a:rPr lang="en-US" b="true" sz="3500" i="true">
                  <a:solidFill>
                    <a:srgbClr val="000000"/>
                  </a:solidFill>
                  <a:latin typeface="VC Banzai Cardinal 2 Bold Italics"/>
                  <a:ea typeface="VC Banzai Cardinal 2 Bold Italics"/>
                  <a:cs typeface="VC Banzai Cardinal 2 Bold Italics"/>
                  <a:sym typeface="VC Banzai Cardinal 2 Bold Italics"/>
                </a:rPr>
                <a:t>02</a:t>
              </a:r>
            </a:p>
          </p:txBody>
        </p:sp>
        <p:sp>
          <p:nvSpPr>
            <p:cNvPr name="TextBox 15" id="15"/>
            <p:cNvSpPr txBox="true"/>
            <p:nvPr/>
          </p:nvSpPr>
          <p:spPr>
            <a:xfrm rot="0">
              <a:off x="0" y="942623"/>
              <a:ext cx="5642673" cy="1428750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>
                <a:lnSpc>
                  <a:spcPts val="4199"/>
                </a:lnSpc>
              </a:pPr>
              <a:r>
                <a:rPr lang="en-US" sz="2999">
                  <a:solidFill>
                    <a:srgbClr val="000000"/>
                  </a:solidFill>
                  <a:latin typeface="VC Banzai Cardinal 2"/>
                  <a:ea typeface="VC Banzai Cardinal 2"/>
                  <a:cs typeface="VC Banzai Cardinal 2"/>
                  <a:sym typeface="VC Banzai Cardinal 2"/>
                </a:rPr>
                <a:t>Understanding Mortgage Loan Types</a:t>
              </a:r>
            </a:p>
          </p:txBody>
        </p:sp>
        <p:sp>
          <p:nvSpPr>
            <p:cNvPr name="AutoShape 16" id="16"/>
            <p:cNvSpPr/>
            <p:nvPr/>
          </p:nvSpPr>
          <p:spPr>
            <a:xfrm>
              <a:off x="0" y="6350"/>
              <a:ext cx="5642673" cy="0"/>
            </a:xfrm>
            <a:prstGeom prst="line">
              <a:avLst/>
            </a:prstGeom>
            <a:ln cap="rnd" w="12700">
              <a:solidFill>
                <a:srgbClr val="000000"/>
              </a:solidFill>
              <a:prstDash val="solid"/>
              <a:headEnd type="none" len="sm" w="sm"/>
              <a:tailEnd type="none" len="sm" w="sm"/>
            </a:ln>
          </p:spPr>
        </p:sp>
      </p:grpSp>
      <p:grpSp>
        <p:nvGrpSpPr>
          <p:cNvPr name="Group 17" id="17"/>
          <p:cNvGrpSpPr/>
          <p:nvPr/>
        </p:nvGrpSpPr>
        <p:grpSpPr>
          <a:xfrm rot="0">
            <a:off x="5872256" y="3247097"/>
            <a:ext cx="4232004" cy="1776190"/>
            <a:chOff x="0" y="0"/>
            <a:chExt cx="5642673" cy="2368253"/>
          </a:xfrm>
        </p:grpSpPr>
        <p:sp>
          <p:nvSpPr>
            <p:cNvPr name="TextBox 18" id="18"/>
            <p:cNvSpPr txBox="true"/>
            <p:nvPr/>
          </p:nvSpPr>
          <p:spPr>
            <a:xfrm rot="0">
              <a:off x="0" y="57615"/>
              <a:ext cx="5383645" cy="836083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>
                <a:lnSpc>
                  <a:spcPts val="4550"/>
                </a:lnSpc>
              </a:pPr>
              <a:r>
                <a:rPr lang="en-US" b="true" sz="3500" i="true">
                  <a:solidFill>
                    <a:srgbClr val="000000"/>
                  </a:solidFill>
                  <a:latin typeface="VC Banzai Cardinal 2 Bold Italics"/>
                  <a:ea typeface="VC Banzai Cardinal 2 Bold Italics"/>
                  <a:cs typeface="VC Banzai Cardinal 2 Bold Italics"/>
                  <a:sym typeface="VC Banzai Cardinal 2 Bold Italics"/>
                </a:rPr>
                <a:t>04</a:t>
              </a:r>
            </a:p>
          </p:txBody>
        </p:sp>
        <p:sp>
          <p:nvSpPr>
            <p:cNvPr name="TextBox 19" id="19"/>
            <p:cNvSpPr txBox="true"/>
            <p:nvPr/>
          </p:nvSpPr>
          <p:spPr>
            <a:xfrm rot="0">
              <a:off x="0" y="939503"/>
              <a:ext cx="5383645" cy="1428750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>
                <a:lnSpc>
                  <a:spcPts val="4199"/>
                </a:lnSpc>
              </a:pPr>
              <a:r>
                <a:rPr lang="en-US" sz="2999">
                  <a:solidFill>
                    <a:srgbClr val="000000"/>
                  </a:solidFill>
                  <a:latin typeface="VC Banzai Cardinal 2"/>
                  <a:ea typeface="VC Banzai Cardinal 2"/>
                  <a:cs typeface="VC Banzai Cardinal 2"/>
                  <a:sym typeface="VC Banzai Cardinal 2"/>
                </a:rPr>
                <a:t>Conclusion &amp; Personal Action Plan</a:t>
              </a:r>
            </a:p>
          </p:txBody>
        </p:sp>
        <p:sp>
          <p:nvSpPr>
            <p:cNvPr name="AutoShape 20" id="20"/>
            <p:cNvSpPr/>
            <p:nvPr/>
          </p:nvSpPr>
          <p:spPr>
            <a:xfrm>
              <a:off x="0" y="6350"/>
              <a:ext cx="5642673" cy="0"/>
            </a:xfrm>
            <a:prstGeom prst="line">
              <a:avLst/>
            </a:prstGeom>
            <a:ln cap="rnd" w="12700">
              <a:solidFill>
                <a:srgbClr val="000000"/>
              </a:solidFill>
              <a:prstDash val="solid"/>
              <a:headEnd type="none" len="sm" w="sm"/>
              <a:tailEnd type="none" len="sm" w="sm"/>
            </a:ln>
          </p:spPr>
        </p:sp>
      </p:grpSp>
      <p:sp>
        <p:nvSpPr>
          <p:cNvPr name="TextBox 21" id="21"/>
          <p:cNvSpPr txBox="true"/>
          <p:nvPr/>
        </p:nvSpPr>
        <p:spPr>
          <a:xfrm rot="0">
            <a:off x="17259300" y="680878"/>
            <a:ext cx="152400" cy="190500"/>
          </a:xfrm>
          <a:prstGeom prst="rect">
            <a:avLst/>
          </a:prstGeom>
        </p:spPr>
        <p:txBody>
          <a:bodyPr anchor="t" rtlCol="false" tIns="0" lIns="0" bIns="0" rIns="0" wrap="none">
            <a:spAutoFit/>
          </a:bodyPr>
          <a:lstStyle/>
          <a:p>
            <a:pPr algn="r">
              <a:lnSpc>
                <a:spcPts val="2800"/>
              </a:lnSpc>
              <a:spcBef>
                <a:spcPct val="0"/>
              </a:spcBef>
            </a:pPr>
            <a:r>
              <a:rPr lang="en-US" sz="2000">
                <a:solidFill>
                  <a:srgbClr val="000000"/>
                </a:solidFill>
                <a:latin typeface="Montserrat Semi-Bold"/>
                <a:ea typeface="Montserrat Semi-Bold"/>
                <a:cs typeface="Montserrat Semi-Bold"/>
                <a:sym typeface="Montserrat Semi-Bold"/>
              </a:rPr>
              <a:t>2</a:t>
            </a:r>
          </a:p>
        </p:txBody>
      </p:sp>
    </p:spTree>
  </p:cSld>
  <p:clrMapOvr>
    <a:masterClrMapping/>
  </p:clrMapOvr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214F8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028700" y="613569"/>
            <a:ext cx="4485539" cy="830262"/>
            <a:chOff x="0" y="0"/>
            <a:chExt cx="5980719" cy="1107017"/>
          </a:xfrm>
        </p:grpSpPr>
        <p:sp>
          <p:nvSpPr>
            <p:cNvPr name="TextBox 3" id="3"/>
            <p:cNvSpPr txBox="true"/>
            <p:nvPr/>
          </p:nvSpPr>
          <p:spPr>
            <a:xfrm rot="0">
              <a:off x="1411702" y="99483"/>
              <a:ext cx="4569016" cy="499533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>
                <a:lnSpc>
                  <a:spcPts val="3049"/>
                </a:lnSpc>
              </a:pPr>
              <a:r>
                <a:rPr lang="en-US" sz="2499">
                  <a:solidFill>
                    <a:srgbClr val="000000"/>
                  </a:solidFill>
                  <a:latin typeface="Montserrat"/>
                  <a:ea typeface="Montserrat"/>
                  <a:cs typeface="Montserrat"/>
                  <a:sym typeface="Montserrat"/>
                </a:rPr>
                <a:t>YOUR LOGO HERE</a:t>
              </a:r>
            </a:p>
          </p:txBody>
        </p:sp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1107017" cy="1107017"/>
            </a:xfrm>
            <a:custGeom>
              <a:avLst/>
              <a:gdLst/>
              <a:ahLst/>
              <a:cxnLst/>
              <a:rect r="r" b="b" t="t" l="l"/>
              <a:pathLst>
                <a:path h="1107017" w="1107017">
                  <a:moveTo>
                    <a:pt x="0" y="0"/>
                  </a:moveTo>
                  <a:lnTo>
                    <a:pt x="1107017" y="0"/>
                  </a:lnTo>
                  <a:lnTo>
                    <a:pt x="1107017" y="1107017"/>
                  </a:lnTo>
                  <a:lnTo>
                    <a:pt x="0" y="110701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 l="0" t="0" r="0" b="0"/>
              </a:stretch>
            </a:blipFill>
          </p:spPr>
        </p:sp>
      </p:grpSp>
      <p:sp>
        <p:nvSpPr>
          <p:cNvPr name="Freeform 5" id="5"/>
          <p:cNvSpPr/>
          <p:nvPr/>
        </p:nvSpPr>
        <p:spPr>
          <a:xfrm flipH="false" flipV="false" rot="0">
            <a:off x="2498066" y="6999940"/>
            <a:ext cx="3016173" cy="2258360"/>
          </a:xfrm>
          <a:custGeom>
            <a:avLst/>
            <a:gdLst/>
            <a:ahLst/>
            <a:cxnLst/>
            <a:rect r="r" b="b" t="t" l="l"/>
            <a:pathLst>
              <a:path h="2258360" w="3016173">
                <a:moveTo>
                  <a:pt x="0" y="0"/>
                </a:moveTo>
                <a:lnTo>
                  <a:pt x="3016173" y="0"/>
                </a:lnTo>
                <a:lnTo>
                  <a:pt x="3016173" y="2258360"/>
                </a:lnTo>
                <a:lnTo>
                  <a:pt x="0" y="2258360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8450504" y="6999940"/>
            <a:ext cx="2174038" cy="2174038"/>
          </a:xfrm>
          <a:custGeom>
            <a:avLst/>
            <a:gdLst/>
            <a:ahLst/>
            <a:cxnLst/>
            <a:rect r="r" b="b" t="t" l="l"/>
            <a:pathLst>
              <a:path h="2174038" w="2174038">
                <a:moveTo>
                  <a:pt x="0" y="0"/>
                </a:moveTo>
                <a:lnTo>
                  <a:pt x="2174038" y="0"/>
                </a:lnTo>
                <a:lnTo>
                  <a:pt x="2174038" y="2174038"/>
                </a:lnTo>
                <a:lnTo>
                  <a:pt x="0" y="2174038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13558242" y="6597515"/>
            <a:ext cx="2066604" cy="2978889"/>
          </a:xfrm>
          <a:custGeom>
            <a:avLst/>
            <a:gdLst/>
            <a:ahLst/>
            <a:cxnLst/>
            <a:rect r="r" b="b" t="t" l="l"/>
            <a:pathLst>
              <a:path h="2978889" w="2066604">
                <a:moveTo>
                  <a:pt x="0" y="0"/>
                </a:moveTo>
                <a:lnTo>
                  <a:pt x="2066605" y="0"/>
                </a:lnTo>
                <a:lnTo>
                  <a:pt x="2066605" y="2978889"/>
                </a:lnTo>
                <a:lnTo>
                  <a:pt x="0" y="2978889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8" id="8"/>
          <p:cNvSpPr txBox="true"/>
          <p:nvPr/>
        </p:nvSpPr>
        <p:spPr>
          <a:xfrm rot="0">
            <a:off x="2577974" y="3186906"/>
            <a:ext cx="5872530" cy="31146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r">
              <a:lnSpc>
                <a:spcPts val="11279"/>
              </a:lnSpc>
            </a:pPr>
            <a:r>
              <a:rPr lang="en-US" sz="9399">
                <a:solidFill>
                  <a:srgbClr val="FFFFFF"/>
                </a:solidFill>
                <a:latin typeface="VC Banzai Cardinal 2"/>
                <a:ea typeface="VC Banzai Cardinal 2"/>
                <a:cs typeface="VC Banzai Cardinal 2"/>
                <a:sym typeface="VC Banzai Cardinal 2"/>
              </a:rPr>
              <a:t>Let’s Talk </a:t>
            </a:r>
          </a:p>
          <a:p>
            <a:pPr algn="r">
              <a:lnSpc>
                <a:spcPts val="11279"/>
              </a:lnSpc>
            </a:pPr>
            <a:r>
              <a:rPr lang="en-US" sz="9399">
                <a:solidFill>
                  <a:srgbClr val="FFFFFF"/>
                </a:solidFill>
                <a:latin typeface="VC Banzai Cardinal 2"/>
                <a:ea typeface="VC Banzai Cardinal 2"/>
                <a:cs typeface="VC Banzai Cardinal 2"/>
                <a:sym typeface="VC Banzai Cardinal 2"/>
              </a:rPr>
              <a:t>About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9144000" y="3901281"/>
            <a:ext cx="7772415" cy="16859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>
              <a:lnSpc>
                <a:spcPts val="11279"/>
              </a:lnSpc>
            </a:pPr>
            <a:r>
              <a:rPr lang="en-US" sz="9399">
                <a:solidFill>
                  <a:srgbClr val="FFFFFF"/>
                </a:solidFill>
                <a:latin typeface="VC Banzai Cardinal 2"/>
                <a:ea typeface="VC Banzai Cardinal 2"/>
                <a:cs typeface="VC Banzai Cardinal 2"/>
                <a:sym typeface="VC Banzai Cardinal 2"/>
              </a:rPr>
              <a:t>Affordability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17259300" y="680878"/>
            <a:ext cx="152400" cy="190500"/>
          </a:xfrm>
          <a:prstGeom prst="rect">
            <a:avLst/>
          </a:prstGeom>
        </p:spPr>
        <p:txBody>
          <a:bodyPr anchor="t" rtlCol="false" tIns="0" lIns="0" bIns="0" rIns="0" wrap="none">
            <a:spAutoFit/>
          </a:bodyPr>
          <a:lstStyle/>
          <a:p>
            <a:pPr algn="r">
              <a:lnSpc>
                <a:spcPts val="2800"/>
              </a:lnSpc>
              <a:spcBef>
                <a:spcPct val="0"/>
              </a:spcBef>
            </a:pPr>
            <a:r>
              <a:rPr lang="en-US" sz="2000">
                <a:solidFill>
                  <a:srgbClr val="FFFFFF"/>
                </a:solidFill>
                <a:latin typeface="Montserrat Semi-Bold"/>
                <a:ea typeface="Montserrat Semi-Bold"/>
                <a:cs typeface="Montserrat Semi-Bold"/>
                <a:sym typeface="Montserrat Semi-Bold"/>
              </a:rPr>
              <a:t>3</a:t>
            </a:r>
          </a:p>
        </p:txBody>
      </p:sp>
    </p:spTree>
  </p:cSld>
  <p:clrMapOvr>
    <a:masterClrMapping/>
  </p:clrMapOvr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214F8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2577974" y="3186906"/>
            <a:ext cx="5872530" cy="31146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r">
              <a:lnSpc>
                <a:spcPts val="11279"/>
              </a:lnSpc>
            </a:pPr>
            <a:r>
              <a:rPr lang="en-US" sz="9399">
                <a:solidFill>
                  <a:srgbClr val="FFFFFF"/>
                </a:solidFill>
                <a:latin typeface="VC Banzai Cardinal 2"/>
                <a:ea typeface="VC Banzai Cardinal 2"/>
                <a:cs typeface="VC Banzai Cardinal 2"/>
                <a:sym typeface="VC Banzai Cardinal 2"/>
              </a:rPr>
              <a:t>Let’s Talk </a:t>
            </a:r>
          </a:p>
          <a:p>
            <a:pPr algn="r">
              <a:lnSpc>
                <a:spcPts val="11279"/>
              </a:lnSpc>
            </a:pPr>
            <a:r>
              <a:rPr lang="en-US" sz="9399">
                <a:solidFill>
                  <a:srgbClr val="FFFFFF"/>
                </a:solidFill>
                <a:latin typeface="VC Banzai Cardinal 2"/>
                <a:ea typeface="VC Banzai Cardinal 2"/>
                <a:cs typeface="VC Banzai Cardinal 2"/>
                <a:sym typeface="VC Banzai Cardinal 2"/>
              </a:rPr>
              <a:t>About</a:t>
            </a:r>
          </a:p>
        </p:txBody>
      </p:sp>
      <p:grpSp>
        <p:nvGrpSpPr>
          <p:cNvPr name="Group 3" id="3"/>
          <p:cNvGrpSpPr/>
          <p:nvPr/>
        </p:nvGrpSpPr>
        <p:grpSpPr>
          <a:xfrm rot="0">
            <a:off x="1028700" y="613569"/>
            <a:ext cx="4485539" cy="830262"/>
            <a:chOff x="0" y="0"/>
            <a:chExt cx="5980719" cy="1107017"/>
          </a:xfrm>
        </p:grpSpPr>
        <p:sp>
          <p:nvSpPr>
            <p:cNvPr name="TextBox 4" id="4"/>
            <p:cNvSpPr txBox="true"/>
            <p:nvPr/>
          </p:nvSpPr>
          <p:spPr>
            <a:xfrm rot="0">
              <a:off x="1411702" y="99483"/>
              <a:ext cx="4569016" cy="499533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>
                <a:lnSpc>
                  <a:spcPts val="3049"/>
                </a:lnSpc>
              </a:pPr>
              <a:r>
                <a:rPr lang="en-US" sz="2499">
                  <a:solidFill>
                    <a:srgbClr val="000000"/>
                  </a:solidFill>
                  <a:latin typeface="Montserrat"/>
                  <a:ea typeface="Montserrat"/>
                  <a:cs typeface="Montserrat"/>
                  <a:sym typeface="Montserrat"/>
                </a:rPr>
                <a:t>YOUR LOGO HERE</a:t>
              </a:r>
            </a:p>
          </p:txBody>
        </p:sp>
        <p:sp>
          <p:nvSpPr>
            <p:cNvPr name="Freeform 5" id="5"/>
            <p:cNvSpPr/>
            <p:nvPr/>
          </p:nvSpPr>
          <p:spPr>
            <a:xfrm flipH="false" flipV="false" rot="0">
              <a:off x="0" y="0"/>
              <a:ext cx="1107017" cy="1107017"/>
            </a:xfrm>
            <a:custGeom>
              <a:avLst/>
              <a:gdLst/>
              <a:ahLst/>
              <a:cxnLst/>
              <a:rect r="r" b="b" t="t" l="l"/>
              <a:pathLst>
                <a:path h="1107017" w="1107017">
                  <a:moveTo>
                    <a:pt x="0" y="0"/>
                  </a:moveTo>
                  <a:lnTo>
                    <a:pt x="1107017" y="0"/>
                  </a:lnTo>
                  <a:lnTo>
                    <a:pt x="1107017" y="1107017"/>
                  </a:lnTo>
                  <a:lnTo>
                    <a:pt x="0" y="110701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 l="0" t="0" r="0" b="0"/>
              </a:stretch>
            </a:blipFill>
          </p:spPr>
        </p:sp>
      </p:grpSp>
      <p:sp>
        <p:nvSpPr>
          <p:cNvPr name="TextBox 6" id="6"/>
          <p:cNvSpPr txBox="true"/>
          <p:nvPr/>
        </p:nvSpPr>
        <p:spPr>
          <a:xfrm rot="0">
            <a:off x="9144000" y="3186906"/>
            <a:ext cx="7772415" cy="31146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>
              <a:lnSpc>
                <a:spcPts val="11279"/>
              </a:lnSpc>
            </a:pPr>
            <a:r>
              <a:rPr lang="en-US" sz="9399">
                <a:solidFill>
                  <a:srgbClr val="FFFFFF"/>
                </a:solidFill>
                <a:latin typeface="VC Banzai Cardinal 2"/>
                <a:ea typeface="VC Banzai Cardinal 2"/>
                <a:cs typeface="VC Banzai Cardinal 2"/>
                <a:sym typeface="VC Banzai Cardinal 2"/>
              </a:rPr>
              <a:t>Debt-to-Income Ratio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17259300" y="680878"/>
            <a:ext cx="152400" cy="190500"/>
          </a:xfrm>
          <a:prstGeom prst="rect">
            <a:avLst/>
          </a:prstGeom>
        </p:spPr>
        <p:txBody>
          <a:bodyPr anchor="t" rtlCol="false" tIns="0" lIns="0" bIns="0" rIns="0" wrap="none">
            <a:spAutoFit/>
          </a:bodyPr>
          <a:lstStyle/>
          <a:p>
            <a:pPr algn="r">
              <a:lnSpc>
                <a:spcPts val="2800"/>
              </a:lnSpc>
              <a:spcBef>
                <a:spcPct val="0"/>
              </a:spcBef>
            </a:pPr>
            <a:r>
              <a:rPr lang="en-US" sz="2000">
                <a:solidFill>
                  <a:srgbClr val="FFFFFF"/>
                </a:solidFill>
                <a:latin typeface="Montserrat Semi-Bold"/>
                <a:ea typeface="Montserrat Semi-Bold"/>
                <a:cs typeface="Montserrat Semi-Bold"/>
                <a:sym typeface="Montserrat Semi-Bold"/>
              </a:rPr>
              <a:t>4</a:t>
            </a:r>
          </a:p>
        </p:txBody>
      </p:sp>
      <p:sp>
        <p:nvSpPr>
          <p:cNvPr name="Freeform 8" id="8"/>
          <p:cNvSpPr/>
          <p:nvPr/>
        </p:nvSpPr>
        <p:spPr>
          <a:xfrm flipH="false" flipV="false" rot="0">
            <a:off x="7635913" y="6999940"/>
            <a:ext cx="3016173" cy="2258360"/>
          </a:xfrm>
          <a:custGeom>
            <a:avLst/>
            <a:gdLst/>
            <a:ahLst/>
            <a:cxnLst/>
            <a:rect r="r" b="b" t="t" l="l"/>
            <a:pathLst>
              <a:path h="2258360" w="3016173">
                <a:moveTo>
                  <a:pt x="0" y="0"/>
                </a:moveTo>
                <a:lnTo>
                  <a:pt x="3016174" y="0"/>
                </a:lnTo>
                <a:lnTo>
                  <a:pt x="3016174" y="2258360"/>
                </a:lnTo>
                <a:lnTo>
                  <a:pt x="0" y="2258360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214F8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028700" y="613569"/>
            <a:ext cx="4485539" cy="830262"/>
            <a:chOff x="0" y="0"/>
            <a:chExt cx="5980719" cy="1107017"/>
          </a:xfrm>
        </p:grpSpPr>
        <p:sp>
          <p:nvSpPr>
            <p:cNvPr name="TextBox 3" id="3"/>
            <p:cNvSpPr txBox="true"/>
            <p:nvPr/>
          </p:nvSpPr>
          <p:spPr>
            <a:xfrm rot="0">
              <a:off x="1411702" y="99483"/>
              <a:ext cx="4569016" cy="499533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>
                <a:lnSpc>
                  <a:spcPts val="3049"/>
                </a:lnSpc>
              </a:pPr>
              <a:r>
                <a:rPr lang="en-US" sz="2499">
                  <a:solidFill>
                    <a:srgbClr val="000000"/>
                  </a:solidFill>
                  <a:latin typeface="Montserrat"/>
                  <a:ea typeface="Montserrat"/>
                  <a:cs typeface="Montserrat"/>
                  <a:sym typeface="Montserrat"/>
                </a:rPr>
                <a:t>YOUR LOGO HERE</a:t>
              </a:r>
            </a:p>
          </p:txBody>
        </p:sp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1107017" cy="1107017"/>
            </a:xfrm>
            <a:custGeom>
              <a:avLst/>
              <a:gdLst/>
              <a:ahLst/>
              <a:cxnLst/>
              <a:rect r="r" b="b" t="t" l="l"/>
              <a:pathLst>
                <a:path h="1107017" w="1107017">
                  <a:moveTo>
                    <a:pt x="0" y="0"/>
                  </a:moveTo>
                  <a:lnTo>
                    <a:pt x="1107017" y="0"/>
                  </a:lnTo>
                  <a:lnTo>
                    <a:pt x="1107017" y="1107017"/>
                  </a:lnTo>
                  <a:lnTo>
                    <a:pt x="0" y="110701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 l="0" t="0" r="0" b="0"/>
              </a:stretch>
            </a:blipFill>
          </p:spPr>
        </p:sp>
      </p:grpSp>
      <p:grpSp>
        <p:nvGrpSpPr>
          <p:cNvPr name="Group 5" id="5"/>
          <p:cNvGrpSpPr/>
          <p:nvPr/>
        </p:nvGrpSpPr>
        <p:grpSpPr>
          <a:xfrm rot="0">
            <a:off x="2617501" y="2611686"/>
            <a:ext cx="14338441" cy="2857500"/>
            <a:chOff x="0" y="0"/>
            <a:chExt cx="19117921" cy="3810000"/>
          </a:xfrm>
        </p:grpSpPr>
        <p:sp>
          <p:nvSpPr>
            <p:cNvPr name="TextBox 6" id="6"/>
            <p:cNvSpPr txBox="true"/>
            <p:nvPr/>
          </p:nvSpPr>
          <p:spPr>
            <a:xfrm rot="0">
              <a:off x="0" y="-257175"/>
              <a:ext cx="7830041" cy="4067175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r">
                <a:lnSpc>
                  <a:spcPts val="11279"/>
                </a:lnSpc>
              </a:pPr>
              <a:r>
                <a:rPr lang="en-US" sz="9399">
                  <a:solidFill>
                    <a:srgbClr val="FFFFFF"/>
                  </a:solidFill>
                  <a:latin typeface="VC Banzai Cardinal 2"/>
                  <a:ea typeface="VC Banzai Cardinal 2"/>
                  <a:cs typeface="VC Banzai Cardinal 2"/>
                  <a:sym typeface="VC Banzai Cardinal 2"/>
                </a:rPr>
                <a:t>Let’s Talk </a:t>
              </a:r>
            </a:p>
            <a:p>
              <a:pPr algn="r">
                <a:lnSpc>
                  <a:spcPts val="11279"/>
                </a:lnSpc>
              </a:pPr>
              <a:r>
                <a:rPr lang="en-US" sz="9399">
                  <a:solidFill>
                    <a:srgbClr val="FFFFFF"/>
                  </a:solidFill>
                  <a:latin typeface="VC Banzai Cardinal 2"/>
                  <a:ea typeface="VC Banzai Cardinal 2"/>
                  <a:cs typeface="VC Banzai Cardinal 2"/>
                  <a:sym typeface="VC Banzai Cardinal 2"/>
                </a:rPr>
                <a:t>About</a:t>
              </a:r>
            </a:p>
          </p:txBody>
        </p:sp>
        <p:sp>
          <p:nvSpPr>
            <p:cNvPr name="TextBox 7" id="7"/>
            <p:cNvSpPr txBox="true"/>
            <p:nvPr/>
          </p:nvSpPr>
          <p:spPr>
            <a:xfrm rot="0">
              <a:off x="8754702" y="1068917"/>
              <a:ext cx="10363219" cy="2162175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just">
                <a:lnSpc>
                  <a:spcPts val="11279"/>
                </a:lnSpc>
              </a:pPr>
              <a:r>
                <a:rPr lang="en-US" sz="9399">
                  <a:solidFill>
                    <a:srgbClr val="FFFFFF"/>
                  </a:solidFill>
                  <a:latin typeface="VC Banzai Cardinal 2"/>
                  <a:ea typeface="VC Banzai Cardinal 2"/>
                  <a:cs typeface="VC Banzai Cardinal 2"/>
                  <a:sym typeface="VC Banzai Cardinal 2"/>
                </a:rPr>
                <a:t>P-I-T-I</a:t>
              </a:r>
            </a:p>
          </p:txBody>
        </p:sp>
      </p:grpSp>
      <p:sp>
        <p:nvSpPr>
          <p:cNvPr name="TextBox 8" id="8"/>
          <p:cNvSpPr txBox="true"/>
          <p:nvPr/>
        </p:nvSpPr>
        <p:spPr>
          <a:xfrm rot="0">
            <a:off x="17259300" y="680878"/>
            <a:ext cx="152400" cy="190500"/>
          </a:xfrm>
          <a:prstGeom prst="rect">
            <a:avLst/>
          </a:prstGeom>
        </p:spPr>
        <p:txBody>
          <a:bodyPr anchor="t" rtlCol="false" tIns="0" lIns="0" bIns="0" rIns="0" wrap="none">
            <a:spAutoFit/>
          </a:bodyPr>
          <a:lstStyle/>
          <a:p>
            <a:pPr algn="r">
              <a:lnSpc>
                <a:spcPts val="2800"/>
              </a:lnSpc>
              <a:spcBef>
                <a:spcPct val="0"/>
              </a:spcBef>
            </a:pPr>
            <a:r>
              <a:rPr lang="en-US" sz="2000">
                <a:solidFill>
                  <a:srgbClr val="FFFFFF"/>
                </a:solidFill>
                <a:latin typeface="Montserrat Semi-Bold"/>
                <a:ea typeface="Montserrat Semi-Bold"/>
                <a:cs typeface="Montserrat Semi-Bold"/>
                <a:sym typeface="Montserrat Semi-Bold"/>
              </a:rPr>
              <a:t>5</a:t>
            </a:r>
          </a:p>
        </p:txBody>
      </p:sp>
      <p:sp>
        <p:nvSpPr>
          <p:cNvPr name="Freeform 9" id="9"/>
          <p:cNvSpPr/>
          <p:nvPr/>
        </p:nvSpPr>
        <p:spPr>
          <a:xfrm flipH="false" flipV="false" rot="0">
            <a:off x="8347859" y="5886030"/>
            <a:ext cx="2066604" cy="2978889"/>
          </a:xfrm>
          <a:custGeom>
            <a:avLst/>
            <a:gdLst/>
            <a:ahLst/>
            <a:cxnLst/>
            <a:rect r="r" b="b" t="t" l="l"/>
            <a:pathLst>
              <a:path h="2978889" w="2066604">
                <a:moveTo>
                  <a:pt x="0" y="0"/>
                </a:moveTo>
                <a:lnTo>
                  <a:pt x="2066605" y="0"/>
                </a:lnTo>
                <a:lnTo>
                  <a:pt x="2066605" y="2978889"/>
                </a:lnTo>
                <a:lnTo>
                  <a:pt x="0" y="2978889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214F8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028700" y="613569"/>
            <a:ext cx="4485539" cy="830262"/>
            <a:chOff x="0" y="0"/>
            <a:chExt cx="5980719" cy="1107017"/>
          </a:xfrm>
        </p:grpSpPr>
        <p:sp>
          <p:nvSpPr>
            <p:cNvPr name="TextBox 3" id="3"/>
            <p:cNvSpPr txBox="true"/>
            <p:nvPr/>
          </p:nvSpPr>
          <p:spPr>
            <a:xfrm rot="0">
              <a:off x="1411702" y="99483"/>
              <a:ext cx="4569016" cy="499533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>
                <a:lnSpc>
                  <a:spcPts val="3049"/>
                </a:lnSpc>
              </a:pPr>
              <a:r>
                <a:rPr lang="en-US" sz="2499">
                  <a:solidFill>
                    <a:srgbClr val="000000"/>
                  </a:solidFill>
                  <a:latin typeface="Montserrat"/>
                  <a:ea typeface="Montserrat"/>
                  <a:cs typeface="Montserrat"/>
                  <a:sym typeface="Montserrat"/>
                </a:rPr>
                <a:t>YOUR LOGO HERE</a:t>
              </a:r>
            </a:p>
          </p:txBody>
        </p:sp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1107017" cy="1107017"/>
            </a:xfrm>
            <a:custGeom>
              <a:avLst/>
              <a:gdLst/>
              <a:ahLst/>
              <a:cxnLst/>
              <a:rect r="r" b="b" t="t" l="l"/>
              <a:pathLst>
                <a:path h="1107017" w="1107017">
                  <a:moveTo>
                    <a:pt x="0" y="0"/>
                  </a:moveTo>
                  <a:lnTo>
                    <a:pt x="1107017" y="0"/>
                  </a:lnTo>
                  <a:lnTo>
                    <a:pt x="1107017" y="1107017"/>
                  </a:lnTo>
                  <a:lnTo>
                    <a:pt x="0" y="110701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 l="0" t="0" r="0" b="0"/>
              </a:stretch>
            </a:blipFill>
          </p:spPr>
        </p:sp>
      </p:grpSp>
      <p:sp>
        <p:nvSpPr>
          <p:cNvPr name="Freeform 5" id="5"/>
          <p:cNvSpPr/>
          <p:nvPr/>
        </p:nvSpPr>
        <p:spPr>
          <a:xfrm flipH="false" flipV="false" rot="0">
            <a:off x="8056981" y="6683377"/>
            <a:ext cx="2174038" cy="2174038"/>
          </a:xfrm>
          <a:custGeom>
            <a:avLst/>
            <a:gdLst/>
            <a:ahLst/>
            <a:cxnLst/>
            <a:rect r="r" b="b" t="t" l="l"/>
            <a:pathLst>
              <a:path h="2174038" w="2174038">
                <a:moveTo>
                  <a:pt x="0" y="0"/>
                </a:moveTo>
                <a:lnTo>
                  <a:pt x="2174038" y="0"/>
                </a:lnTo>
                <a:lnTo>
                  <a:pt x="2174038" y="2174038"/>
                </a:lnTo>
                <a:lnTo>
                  <a:pt x="0" y="2174038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6" id="6"/>
          <p:cNvSpPr txBox="true"/>
          <p:nvPr/>
        </p:nvSpPr>
        <p:spPr>
          <a:xfrm rot="0">
            <a:off x="2577974" y="3186906"/>
            <a:ext cx="5872530" cy="31146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r">
              <a:lnSpc>
                <a:spcPts val="11279"/>
              </a:lnSpc>
            </a:pPr>
            <a:r>
              <a:rPr lang="en-US" sz="9399">
                <a:solidFill>
                  <a:srgbClr val="FFFFFF"/>
                </a:solidFill>
                <a:latin typeface="VC Banzai Cardinal 2"/>
                <a:ea typeface="VC Banzai Cardinal 2"/>
                <a:cs typeface="VC Banzai Cardinal 2"/>
                <a:sym typeface="VC Banzai Cardinal 2"/>
              </a:rPr>
              <a:t>Let’s Talk </a:t>
            </a:r>
          </a:p>
          <a:p>
            <a:pPr algn="r">
              <a:lnSpc>
                <a:spcPts val="11279"/>
              </a:lnSpc>
            </a:pPr>
            <a:r>
              <a:rPr lang="en-US" sz="9399">
                <a:solidFill>
                  <a:srgbClr val="FFFFFF"/>
                </a:solidFill>
                <a:latin typeface="VC Banzai Cardinal 2"/>
                <a:ea typeface="VC Banzai Cardinal 2"/>
                <a:cs typeface="VC Banzai Cardinal 2"/>
                <a:sym typeface="VC Banzai Cardinal 2"/>
              </a:rPr>
              <a:t>About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9144000" y="3186906"/>
            <a:ext cx="7772415" cy="31146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>
              <a:lnSpc>
                <a:spcPts val="11279"/>
              </a:lnSpc>
            </a:pPr>
            <a:r>
              <a:rPr lang="en-US" sz="9399">
                <a:solidFill>
                  <a:srgbClr val="FFFFFF"/>
                </a:solidFill>
                <a:latin typeface="VC Banzai Cardinal 2"/>
                <a:ea typeface="VC Banzai Cardinal 2"/>
                <a:cs typeface="VC Banzai Cardinal 2"/>
                <a:sym typeface="VC Banzai Cardinal 2"/>
              </a:rPr>
              <a:t>Down Payment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17259300" y="680878"/>
            <a:ext cx="152400" cy="190500"/>
          </a:xfrm>
          <a:prstGeom prst="rect">
            <a:avLst/>
          </a:prstGeom>
        </p:spPr>
        <p:txBody>
          <a:bodyPr anchor="t" rtlCol="false" tIns="0" lIns="0" bIns="0" rIns="0" wrap="none">
            <a:spAutoFit/>
          </a:bodyPr>
          <a:lstStyle/>
          <a:p>
            <a:pPr algn="r">
              <a:lnSpc>
                <a:spcPts val="2800"/>
              </a:lnSpc>
              <a:spcBef>
                <a:spcPct val="0"/>
              </a:spcBef>
            </a:pPr>
            <a:r>
              <a:rPr lang="en-US" sz="2000">
                <a:solidFill>
                  <a:srgbClr val="FFFFFF"/>
                </a:solidFill>
                <a:latin typeface="Montserrat Semi-Bold"/>
                <a:ea typeface="Montserrat Semi-Bold"/>
                <a:cs typeface="Montserrat Semi-Bold"/>
                <a:sym typeface="Montserrat Semi-Bold"/>
              </a:rPr>
              <a:t>6</a:t>
            </a:r>
          </a:p>
        </p:txBody>
      </p:sp>
    </p:spTree>
  </p:cSld>
  <p:clrMapOvr>
    <a:masterClrMapping/>
  </p:clrMapOvr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8F806E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2117164" y="1909302"/>
            <a:ext cx="6213176" cy="57340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0800"/>
              </a:lnSpc>
            </a:pPr>
            <a:r>
              <a:rPr lang="en-US" sz="9000">
                <a:solidFill>
                  <a:srgbClr val="FFFFFF"/>
                </a:solidFill>
                <a:latin typeface="VC Banzai Cardinal 2"/>
                <a:ea typeface="VC Banzai Cardinal 2"/>
                <a:cs typeface="VC Banzai Cardinal 2"/>
                <a:sym typeface="VC Banzai Cardinal 2"/>
              </a:rPr>
              <a:t>PMI </a:t>
            </a:r>
          </a:p>
          <a:p>
            <a:pPr algn="l">
              <a:lnSpc>
                <a:spcPts val="10800"/>
              </a:lnSpc>
            </a:pPr>
            <a:r>
              <a:rPr lang="en-US" sz="9000">
                <a:solidFill>
                  <a:srgbClr val="FFFFFF"/>
                </a:solidFill>
                <a:latin typeface="VC Banzai Cardinal 2"/>
                <a:ea typeface="VC Banzai Cardinal 2"/>
                <a:cs typeface="VC Banzai Cardinal 2"/>
                <a:sym typeface="VC Banzai Cardinal 2"/>
              </a:rPr>
              <a:t>(Private Mortgage Insurance)</a:t>
            </a:r>
          </a:p>
        </p:txBody>
      </p:sp>
      <p:sp>
        <p:nvSpPr>
          <p:cNvPr name="TextBox 3" id="3"/>
          <p:cNvSpPr txBox="true"/>
          <p:nvPr/>
        </p:nvSpPr>
        <p:spPr>
          <a:xfrm rot="0">
            <a:off x="17259300" y="680878"/>
            <a:ext cx="152400" cy="190500"/>
          </a:xfrm>
          <a:prstGeom prst="rect">
            <a:avLst/>
          </a:prstGeom>
        </p:spPr>
        <p:txBody>
          <a:bodyPr anchor="t" rtlCol="false" tIns="0" lIns="0" bIns="0" rIns="0" wrap="none">
            <a:spAutoFit/>
          </a:bodyPr>
          <a:lstStyle/>
          <a:p>
            <a:pPr algn="r">
              <a:lnSpc>
                <a:spcPts val="2800"/>
              </a:lnSpc>
              <a:spcBef>
                <a:spcPct val="0"/>
              </a:spcBef>
            </a:pPr>
            <a:r>
              <a:rPr lang="en-US" sz="2000">
                <a:solidFill>
                  <a:srgbClr val="FFFFFF"/>
                </a:solidFill>
                <a:latin typeface="Montserrat Semi-Bold"/>
                <a:ea typeface="Montserrat Semi-Bold"/>
                <a:cs typeface="Montserrat Semi-Bold"/>
                <a:sym typeface="Montserrat Semi-Bold"/>
              </a:rPr>
              <a:t>7</a:t>
            </a:r>
          </a:p>
        </p:txBody>
      </p:sp>
      <p:sp>
        <p:nvSpPr>
          <p:cNvPr name="Freeform 4" id="4"/>
          <p:cNvSpPr/>
          <p:nvPr/>
        </p:nvSpPr>
        <p:spPr>
          <a:xfrm flipH="false" flipV="false" rot="0">
            <a:off x="9322753" y="2156952"/>
            <a:ext cx="8965247" cy="5973096"/>
          </a:xfrm>
          <a:custGeom>
            <a:avLst/>
            <a:gdLst/>
            <a:ahLst/>
            <a:cxnLst/>
            <a:rect r="r" b="b" t="t" l="l"/>
            <a:pathLst>
              <a:path h="5973096" w="8965247">
                <a:moveTo>
                  <a:pt x="0" y="0"/>
                </a:moveTo>
                <a:lnTo>
                  <a:pt x="8965247" y="0"/>
                </a:lnTo>
                <a:lnTo>
                  <a:pt x="8965247" y="5973096"/>
                </a:lnTo>
                <a:lnTo>
                  <a:pt x="0" y="5973096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EAE3D6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1916861" y="1508366"/>
            <a:ext cx="13152270" cy="21526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4400"/>
              </a:lnSpc>
            </a:pPr>
            <a:r>
              <a:rPr lang="en-US" sz="12000">
                <a:solidFill>
                  <a:srgbClr val="000000"/>
                </a:solidFill>
                <a:latin typeface="VC Banzai Cardinal 2"/>
                <a:ea typeface="VC Banzai Cardinal 2"/>
                <a:cs typeface="VC Banzai Cardinal 2"/>
                <a:sym typeface="VC Banzai Cardinal 2"/>
              </a:rPr>
              <a:t>Closing Costs</a:t>
            </a:r>
          </a:p>
        </p:txBody>
      </p:sp>
      <p:sp>
        <p:nvSpPr>
          <p:cNvPr name="TextBox 3" id="3"/>
          <p:cNvSpPr txBox="true"/>
          <p:nvPr/>
        </p:nvSpPr>
        <p:spPr>
          <a:xfrm rot="0">
            <a:off x="17259300" y="680878"/>
            <a:ext cx="152400" cy="190500"/>
          </a:xfrm>
          <a:prstGeom prst="rect">
            <a:avLst/>
          </a:prstGeom>
        </p:spPr>
        <p:txBody>
          <a:bodyPr anchor="t" rtlCol="false" tIns="0" lIns="0" bIns="0" rIns="0" wrap="none">
            <a:spAutoFit/>
          </a:bodyPr>
          <a:lstStyle/>
          <a:p>
            <a:pPr algn="r">
              <a:lnSpc>
                <a:spcPts val="2800"/>
              </a:lnSpc>
              <a:spcBef>
                <a:spcPct val="0"/>
              </a:spcBef>
            </a:pPr>
            <a:r>
              <a:rPr lang="en-US" sz="2000">
                <a:solidFill>
                  <a:srgbClr val="FFFFFF"/>
                </a:solidFill>
                <a:latin typeface="Montserrat Semi-Bold"/>
                <a:ea typeface="Montserrat Semi-Bold"/>
                <a:cs typeface="Montserrat Semi-Bold"/>
                <a:sym typeface="Montserrat Semi-Bold"/>
              </a:rPr>
              <a:t>8</a:t>
            </a:r>
          </a:p>
        </p:txBody>
      </p:sp>
      <p:sp>
        <p:nvSpPr>
          <p:cNvPr name="TextBox 4" id="4"/>
          <p:cNvSpPr txBox="true"/>
          <p:nvPr/>
        </p:nvSpPr>
        <p:spPr>
          <a:xfrm rot="0">
            <a:off x="2733166" y="4008755"/>
            <a:ext cx="11519658" cy="627824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1597661" indent="-798830" lvl="1">
              <a:lnSpc>
                <a:spcPts val="9620"/>
              </a:lnSpc>
              <a:buFont typeface="Arial"/>
              <a:buChar char="•"/>
            </a:pPr>
            <a:r>
              <a:rPr lang="en-US" sz="7400">
                <a:solidFill>
                  <a:srgbClr val="000000"/>
                </a:solidFill>
                <a:latin typeface="VC Banzai Cardinal 1"/>
                <a:ea typeface="VC Banzai Cardinal 1"/>
                <a:cs typeface="VC Banzai Cardinal 1"/>
                <a:sym typeface="VC Banzai Cardinal 1"/>
              </a:rPr>
              <a:t>Appraisal Fees</a:t>
            </a:r>
          </a:p>
          <a:p>
            <a:pPr algn="l" marL="1597661" indent="-798830" lvl="1">
              <a:lnSpc>
                <a:spcPts val="9620"/>
              </a:lnSpc>
              <a:buFont typeface="Arial"/>
              <a:buChar char="•"/>
            </a:pPr>
            <a:r>
              <a:rPr lang="en-US" sz="7400">
                <a:solidFill>
                  <a:srgbClr val="000000"/>
                </a:solidFill>
                <a:latin typeface="VC Banzai Cardinal 1"/>
                <a:ea typeface="VC Banzai Cardinal 1"/>
                <a:cs typeface="VC Banzai Cardinal 1"/>
                <a:sym typeface="VC Banzai Cardinal 1"/>
              </a:rPr>
              <a:t>Title Insurance</a:t>
            </a:r>
          </a:p>
          <a:p>
            <a:pPr algn="l" marL="1597661" indent="-798830" lvl="1">
              <a:lnSpc>
                <a:spcPts val="9620"/>
              </a:lnSpc>
              <a:buFont typeface="Arial"/>
              <a:buChar char="•"/>
            </a:pPr>
            <a:r>
              <a:rPr lang="en-US" sz="7400">
                <a:solidFill>
                  <a:srgbClr val="000000"/>
                </a:solidFill>
                <a:latin typeface="VC Banzai Cardinal 1"/>
                <a:ea typeface="VC Banzai Cardinal 1"/>
                <a:cs typeface="VC Banzai Cardinal 1"/>
                <a:sym typeface="VC Banzai Cardinal 1"/>
              </a:rPr>
              <a:t>Lender Fees</a:t>
            </a:r>
          </a:p>
          <a:p>
            <a:pPr algn="l" marL="1597661" indent="-798830" lvl="1">
              <a:lnSpc>
                <a:spcPts val="9620"/>
              </a:lnSpc>
              <a:buFont typeface="Arial"/>
              <a:buChar char="•"/>
            </a:pPr>
            <a:r>
              <a:rPr lang="en-US" sz="7400">
                <a:solidFill>
                  <a:srgbClr val="000000"/>
                </a:solidFill>
                <a:latin typeface="VC Banzai Cardinal 1"/>
                <a:ea typeface="VC Banzai Cardinal 1"/>
                <a:cs typeface="VC Banzai Cardinal 1"/>
                <a:sym typeface="VC Banzai Cardinal 1"/>
              </a:rPr>
              <a:t>Legal/Escrow Fees</a:t>
            </a:r>
          </a:p>
          <a:p>
            <a:pPr algn="l">
              <a:lnSpc>
                <a:spcPts val="9620"/>
              </a:lnSpc>
            </a:pPr>
          </a:p>
        </p:txBody>
      </p:sp>
      <p:grpSp>
        <p:nvGrpSpPr>
          <p:cNvPr name="Group 5" id="5"/>
          <p:cNvGrpSpPr/>
          <p:nvPr/>
        </p:nvGrpSpPr>
        <p:grpSpPr>
          <a:xfrm rot="0">
            <a:off x="12231402" y="718978"/>
            <a:ext cx="4485539" cy="830262"/>
            <a:chOff x="0" y="0"/>
            <a:chExt cx="5980719" cy="1107017"/>
          </a:xfrm>
        </p:grpSpPr>
        <p:sp>
          <p:nvSpPr>
            <p:cNvPr name="TextBox 6" id="6"/>
            <p:cNvSpPr txBox="true"/>
            <p:nvPr/>
          </p:nvSpPr>
          <p:spPr>
            <a:xfrm rot="0">
              <a:off x="1411702" y="99483"/>
              <a:ext cx="4569016" cy="499533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>
                <a:lnSpc>
                  <a:spcPts val="3049"/>
                </a:lnSpc>
              </a:pPr>
              <a:r>
                <a:rPr lang="en-US" sz="2499">
                  <a:solidFill>
                    <a:srgbClr val="000000"/>
                  </a:solidFill>
                  <a:latin typeface="Montserrat"/>
                  <a:ea typeface="Montserrat"/>
                  <a:cs typeface="Montserrat"/>
                  <a:sym typeface="Montserrat"/>
                </a:rPr>
                <a:t>YOUR LOGO HERE</a:t>
              </a:r>
            </a:p>
          </p:txBody>
        </p:sp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1107017" cy="1107017"/>
            </a:xfrm>
            <a:custGeom>
              <a:avLst/>
              <a:gdLst/>
              <a:ahLst/>
              <a:cxnLst/>
              <a:rect r="r" b="b" t="t" l="l"/>
              <a:pathLst>
                <a:path h="1107017" w="1107017">
                  <a:moveTo>
                    <a:pt x="0" y="0"/>
                  </a:moveTo>
                  <a:lnTo>
                    <a:pt x="1107017" y="0"/>
                  </a:lnTo>
                  <a:lnTo>
                    <a:pt x="1107017" y="1107017"/>
                  </a:lnTo>
                  <a:lnTo>
                    <a:pt x="0" y="110701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 l="0" t="0" r="0" b="0"/>
              </a:stretch>
            </a:blipFill>
          </p:spPr>
        </p:sp>
      </p:grpSp>
    </p:spTree>
  </p:cSld>
  <p:clrMapOvr>
    <a:masterClrMapping/>
  </p:clrMapOvr>
</p:sld>
</file>

<file path=ppt/slides/slide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EAE3D6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7183300" y="2624547"/>
            <a:ext cx="10372168" cy="39814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4400"/>
              </a:lnSpc>
            </a:pPr>
            <a:r>
              <a:rPr lang="en-US" sz="12000">
                <a:solidFill>
                  <a:srgbClr val="000000"/>
                </a:solidFill>
                <a:latin typeface="VC Banzai Cardinal 2"/>
                <a:ea typeface="VC Banzai Cardinal 2"/>
                <a:cs typeface="VC Banzai Cardinal 2"/>
                <a:sym typeface="VC Banzai Cardinal 2"/>
              </a:rPr>
              <a:t>Step #1: Get </a:t>
            </a:r>
          </a:p>
          <a:p>
            <a:pPr algn="l">
              <a:lnSpc>
                <a:spcPts val="14400"/>
              </a:lnSpc>
            </a:pPr>
            <a:r>
              <a:rPr lang="en-US" sz="12000">
                <a:solidFill>
                  <a:srgbClr val="000000"/>
                </a:solidFill>
                <a:latin typeface="VC Banzai Cardinal 2"/>
                <a:ea typeface="VC Banzai Cardinal 2"/>
                <a:cs typeface="VC Banzai Cardinal 2"/>
                <a:sym typeface="VC Banzai Cardinal 2"/>
              </a:rPr>
              <a:t>Pre-Approved</a:t>
            </a:r>
          </a:p>
        </p:txBody>
      </p:sp>
      <p:sp>
        <p:nvSpPr>
          <p:cNvPr name="Freeform 3" id="3"/>
          <p:cNvSpPr/>
          <p:nvPr/>
        </p:nvSpPr>
        <p:spPr>
          <a:xfrm flipH="false" flipV="false" rot="0">
            <a:off x="1948099" y="2719797"/>
            <a:ext cx="4114800" cy="4114800"/>
          </a:xfrm>
          <a:custGeom>
            <a:avLst/>
            <a:gdLst/>
            <a:ahLst/>
            <a:cxnLst/>
            <a:rect r="r" b="b" t="t" l="l"/>
            <a:pathLst>
              <a:path h="4114800" w="4114800">
                <a:moveTo>
                  <a:pt x="0" y="0"/>
                </a:moveTo>
                <a:lnTo>
                  <a:pt x="4114800" y="0"/>
                </a:lnTo>
                <a:lnTo>
                  <a:pt x="4114800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4" id="4"/>
          <p:cNvSpPr txBox="true"/>
          <p:nvPr/>
        </p:nvSpPr>
        <p:spPr>
          <a:xfrm rot="0">
            <a:off x="17259300" y="680878"/>
            <a:ext cx="152400" cy="190500"/>
          </a:xfrm>
          <a:prstGeom prst="rect">
            <a:avLst/>
          </a:prstGeom>
        </p:spPr>
        <p:txBody>
          <a:bodyPr anchor="t" rtlCol="false" tIns="0" lIns="0" bIns="0" rIns="0" wrap="none">
            <a:spAutoFit/>
          </a:bodyPr>
          <a:lstStyle/>
          <a:p>
            <a:pPr algn="r">
              <a:lnSpc>
                <a:spcPts val="2800"/>
              </a:lnSpc>
              <a:spcBef>
                <a:spcPct val="0"/>
              </a:spcBef>
            </a:pPr>
            <a:r>
              <a:rPr lang="en-US" sz="2000">
                <a:solidFill>
                  <a:srgbClr val="FFFFFF"/>
                </a:solidFill>
                <a:latin typeface="Montserrat Semi-Bold"/>
                <a:ea typeface="Montserrat Semi-Bold"/>
                <a:cs typeface="Montserrat Semi-Bold"/>
                <a:sym typeface="Montserrat Semi-Bold"/>
              </a:rPr>
              <a:t>9</a:t>
            </a:r>
          </a:p>
        </p:txBody>
      </p:sp>
      <p:grpSp>
        <p:nvGrpSpPr>
          <p:cNvPr name="Group 5" id="5"/>
          <p:cNvGrpSpPr/>
          <p:nvPr/>
        </p:nvGrpSpPr>
        <p:grpSpPr>
          <a:xfrm rot="0">
            <a:off x="1028700" y="613569"/>
            <a:ext cx="4485539" cy="830262"/>
            <a:chOff x="0" y="0"/>
            <a:chExt cx="5980719" cy="1107017"/>
          </a:xfrm>
        </p:grpSpPr>
        <p:sp>
          <p:nvSpPr>
            <p:cNvPr name="TextBox 6" id="6"/>
            <p:cNvSpPr txBox="true"/>
            <p:nvPr/>
          </p:nvSpPr>
          <p:spPr>
            <a:xfrm rot="0">
              <a:off x="1411702" y="99483"/>
              <a:ext cx="4569016" cy="499533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>
                <a:lnSpc>
                  <a:spcPts val="3049"/>
                </a:lnSpc>
              </a:pPr>
              <a:r>
                <a:rPr lang="en-US" sz="2499">
                  <a:solidFill>
                    <a:srgbClr val="000000"/>
                  </a:solidFill>
                  <a:latin typeface="Montserrat"/>
                  <a:ea typeface="Montserrat"/>
                  <a:cs typeface="Montserrat"/>
                  <a:sym typeface="Montserrat"/>
                </a:rPr>
                <a:t>YOUR LOGO HERE</a:t>
              </a:r>
            </a:p>
          </p:txBody>
        </p:sp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1107017" cy="1107017"/>
            </a:xfrm>
            <a:custGeom>
              <a:avLst/>
              <a:gdLst/>
              <a:ahLst/>
              <a:cxnLst/>
              <a:rect r="r" b="b" t="t" l="l"/>
              <a:pathLst>
                <a:path h="1107017" w="1107017">
                  <a:moveTo>
                    <a:pt x="0" y="0"/>
                  </a:moveTo>
                  <a:lnTo>
                    <a:pt x="1107017" y="0"/>
                  </a:lnTo>
                  <a:lnTo>
                    <a:pt x="1107017" y="1107017"/>
                  </a:lnTo>
                  <a:lnTo>
                    <a:pt x="0" y="110701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5">
                <a:extLs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tretch>
                <a:fillRect l="0" t="0" r="0" b="0"/>
              </a:stretch>
            </a:blipFill>
          </p:spPr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:identifier>DAG6kZa3Res</dc:identifier>
  <dcterms:modified xsi:type="dcterms:W3CDTF">2011-08-01T06:04:30Z</dcterms:modified>
  <cp:revision>1</cp:revision>
  <dc:title> 30-Minute Homebuying 101 Blue Slides</dc:title>
</cp:coreProperties>
</file>