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officedocument.presentationml.notesSlide+xml" PartName="/ppt/notesSlides/notesSlide21.xml"/>
  <Override ContentType="application/vnd.openxmlformats-officedocument.presentationml.notesSlide+xml" PartName="/ppt/notesSlides/notesSlide22.xml"/>
  <Override ContentType="application/vnd.openxmlformats-officedocument.presentationml.notesSlide+xml" PartName="/ppt/notesSlides/notesSlide23.xml"/>
  <Override ContentType="application/vnd.openxmlformats-officedocument.presentationml.notesSlide+xml" PartName="/ppt/notesSlides/notesSlide24.xml"/>
  <Override ContentType="application/vnd.openxmlformats-officedocument.presentationml.notesSlide+xml" PartName="/ppt/notesSlides/notesSlide25.xml"/>
  <Override ContentType="application/vnd.openxmlformats-officedocument.presentationml.notesSlide+xml" PartName="/ppt/notesSlides/notesSlide26.xml"/>
  <Override ContentType="application/vnd.openxmlformats-officedocument.presentationml.notesSlide+xml" PartName="/ppt/notesSlides/notesSlide27.xml"/>
  <Override ContentType="application/vnd.openxmlformats-officedocument.presentationml.notesSlide+xml" PartName="/ppt/notesSlides/notesSlide28.xml"/>
  <Override ContentType="application/vnd.openxmlformats-officedocument.presentationml.notesSlide+xml" PartName="/ppt/notesSlides/notesSlide29.xml"/>
  <Override ContentType="application/vnd.openxmlformats-officedocument.presentationml.notesSlide+xml" PartName="/ppt/notesSlides/notesSlide30.xml"/>
  <Override ContentType="application/vnd.openxmlformats-officedocument.presentationml.notesSlide+xml" PartName="/ppt/notesSlides/notesSlide31.xml"/>
  <Override ContentType="application/vnd.openxmlformats-officedocument.presentationml.notesSlide+xml" PartName="/ppt/notesSlides/notesSlide32.xml"/>
  <Override ContentType="application/vnd.openxmlformats-officedocument.presentationml.notesSlide+xml" PartName="/ppt/notesSlides/notesSlide33.xml"/>
  <Override ContentType="application/vnd.openxmlformats-officedocument.presentationml.notesSlide+xml" PartName="/ppt/notesSlides/notesSlide34.xml"/>
  <Override ContentType="application/vnd.openxmlformats-officedocument.presentationml.notesSlide+xml" PartName="/ppt/notesSlides/notesSlide35.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41"/>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Lst>
  <p:sldSz cx="18288000" cy="10287000"/>
  <p:notesSz cx="6858000" cy="9144000"/>
  <p:embeddedFontLst>
    <p:embeddedFont>
      <p:font typeface="VC Banzai Cardinal 1" charset="1" panose="00000000000000000000"/>
      <p:regular r:id="rId44"/>
    </p:embeddedFont>
    <p:embeddedFont>
      <p:font typeface="VC Banzai Cardinal 2" charset="1" panose="00000000000000000000"/>
      <p:regular r:id="rId45"/>
    </p:embeddedFont>
    <p:embeddedFont>
      <p:font typeface="VC Banzai Cardinal 2 Bold Italics" charset="1" panose="00000000000000000000"/>
      <p:regular r:id="rId47"/>
    </p:embeddedFont>
    <p:embeddedFont>
      <p:font typeface="Montserrat Semi-Bold" charset="1" panose="00000700000000000000"/>
      <p:regular r:id="rId48"/>
    </p:embeddedFont>
    <p:embeddedFont>
      <p:font typeface="Montserrat" charset="1" panose="00000500000000000000"/>
      <p:regular r:id="rId50"/>
    </p:embeddedFont>
    <p:embeddedFont>
      <p:font typeface="VC Banzai Cardinal 1 Bold" charset="1" panose="00000000000000000000"/>
      <p:regular r:id="rId80"/>
    </p:embeddedFont>
    <p:embeddedFont>
      <p:font typeface="Montserrat Semi-Bold Bold" charset="1" panose="00000800000000000000"/>
      <p:regular r:id="rId8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24" Target="slides/slide19.xml" Type="http://schemas.openxmlformats.org/officeDocument/2006/relationships/slide"/><Relationship Id="rId25" Target="slides/slide20.xml" Type="http://schemas.openxmlformats.org/officeDocument/2006/relationships/slide"/><Relationship Id="rId26" Target="slides/slide21.xml" Type="http://schemas.openxmlformats.org/officeDocument/2006/relationships/slide"/><Relationship Id="rId27" Target="slides/slide22.xml" Type="http://schemas.openxmlformats.org/officeDocument/2006/relationships/slide"/><Relationship Id="rId28" Target="slides/slide23.xml" Type="http://schemas.openxmlformats.org/officeDocument/2006/relationships/slide"/><Relationship Id="rId29" Target="slides/slide24.xml" Type="http://schemas.openxmlformats.org/officeDocument/2006/relationships/slide"/><Relationship Id="rId3" Target="viewProps.xml" Type="http://schemas.openxmlformats.org/officeDocument/2006/relationships/viewProps"/><Relationship Id="rId30" Target="slides/slide25.xml" Type="http://schemas.openxmlformats.org/officeDocument/2006/relationships/slide"/><Relationship Id="rId31" Target="slides/slide26.xml" Type="http://schemas.openxmlformats.org/officeDocument/2006/relationships/slide"/><Relationship Id="rId32" Target="slides/slide27.xml" Type="http://schemas.openxmlformats.org/officeDocument/2006/relationships/slide"/><Relationship Id="rId33" Target="slides/slide28.xml" Type="http://schemas.openxmlformats.org/officeDocument/2006/relationships/slide"/><Relationship Id="rId34" Target="slides/slide29.xml" Type="http://schemas.openxmlformats.org/officeDocument/2006/relationships/slide"/><Relationship Id="rId35" Target="slides/slide30.xml" Type="http://schemas.openxmlformats.org/officeDocument/2006/relationships/slide"/><Relationship Id="rId36" Target="slides/slide31.xml" Type="http://schemas.openxmlformats.org/officeDocument/2006/relationships/slide"/><Relationship Id="rId37" Target="slides/slide32.xml" Type="http://schemas.openxmlformats.org/officeDocument/2006/relationships/slide"/><Relationship Id="rId38" Target="slides/slide33.xml" Type="http://schemas.openxmlformats.org/officeDocument/2006/relationships/slide"/><Relationship Id="rId39" Target="slides/slide34.xml" Type="http://schemas.openxmlformats.org/officeDocument/2006/relationships/slide"/><Relationship Id="rId4" Target="theme/theme1.xml" Type="http://schemas.openxmlformats.org/officeDocument/2006/relationships/theme"/><Relationship Id="rId40" Target="slides/slide35.xml" Type="http://schemas.openxmlformats.org/officeDocument/2006/relationships/slide"/><Relationship Id="rId41" Target="notesMasters/notesMaster1.xml" Type="http://schemas.openxmlformats.org/officeDocument/2006/relationships/notesMaster"/><Relationship Id="rId42" Target="theme/theme2.xml" Type="http://schemas.openxmlformats.org/officeDocument/2006/relationships/theme"/><Relationship Id="rId43" Target="notesSlides/notesSlide1.xml" Type="http://schemas.openxmlformats.org/officeDocument/2006/relationships/notesSlide"/><Relationship Id="rId44" Target="fonts/font44.fntdata" Type="http://schemas.openxmlformats.org/officeDocument/2006/relationships/font"/><Relationship Id="rId45" Target="fonts/font45.fntdata" Type="http://schemas.openxmlformats.org/officeDocument/2006/relationships/font"/><Relationship Id="rId46" Target="notesSlides/notesSlide2.xml" Type="http://schemas.openxmlformats.org/officeDocument/2006/relationships/notesSlide"/><Relationship Id="rId47" Target="fonts/font47.fntdata" Type="http://schemas.openxmlformats.org/officeDocument/2006/relationships/font"/><Relationship Id="rId48" Target="fonts/font48.fntdata" Type="http://schemas.openxmlformats.org/officeDocument/2006/relationships/font"/><Relationship Id="rId49" Target="notesSlides/notesSlide3.xml" Type="http://schemas.openxmlformats.org/officeDocument/2006/relationships/notesSlide"/><Relationship Id="rId5" Target="tableStyles.xml" Type="http://schemas.openxmlformats.org/officeDocument/2006/relationships/tableStyles"/><Relationship Id="rId50" Target="fonts/font50.fntdata" Type="http://schemas.openxmlformats.org/officeDocument/2006/relationships/font"/><Relationship Id="rId51" Target="notesSlides/notesSlide4.xml" Type="http://schemas.openxmlformats.org/officeDocument/2006/relationships/notesSlide"/><Relationship Id="rId52" Target="notesSlides/notesSlide5.xml" Type="http://schemas.openxmlformats.org/officeDocument/2006/relationships/notesSlide"/><Relationship Id="rId53" Target="notesSlides/notesSlide6.xml" Type="http://schemas.openxmlformats.org/officeDocument/2006/relationships/notesSlide"/><Relationship Id="rId54" Target="notesSlides/notesSlide7.xml" Type="http://schemas.openxmlformats.org/officeDocument/2006/relationships/notesSlide"/><Relationship Id="rId55" Target="notesSlides/notesSlide8.xml" Type="http://schemas.openxmlformats.org/officeDocument/2006/relationships/notesSlide"/><Relationship Id="rId56" Target="notesSlides/notesSlide9.xml" Type="http://schemas.openxmlformats.org/officeDocument/2006/relationships/notesSlide"/><Relationship Id="rId57" Target="notesSlides/notesSlide10.xml" Type="http://schemas.openxmlformats.org/officeDocument/2006/relationships/notesSlide"/><Relationship Id="rId58" Target="notesSlides/notesSlide11.xml" Type="http://schemas.openxmlformats.org/officeDocument/2006/relationships/notesSlide"/><Relationship Id="rId59" Target="notesSlides/notesSlide12.xml" Type="http://schemas.openxmlformats.org/officeDocument/2006/relationships/notesSlide"/><Relationship Id="rId6" Target="slides/slide1.xml" Type="http://schemas.openxmlformats.org/officeDocument/2006/relationships/slide"/><Relationship Id="rId60" Target="notesSlides/notesSlide13.xml" Type="http://schemas.openxmlformats.org/officeDocument/2006/relationships/notesSlide"/><Relationship Id="rId61" Target="notesSlides/notesSlide14.xml" Type="http://schemas.openxmlformats.org/officeDocument/2006/relationships/notesSlide"/><Relationship Id="rId62" Target="notesSlides/notesSlide15.xml" Type="http://schemas.openxmlformats.org/officeDocument/2006/relationships/notesSlide"/><Relationship Id="rId63" Target="notesSlides/notesSlide16.xml" Type="http://schemas.openxmlformats.org/officeDocument/2006/relationships/notesSlide"/><Relationship Id="rId64" Target="notesSlides/notesSlide17.xml" Type="http://schemas.openxmlformats.org/officeDocument/2006/relationships/notesSlide"/><Relationship Id="rId65" Target="notesSlides/notesSlide18.xml" Type="http://schemas.openxmlformats.org/officeDocument/2006/relationships/notesSlide"/><Relationship Id="rId66" Target="notesSlides/notesSlide19.xml" Type="http://schemas.openxmlformats.org/officeDocument/2006/relationships/notesSlide"/><Relationship Id="rId67" Target="notesSlides/notesSlide20.xml" Type="http://schemas.openxmlformats.org/officeDocument/2006/relationships/notesSlide"/><Relationship Id="rId68" Target="notesSlides/notesSlide21.xml" Type="http://schemas.openxmlformats.org/officeDocument/2006/relationships/notesSlide"/><Relationship Id="rId69" Target="notesSlides/notesSlide22.xml" Type="http://schemas.openxmlformats.org/officeDocument/2006/relationships/notesSlide"/><Relationship Id="rId7" Target="slides/slide2.xml" Type="http://schemas.openxmlformats.org/officeDocument/2006/relationships/slide"/><Relationship Id="rId70" Target="notesSlides/notesSlide23.xml" Type="http://schemas.openxmlformats.org/officeDocument/2006/relationships/notesSlide"/><Relationship Id="rId71" Target="notesSlides/notesSlide24.xml" Type="http://schemas.openxmlformats.org/officeDocument/2006/relationships/notesSlide"/><Relationship Id="rId72" Target="notesSlides/notesSlide25.xml" Type="http://schemas.openxmlformats.org/officeDocument/2006/relationships/notesSlide"/><Relationship Id="rId73" Target="notesSlides/notesSlide26.xml" Type="http://schemas.openxmlformats.org/officeDocument/2006/relationships/notesSlide"/><Relationship Id="rId74" Target="notesSlides/notesSlide27.xml" Type="http://schemas.openxmlformats.org/officeDocument/2006/relationships/notesSlide"/><Relationship Id="rId75" Target="notesSlides/notesSlide28.xml" Type="http://schemas.openxmlformats.org/officeDocument/2006/relationships/notesSlide"/><Relationship Id="rId76" Target="notesSlides/notesSlide29.xml" Type="http://schemas.openxmlformats.org/officeDocument/2006/relationships/notesSlide"/><Relationship Id="rId77" Target="notesSlides/notesSlide30.xml" Type="http://schemas.openxmlformats.org/officeDocument/2006/relationships/notesSlide"/><Relationship Id="rId78" Target="notesSlides/notesSlide31.xml" Type="http://schemas.openxmlformats.org/officeDocument/2006/relationships/notesSlide"/><Relationship Id="rId79" Target="notesSlides/notesSlide32.xml" Type="http://schemas.openxmlformats.org/officeDocument/2006/relationships/notesSlide"/><Relationship Id="rId8" Target="slides/slide3.xml" Type="http://schemas.openxmlformats.org/officeDocument/2006/relationships/slide"/><Relationship Id="rId80" Target="fonts/font80.fntdata" Type="http://schemas.openxmlformats.org/officeDocument/2006/relationships/font"/><Relationship Id="rId81" Target="notesSlides/notesSlide33.xml" Type="http://schemas.openxmlformats.org/officeDocument/2006/relationships/notesSlide"/><Relationship Id="rId82" Target="notesSlides/notesSlide34.xml" Type="http://schemas.openxmlformats.org/officeDocument/2006/relationships/notesSlide"/><Relationship Id="rId83" Target="fonts/font83.fntdata" Type="http://schemas.openxmlformats.org/officeDocument/2006/relationships/font"/><Relationship Id="rId84" Target="notesSlides/notesSlide35.xml" Type="http://schemas.openxmlformats.org/officeDocument/2006/relationships/note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1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3.xml" Type="http://schemas.openxmlformats.org/officeDocument/2006/relationships/slide"/></Relationships>
</file>

<file path=ppt/notesSlides/_rels/notesSlide1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4.xml" Type="http://schemas.openxmlformats.org/officeDocument/2006/relationships/slide"/></Relationships>
</file>

<file path=ppt/notesSlides/_rels/notesSlide1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5.xml" Type="http://schemas.openxmlformats.org/officeDocument/2006/relationships/slide"/></Relationships>
</file>

<file path=ppt/notesSlides/_rels/notesSlide1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6.xml" Type="http://schemas.openxmlformats.org/officeDocument/2006/relationships/slide"/></Relationships>
</file>

<file path=ppt/notesSlides/_rels/notesSlide1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7.xml" Type="http://schemas.openxmlformats.org/officeDocument/2006/relationships/slide"/></Relationships>
</file>

<file path=ppt/notesSlides/_rels/notesSlide1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8.xml" Type="http://schemas.openxmlformats.org/officeDocument/2006/relationships/slide"/></Relationships>
</file>

<file path=ppt/notesSlides/_rels/notesSlide1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9.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2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0.xml" Type="http://schemas.openxmlformats.org/officeDocument/2006/relationships/slide"/></Relationships>
</file>

<file path=ppt/notesSlides/_rels/notesSlide2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1.xml" Type="http://schemas.openxmlformats.org/officeDocument/2006/relationships/slide"/></Relationships>
</file>

<file path=ppt/notesSlides/_rels/notesSlide2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2.xml" Type="http://schemas.openxmlformats.org/officeDocument/2006/relationships/slide"/></Relationships>
</file>

<file path=ppt/notesSlides/_rels/notesSlide2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3.xml" Type="http://schemas.openxmlformats.org/officeDocument/2006/relationships/slide"/></Relationships>
</file>

<file path=ppt/notesSlides/_rels/notesSlide2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4.xml" Type="http://schemas.openxmlformats.org/officeDocument/2006/relationships/slide"/></Relationships>
</file>

<file path=ppt/notesSlides/_rels/notesSlide2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5.xml" Type="http://schemas.openxmlformats.org/officeDocument/2006/relationships/slide"/></Relationships>
</file>

<file path=ppt/notesSlides/_rels/notesSlide2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6.xml" Type="http://schemas.openxmlformats.org/officeDocument/2006/relationships/slide"/></Relationships>
</file>

<file path=ppt/notesSlides/_rels/notesSlide2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7.xml" Type="http://schemas.openxmlformats.org/officeDocument/2006/relationships/slide"/></Relationships>
</file>

<file path=ppt/notesSlides/_rels/notesSlide2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8.xml" Type="http://schemas.openxmlformats.org/officeDocument/2006/relationships/slide"/></Relationships>
</file>

<file path=ppt/notesSlides/_rels/notesSlide2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9.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3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0.xml" Type="http://schemas.openxmlformats.org/officeDocument/2006/relationships/slide"/></Relationships>
</file>

<file path=ppt/notesSlides/_rels/notesSlide3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1.xml" Type="http://schemas.openxmlformats.org/officeDocument/2006/relationships/slide"/></Relationships>
</file>

<file path=ppt/notesSlides/_rels/notesSlide3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2.xml" Type="http://schemas.openxmlformats.org/officeDocument/2006/relationships/slide"/></Relationships>
</file>

<file path=ppt/notesSlides/_rels/notesSlide3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3.xml" Type="http://schemas.openxmlformats.org/officeDocument/2006/relationships/slide"/></Relationships>
</file>

<file path=ppt/notesSlides/_rels/notesSlide3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4.xml" Type="http://schemas.openxmlformats.org/officeDocument/2006/relationships/slide"/></Relationships>
</file>

<file path=ppt/notesSlides/_rels/notesSlide3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5.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"Good morning, everyone. Today, we’re going to talk about Homebuying 101.”</a:t>
            </a:r>
          </a:p>
          <a:p>
            <a:r>
              <a:rPr lang="en-US"/>
              <a:t/>
            </a:r>
          </a:p>
          <a:p>
            <a:r>
              <a:rPr lang="en-US"/>
              <a:t>Before you begin, let participants know where the bathrooms are, where they can find water/snacks, and any expected break times.</a:t>
            </a:r>
          </a:p>
          <a:p>
            <a:r>
              <a:rPr lang="en-US"/>
              <a:t/>
            </a:r>
          </a:p>
          <a:p>
            <a:r>
              <a:rPr lang="en-US"/>
              <a:t>Briefly introduce yourself and your position at the institution.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third pillar is understanding the full sticker price of your monthly commitment, known by the acronym P-I-T-I. This stands for Principle, Income, Taxes and Insurance. The lender doesn't calculate your DTI using just your principal and interest; they use the full PITI amount."</a:t>
            </a:r>
          </a:p>
          <a:p>
            <a:r>
              <a:rPr lang="en-US"/>
              <a:t/>
            </a:r>
          </a:p>
          <a:p>
            <a:r>
              <a:rPr lang="en-US"/>
              <a:t>"The Principal is the part of the payment that pays down the actual loan amount. The Interest is the cost of borrowing the money. These two are fixed for the life of a fixed-rate loan."</a:t>
            </a:r>
          </a:p>
          <a:p>
            <a:r>
              <a:rPr lang="en-US"/>
              <a:t/>
            </a:r>
          </a:p>
          <a:p>
            <a:r>
              <a:rPr lang="en-US"/>
              <a:t>"The two other components are Taxes (property taxes) and Insurance (homeowner’s insurance). These are not fixed. Because these costs can change, lenders typically require you to pay them monthly into an Escrow Account."</a:t>
            </a:r>
          </a:p>
          <a:p>
            <a:r>
              <a:rPr lang="en-US"/>
              <a:t/>
            </a:r>
          </a:p>
          <a:p>
            <a:r>
              <a:rPr lang="en-US"/>
              <a:t>"Think of Escrow as a holding account managed by your loan servicer. Every month, a portion of your payment goes into it. When your annual tax bill or insurance premium is due, the lender pays it directly from that account. This makes sure those two big bills never catch you by surprise, and it ensures the property is always protected."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"To recap the fundamentals of affordability: A lender wants to see you have low debt (DTI), cash in the bank for the purchase and emergencies (Down Payment &amp; Reserves), and that the total true monthly cost (PITI) fits comfortably within your income. Knowing these three numbers is the key to understanding your buying power."</a:t>
            </a:r>
          </a:p>
          <a:p>
            <a:r>
              <a:rPr lang="en-US"/>
              <a:t>"Now that we know what the lender is looking for, let's talk about how you can concretely prepare for these pillars. Our next section is dedicated to..."</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"Now that we know the rules (DTI, PITI), let's make it real."</a:t>
            </a:r>
          </a:p>
          <a:p>
            <a:r>
              <a:rPr lang="en-US"/>
              <a:t>“We are going to run a simplified scenario using the Banzai Mortgage Affordability Calculator. This tool gives us a quick, rough estimate of the maximum a lender might let you borrow. "</a:t>
            </a:r>
          </a:p>
          <a:p>
            <a:r>
              <a:rPr lang="en-US"/>
              <a:t/>
            </a:r>
          </a:p>
          <a:p>
            <a:r>
              <a:rPr lang="en-US"/>
              <a:t>"Please take out your device and navigate to the Banzai Mortgage Affordability Calculator. This calculator works backwards from your budget, to help you figure out how much you can afford by looking at your desired monthly payment, your take-home pay, and all of your monthly expenses.”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"Let's imagine an 'Aspiring Buyer.' After looking at their budget, they have decided their absolute comfortable ceiling for a monthly payment is $2,100."</a:t>
            </a:r>
          </a:p>
          <a:p>
            <a:r>
              <a:rPr lang="en-US"/>
              <a:t/>
            </a:r>
          </a:p>
          <a:p>
            <a:r>
              <a:rPr lang="en-US"/>
              <a:t>1. Projected Monthly Mortgage Payment: $ 2,100</a:t>
            </a:r>
          </a:p>
          <a:p>
            <a:r>
              <a:rPr lang="en-US"/>
              <a:t> "This calculator asks for your take-home pay (net income). Let's assume the Aspiring Buyer's net monthly income is $5,200."</a:t>
            </a:r>
          </a:p>
          <a:p>
            <a:r>
              <a:rPr lang="en-US"/>
              <a:t/>
            </a:r>
          </a:p>
          <a:p>
            <a:r>
              <a:rPr lang="en-US"/>
              <a:t>2. The Financial Inputs (Income &amp; Expenses): $5,200</a:t>
            </a:r>
          </a:p>
          <a:p>
            <a:r>
              <a:rPr lang="en-US"/>
              <a:t>"Now, you need to list your total non-housing monthly expenses. This includes everything you pay for besides your mortgage. Since the Banzai calculator requires specific category inputs, let's break down the Aspiring Buyer's total of $2,500 into realistic categories. Please use the 'Add Category' button to enter these amounts one by one:"</a:t>
            </a:r>
          </a:p>
          <a:p>
            <a:r>
              <a:rPr lang="en-US"/>
              <a:t/>
            </a:r>
          </a:p>
          <a:p>
            <a:r>
              <a:rPr lang="en-US"/>
              <a:t>3. Expenses: $2,500 broken down into…</a:t>
            </a:r>
          </a:p>
          <a:p>
            <a:r>
              <a:rPr lang="en-US"/>
              <a:t>Car Payment/Transport	$450	</a:t>
            </a:r>
          </a:p>
          <a:p>
            <a:r>
              <a:rPr lang="en-US"/>
              <a:t>Student Loans/Other Debt	$450	</a:t>
            </a:r>
          </a:p>
          <a:p>
            <a:r>
              <a:rPr lang="en-US"/>
              <a:t>Utilities/Phone/Internet	$350	</a:t>
            </a:r>
          </a:p>
          <a:p>
            <a:r>
              <a:rPr lang="en-US"/>
              <a:t>Groceries/Food		$700	</a:t>
            </a:r>
          </a:p>
          <a:p>
            <a:r>
              <a:rPr lang="en-US"/>
              <a:t>Other (Personal/Medical)	$550	</a:t>
            </a:r>
          </a:p>
          <a:p>
            <a:r>
              <a:rPr lang="en-US"/>
              <a:t>“For now, we will clear the Yearly Expenses section to keep this focused on monthly cash flow. Please set all pre-filled amounts in the Yearly Expenses section to O.”</a:t>
            </a:r>
          </a:p>
          <a:p>
            <a:r>
              <a:rPr lang="en-US"/>
              <a:t/>
            </a:r>
          </a:p>
          <a:p>
            <a:r>
              <a:rPr lang="en-US"/>
              <a:t>"Click the 'Finish' button and look at the results."</a:t>
            </a:r>
          </a:p>
          <a:p>
            <a:r>
              <a:rPr lang="en-US"/>
              <a:t>"What color is the gauge? (Wait for responses—it should be Yellow/Red indicating it's borderline or unaffordable.) The tool suggests that while they want to pay $2,100, their existing $2,500 in expenses makes that mortgage payment risky."</a:t>
            </a:r>
          </a:p>
          <a:p>
            <a:r>
              <a:rPr lang="en-US"/>
              <a:t/>
            </a:r>
          </a:p>
          <a:p>
            <a:r>
              <a:rPr lang="en-US"/>
              <a:t>"This is the most important lesson. A lender won't approve a mortgage that leaves you struggling. Click Back and see if you can adjust income or expenses to move the needle to Green.”</a:t>
            </a:r>
          </a:p>
          <a:p>
            <a:r>
              <a:rPr lang="en-US"/>
              <a:t/>
            </a:r>
          </a:p>
          <a:p>
            <a:r>
              <a:rPr lang="en-US"/>
              <a:t>"This is the reality of homebuying: It's often not one small adjustment, but multiple strategic moves—like reducing debt and being realistic about the initial home price—that moves you into the safe, 'Green' zone for a lender."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p>
          <a:p>
            <a:r>
              <a:rPr lang="en-US"/>
              <a:t>Now encourage the participants to run their own scenarios in the calculator.</a:t>
            </a:r>
          </a:p>
          <a:p>
            <a:r>
              <a:rPr lang="en-US"/>
              <a:t/>
            </a:r>
          </a:p>
          <a:p>
            <a:r>
              <a:rPr lang="en-US"/>
              <a:t>"Your turn. Adjust your numbers until you hit the green zone. That's the payment you should target!"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"We used the calculator to determine that the size of the mortgage you qualify for is directly tied to your income and debt. But once you know the size of the loan you need, you have another crucial choice to make: the type of loan."</a:t>
            </a:r>
          </a:p>
          <a:p>
            <a:r>
              <a:rPr lang="en-US"/>
              <a:t/>
            </a:r>
          </a:p>
          <a:p>
            <a:r>
              <a:rPr lang="en-US"/>
              <a:t>"The type of loan you choose—Conventional, FHA, or VA—dictates your required down payment, the interest rate you receive, and the fees you pay over the life of the loan. This choice is just as important as the numbers we just calculated."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Conventional Loan is the most standard type, and it's not insured or guaranteed by the government. These loans follow stricter guidelines, which is why lenders prefer them. The key number here is 20%."</a:t>
            </a:r>
          </a:p>
          <a:p>
            <a:r>
              <a:rPr lang="en-US"/>
              <a:t/>
            </a:r>
          </a:p>
          <a:p>
            <a:r>
              <a:rPr lang="en-US"/>
              <a:t>"If you put 20% down, it’s the ideal scenario—you get the best interest rates, and you avoid that extra monthly fee we talked about: Private Mortgage Insurance (PMI). If you put less than 20% down, you will have PMI, but the good news is you can usually request to have that PMI removed once you hit 20% equity."</a:t>
            </a:r>
          </a:p>
          <a:p>
            <a:r>
              <a:rPr lang="en-US"/>
              <a:t/>
            </a:r>
          </a:p>
          <a:p>
            <a:r>
              <a:rPr lang="en-US"/>
              <a:t>"Eligibility for a Conventional loan usually requires a stronger credit score and a lower DTI than other loan types.”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"Next up is the FHA Loan, which is guaranteed by the Federal Housing Administration. This loan is designed to make homeownership accessible, particularly for first-time buyers or those with lower savings."</a:t>
            </a:r>
          </a:p>
          <a:p>
            <a:r>
              <a:rPr lang="en-US"/>
              <a:t/>
            </a:r>
          </a:p>
          <a:p>
            <a:r>
              <a:rPr lang="en-US"/>
              <a:t>"The biggest feature is the low down payment: you can qualify with as little as 3.5% down. This is a huge benefit for getting into a home sooner. The trade-off is that instead of PMI, you pay something called Mortgage Insurance Premium (MIP). MIP is usually paid for the entire life of the loan unless you refinance out of it, which is the main difference from Conventional PMI."</a:t>
            </a:r>
          </a:p>
          <a:p>
            <a:r>
              <a:rPr lang="en-US"/>
              <a:t/>
            </a:r>
          </a:p>
          <a:p>
            <a:r>
              <a:rPr lang="en-US"/>
              <a:t>"Because of that government guarantee, FHA loans are typically more forgiving of lower credit scores or slightly higher DTI ratios."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third major type is the VA Loan, guaranteed by the Department of Veterans Affairs. This is an incredible benefit for eligible service members, veterans, and surviving spouses."</a:t>
            </a:r>
          </a:p>
          <a:p>
            <a:r>
              <a:rPr lang="en-US"/>
              <a:t>"The two stand-out features of the VA loan are: zero down payment—that’s 0% down!—and no monthly Mortgage Insurance (no PMI or MIP), regardless of the down payment size. It is, generally speaking, the most powerful loan option available if you qualify."</a:t>
            </a:r>
          </a:p>
          <a:p>
            <a:r>
              <a:rPr lang="en-US"/>
              <a:t>"While there is no monthly insurance, there is a one-time, upfront VA Funding Fee, which can be rolled into the loan amount."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"Now that you know your type of loan (Conventional, FHA, VA), you need to choose your rate structure: Fixed-Rate vs. Adjustable-Rate. This affects your payment stability over time."</a:t>
            </a:r>
          </a:p>
          <a:p>
            <a:r>
              <a:rPr lang="en-US"/>
              <a:t>"A Fixed-Rate Mortgage is the most common and safest option. The interest rate you lock in today never changes for the entire life of the loan—usually 15 or 30 years. Your Principal and Interest payment is the same in Year 1 as it is in Year 30. This gives you ultimate budgeting predictability."</a:t>
            </a:r>
          </a:p>
          <a:p>
            <a:r>
              <a:rPr lang="en-US"/>
              <a:t/>
            </a:r>
          </a:p>
          <a:p>
            <a:r>
              <a:rPr lang="en-US"/>
              <a:t>"An Adjustable-Rate Mortgage, or ARM, starts with a lower, fixed interest rate for an initial period—say, five, seven, or ten years (a 5/1 ARM, 7/1 ARM, etc.). Once that fixed period ends, the rate adjusts annually based on market conditions."</a:t>
            </a:r>
          </a:p>
          <a:p>
            <a:r>
              <a:rPr lang="en-US"/>
              <a:t/>
            </a:r>
          </a:p>
          <a:p>
            <a:r>
              <a:rPr lang="en-US"/>
              <a:t>"The advantage is that the initial payment is lower. The risk is that when the rate adjusts, your monthly payment can go up—sometimes substantially. ARMs are best for people who are certain they will sell or refinance before the fixed period ends."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is the agenda for today’s workshop. We will leave time at the end for questions, but please raise your hand if you have any questions throughout the presentation.”</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"So, you’ll choose your Loan Type (Conventional, FHA, VA) based on your down payment and credit, and you’ll choose your Rate Structure (Fixed or Adjustable) based on your risk tolerance and long-term plans. These choices are made in close consultation with your lender."</a:t>
            </a:r>
          </a:p>
          <a:p>
            <a:r>
              <a:rPr lang="en-US"/>
              <a:t/>
            </a:r>
          </a:p>
          <a:p>
            <a:r>
              <a:rPr lang="en-US"/>
              <a:t>"Speaking of lenders, that brings us to our next crucial step. Knowing what cash you need in order to close a loan.”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"We've learned what mortgage you can get (affordability) and what kind you can choose (loan types). Now we address the most common challenge: The cash you need to bring to the closing table. There are three major costs you need to save for."</a:t>
            </a:r>
          </a:p>
          <a:p>
            <a:r>
              <a:rPr lang="en-US"/>
              <a:t>"You’ll need to cover the down payment, the monthly insurance if we don't hit 20%, and closing costs. Let’s break down the saving requirements."</a:t>
            </a:r>
          </a:p>
          <a:p>
            <a:r>
              <a:rPr lang="en-US"/>
              <a:t/>
            </a:r>
          </a:p>
          <a:p>
            <a:r>
              <a:rPr lang="en-US"/>
              <a:t>"As we discussed, 20% down is the ideal. It gets you the best rates and eliminates monthly mortgage insurance. However, the reality is that many first-time buyers put far less down. Remember: FHA allows 3.5%, and there are Conventional programs that go as low as 3%."</a:t>
            </a:r>
          </a:p>
          <a:p>
            <a:r>
              <a:rPr lang="en-US"/>
              <a:t/>
            </a:r>
          </a:p>
          <a:p>
            <a:r>
              <a:rPr lang="en-US"/>
              <a:t>"So, how do you get there? Beyond disciplined budgeting, investigate two things: 1. Down Payment Assistance programs offered by your state or city, which are often grants or second loans; and 2. Gift Funds—money gifted from family members, which is typically allowed by lenders, provided there's a paper trail."</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"If you opt for a low down payment—anything under 20% on a Conventional loan—you must pay Private Mortgage Insurance, or PMI, as we’ve discussed before."</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is the cost center that surprises most buyers: Closing Costs. These are the required fees paid to various third parties to finalize the purchase. They are completely separate from your down payment."</a:t>
            </a:r>
          </a:p>
          <a:p>
            <a:r>
              <a:rPr lang="en-US"/>
              <a:t/>
            </a:r>
          </a:p>
          <a:p>
            <a:r>
              <a:rPr lang="en-US"/>
              <a:t>"These costs include things like: Appraisal Fees (to determine the home's value), Title Insurance (to protect against ownership disputes), Lender Fees, and Legal/Escrow Fees. When you factor everything in, you should budget for 2% to 5% of the home price for closing costs alone."</a:t>
            </a:r>
          </a:p>
          <a:p>
            <a:r>
              <a:rPr lang="en-US"/>
              <a:t/>
            </a:r>
          </a:p>
          <a:p>
            <a:r>
              <a:rPr lang="en-US"/>
              <a:t>"On a $300,000 home, 4% in closing costs is $12,000. So, if you put 5% down ($15,000), you actually need to have $27,000 saved just for the initial transaction."</a:t>
            </a:r>
          </a:p>
          <a:p>
            <a:r>
              <a:rPr lang="en-US"/>
              <a:t>"Sometimes, if the market allows, you can negotiate with the seller to cover a portion of these closing costs, which reduces the amount of cash you need to bring to the table."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"We’ve spent the first part of this workshop determining your financial readiness. Now, let’s answer the big question: What happens next? Buying a home can seem like a chaotic process, but it’s actually a very structured, six-step journey. We’re going to walk through this roadmap."</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first step—and the most critical—is Getting Pre-Approved. We cannot overstate this: you cannot start house hunting seriously without one. A Pre-Approval Letter is an official document from a lender that shows they have preliminarily reviewed your credit, income, and debt, and are willing to lend you a specific amount of money."</a:t>
            </a:r>
          </a:p>
          <a:p>
            <a:r>
              <a:rPr lang="en-US"/>
              <a:t/>
            </a:r>
          </a:p>
          <a:p>
            <a:r>
              <a:rPr lang="en-US"/>
              <a:t>"Why is this essential? Because in a competitive market, a pre-approval shows the seller that you are a serious, qualified buyer. An offer without one is usually ignored. It also gives you a non-negotiable budget, preventing wasted time looking at homes you can’t afford.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"Your second step is to hire an experienced agent. Think of your real estate agent as your guide and your advocate. They know the local market, they have negotiating skills, and critically, their commission is typically paid by the seller, meaning their services are free to you, the buyer."</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"Once you have your pre-approval and your agent, the fun begins: House Hunt and Offer. When you find a home you love, your agent will draft an offer. This offer isn't just a price; it includes Contingencies—clauses that protect you. Common ones are the Inspection Contingency and the Financing Contingency. If the home fails inspection, or if your loan falls through, those contingencies allow you to walk away with your deposit."</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"After your offer is accepted, two major reviews happen. First, the Home Inspection, which is for your protection. An inspector checks the condition of the roof, foundation, electrical, and plumbing. Second, the Appraisal, which is for the lender’s protection. An appraiser determines the true market value of the home. The bank will not lend you more money than the home is worth."</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is where the rubber meets the road: Final Underwriting. The bank’s underwriters will go over every document you provided in Step 1—paystubs, bank statements, tax returns—one last time. They are confirming that nothing has changed since your pre-approval. Tip: Do not buy a new car or open new credit cards during this stage!"</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“Since you're here to learn about buying a home, I want us to take a quick jump into the future. Why are you putting in the work now? Why does homeownership matter to you?"</a:t>
            </a:r>
          </a:p>
          <a:p>
            <a:r>
              <a:rPr lang="en-US"/>
              <a:t/>
            </a:r>
          </a:p>
          <a:p>
            <a:r>
              <a:rPr lang="en-US"/>
              <a:t>Distribute copies of My 5-Year Homeownership Vision worksheet and give attendees a few minutes to work through the questions.</a:t>
            </a:r>
          </a:p>
          <a:p>
            <a:r>
              <a:rPr lang="en-US"/>
              <a:t/>
            </a:r>
          </a:p>
          <a:p>
            <a:r>
              <a:rPr lang="en-US"/>
              <a:t>Provide Examples (Focusing on Aspiration and Control):</a:t>
            </a:r>
          </a:p>
          <a:p>
            <a:r>
              <a:rPr lang="en-US"/>
              <a:t/>
            </a:r>
          </a:p>
          <a:p>
            <a:r>
              <a:rPr lang="en-US"/>
              <a:t>"...finally decorate my walls exactly how I want and not worry about a landlord." (Control/Personalization)</a:t>
            </a:r>
          </a:p>
          <a:p>
            <a:r>
              <a:rPr lang="en-US"/>
              <a:t>"...feel secure knowing my monthly payment is building my own equity, not paying someone else's mortgage." (Security/Wealth)</a:t>
            </a:r>
          </a:p>
          <a:p>
            <a:r>
              <a:rPr lang="en-US"/>
              <a:t>"...have a stable community where I can truly put down roots for my family." (Stability/Community)</a:t>
            </a:r>
          </a:p>
          <a:p>
            <a:r>
              <a:rPr lang="en-US"/>
              <a:t>"...start a big garden or take on a major renovation project that is truly mine." (Freedom/Projects)</a:t>
            </a:r>
          </a:p>
          <a:p>
            <a:r>
              <a:rPr lang="en-US"/>
              <a:t/>
            </a:r>
          </a:p>
          <a:p>
            <a:r>
              <a:rPr lang="en-US"/>
              <a:t>Go around the room and let participants share their name and their completed visions.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"Finally, Closing! This is the final meeting, usually with your agent and a title company representative. You sign a huge stack of documents, remit your final cash funds (the closing costs we discussed earlier), and once the funds are processed, you officially receive the keys!"</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Looking at this roadmap, which of these six steps seems the most intimidating to you, and why? </a:t>
            </a:r>
          </a:p>
          <a:p>
            <a:r>
              <a:rPr lang="en-US"/>
              <a:t>(Pause and take 2-3 responses.)"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"We’ve covered a lot of ground in the last 90 minutes, from dream homes to DTI ratios. Let's briefly recap the three biggest, most actionable takeaways from today:"</a:t>
            </a:r>
          </a:p>
          <a:p>
            <a:r>
              <a:rPr lang="en-US"/>
              <a:t/>
            </a:r>
          </a:p>
          <a:p>
            <a:r>
              <a:rPr lang="en-US"/>
              <a:t>"1. Master Your Affordability: The lender’s view is defined by your Debt-to-Income (DTI) ratio. Your power is knowing that number and reducing your debt to increase your buying power."</a:t>
            </a:r>
          </a:p>
          <a:p>
            <a:r>
              <a:rPr lang="en-US"/>
              <a:t/>
            </a:r>
          </a:p>
          <a:p>
            <a:r>
              <a:rPr lang="en-US"/>
              <a:t>"2. Know Your Options and Costs: You now understand the difference between Conventional, FHA, and VA loans, and the required cash buckets: Down Payment, PMI, and Closing Costs (that 2% to 5% outside the loan)."</a:t>
            </a:r>
          </a:p>
          <a:p>
            <a:r>
              <a:rPr lang="en-US"/>
              <a:t/>
            </a:r>
          </a:p>
          <a:p>
            <a:r>
              <a:rPr lang="en-US"/>
              <a:t>“3. Get Pre-Approved First: Don't start looking at homes until you have that letter in hand. It solidifies your budget and turns you into a serious buyer in the eyes of any seller."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"Knowledge is great, but action is everything. I’m handing out worksheets that will help you put together an action plan for the next 90 days.”</a:t>
            </a:r>
          </a:p>
          <a:p>
            <a:r>
              <a:rPr lang="en-US"/>
              <a:t>Distribute the My 90-Day Homebuying Action plan worksheets.</a:t>
            </a:r>
          </a:p>
          <a:p>
            <a:r>
              <a:rPr lang="en-US"/>
              <a:t>Give attendees 5 minutes to complete the worksheet.</a:t>
            </a:r>
          </a:p>
          <a:p>
            <a:r>
              <a:rPr lang="en-US"/>
              <a:t>"We have just a few minutes left for Q&amp;A. Any final questions on the process, affordability, or getting started?" (Answer 1-2 quick questions.)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“Here are some additional online resources we provide to help you get ready to buy a home and get your financial house in order, accessed via our Wellness Center.”</a:t>
            </a:r>
          </a:p>
          <a:p>
            <a:r>
              <a:rPr lang="en-US"/>
              <a:t/>
            </a:r>
          </a:p>
          <a:p>
            <a:r>
              <a:rPr lang="en-US"/>
              <a:t>Feel free to note other websites, seminars, and workshops provided by your financial institution.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“Thank you for participating today. Your journey to homeownership is absolutely achievable, and you have the power to control your financial foundation."</a:t>
            </a:r>
          </a:p>
          <a:p>
            <a:r>
              <a:rPr lang="en-US"/>
              <a:t/>
            </a:r>
          </a:p>
          <a:p>
            <a:r>
              <a:rPr lang="en-US"/>
              <a:t>"Please take the handouts with you. They include links to our free tools, like the calculator we used today, and our contact information if you have follow-up questions. We wish you the very best of luck on your path to owning a home!"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"That is powerful. Every one of those goals—(rephrase their examples here)—is the reason we're hosting this workshop.”</a:t>
            </a:r>
          </a:p>
          <a:p>
            <a:r>
              <a:rPr lang="en-US"/>
              <a:t/>
            </a:r>
          </a:p>
          <a:p>
            <a:r>
              <a:rPr lang="en-US"/>
              <a:t>“We're going to break down the steps to achieve that stability and opportunity you just mentioned over the next 90 minutes. Let's start with the financial foundation..."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"Now that we’ve talked about your home goals, let’s talk about the cold, hard numbers. When you apply for a mortgage, you are asking a lender to take a risk on you for 30 years. Their job is to minimize that risk. They don't just look at your salary; they look at three main pillars that determine what you can realistically afford and, therefore, what mortgage they can approve."</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most critical pillar is your Debt-to-Income Ratio, or DTI. Simply put, DTI is the percentage of your gross (pre-tax) monthly income that goes toward all your debt payments."</a:t>
            </a:r>
          </a:p>
          <a:p>
            <a:r>
              <a:rPr lang="en-US"/>
              <a:t/>
            </a:r>
          </a:p>
          <a:p>
            <a:r>
              <a:rPr lang="en-US"/>
              <a:t>"Crucially, a lender is looking at debts that show up on your credit report: credit cards, car loans, student loans, and minimum payments on any revolving lines of credit. Things like utilities, groceries, or cell phone bills are usually not included—just the required monthly debt payments."</a:t>
            </a:r>
          </a:p>
          <a:p>
            <a:r>
              <a:rPr lang="en-US"/>
              <a:t/>
            </a:r>
          </a:p>
          <a:p>
            <a:r>
              <a:rPr lang="en-US"/>
              <a:t>"Lenders actually look at two numbers: the Front-End DTI is the ratio of just the proposed monthly house payment to your income. The Back-End DTI is the total—the proposed house payment plus all your existing debts, divided by your income. The Back-End DTI is the one that matters most."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"For many conventional loan programs, the absolute maximum DTI they allow is around 43%. Some programs go higher, but if you can keep your total DTI below 43%, you look much more financially stable. </a:t>
            </a:r>
          </a:p>
          <a:p>
            <a:r>
              <a:rPr lang="en-US"/>
              <a:t/>
            </a:r>
          </a:p>
          <a:p>
            <a:r>
              <a:rPr lang="en-US"/>
              <a:t>Actionable takeaway: If you can pay off one credit card or a small installment loan, it lowers your debt, lowers your DTI, and can instantly raise your maximum pre-approval amount."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second pillar is the Down Payment and Reserves. Most people focus only on the down payment, which is the cash you put toward the home price to reduce the amount you borrow. You'll hear ranges from 3.5% up to 20%."</a:t>
            </a:r>
          </a:p>
          <a:p>
            <a:r>
              <a:rPr lang="en-US"/>
              <a:t>"The benchmark goal is 20%. Why? Because hitting 20% down avoids Private Mortgage Insurance, or PMI. PMI is an extra fee added to your monthly payment that protects the lender, not you. If you can save 20%, you save hundreds every month by skipping PMI."</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is where people get tripped up: Reserves. Lenders don't just want you to have enough cash for the down payment and closing costs; they want to see you have extra money left over—liquid assets—to cover unexpected costs like a job loss or a surprise repair. They want to see you have enough cash to cover two to six months of your new mortgage payment after the deal is closed. This proves stability."</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3.jpe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0.xml" Type="http://schemas.openxmlformats.org/officeDocument/2006/relationships/notesSlide"/><Relationship Id="rId3" Target="../media/image4.png" Type="http://schemas.openxmlformats.org/officeDocument/2006/relationships/image"/><Relationship Id="rId4" Target="../media/image5.svg" Type="http://schemas.openxmlformats.org/officeDocument/2006/relationships/image"/><Relationship Id="rId5" Target="../media/image12.png" Type="http://schemas.openxmlformats.org/officeDocument/2006/relationships/image"/><Relationship Id="rId6" Target="../media/image13.sv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1.xml" Type="http://schemas.openxmlformats.org/officeDocument/2006/relationships/notesSlid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2.xml" Type="http://schemas.openxmlformats.org/officeDocument/2006/relationships/notesSlide"/><Relationship Id="rId3" Target="../media/image4.png" Type="http://schemas.openxmlformats.org/officeDocument/2006/relationships/image"/><Relationship Id="rId4" Target="../media/image5.svg" Type="http://schemas.openxmlformats.org/officeDocument/2006/relationships/image"/><Relationship Id="rId5" Target="../media/image17.jpe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3.xml" Type="http://schemas.openxmlformats.org/officeDocument/2006/relationships/notesSlid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4.xml" Type="http://schemas.openxmlformats.org/officeDocument/2006/relationships/notesSlide"/><Relationship Id="rId3" Target="../media/image4.png" Type="http://schemas.openxmlformats.org/officeDocument/2006/relationships/image"/><Relationship Id="rId4" Target="../media/image5.svg" Type="http://schemas.openxmlformats.org/officeDocument/2006/relationships/image"/><Relationship Id="rId5" Target="../media/image17.jpe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5.xml" Type="http://schemas.openxmlformats.org/officeDocument/2006/relationships/notesSlide"/><Relationship Id="rId3" Target="../media/image18.jpe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6.xml" Type="http://schemas.openxmlformats.org/officeDocument/2006/relationships/notesSlide"/><Relationship Id="rId3" Target="../media/image19.jpe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7.xml" Type="http://schemas.openxmlformats.org/officeDocument/2006/relationships/notesSlide"/><Relationship Id="rId3" Target="../media/image20.jpe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8.xml" Type="http://schemas.openxmlformats.org/officeDocument/2006/relationships/notesSlide"/><Relationship Id="rId3" Target="../media/image21.jpeg" Type="http://schemas.openxmlformats.org/officeDocument/2006/relationships/image"/></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9.xml" Type="http://schemas.openxmlformats.org/officeDocument/2006/relationships/notesSlide"/><Relationship Id="rId3" Target="../media/image22.png" Type="http://schemas.openxmlformats.org/officeDocument/2006/relationships/image"/><Relationship Id="rId4" Target="../media/image23.sv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0.xml" Type="http://schemas.openxmlformats.org/officeDocument/2006/relationships/notesSlide"/><Relationship Id="rId3" Target="../media/image24.png" Type="http://schemas.openxmlformats.org/officeDocument/2006/relationships/image"/><Relationship Id="rId4" Target="../media/image25.svg" Type="http://schemas.openxmlformats.org/officeDocument/2006/relationships/image"/><Relationship Id="rId5" Target="../media/image4.png" Type="http://schemas.openxmlformats.org/officeDocument/2006/relationships/image"/><Relationship Id="rId6" Target="../media/image5.svg" Type="http://schemas.openxmlformats.org/officeDocument/2006/relationships/image"/></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1.xml" Type="http://schemas.openxmlformats.org/officeDocument/2006/relationships/notesSlide"/></Relationships>
</file>

<file path=ppt/slides/_rels/slide2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2.xml" Type="http://schemas.openxmlformats.org/officeDocument/2006/relationships/notesSlide"/></Relationships>
</file>

<file path=ppt/slides/_rels/slide2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3.xml" Type="http://schemas.openxmlformats.org/officeDocument/2006/relationships/notesSlide"/></Relationships>
</file>

<file path=ppt/slides/_rels/slide2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4.xml" Type="http://schemas.openxmlformats.org/officeDocument/2006/relationships/notesSlide"/><Relationship Id="rId3" Target="../media/image26.png" Type="http://schemas.openxmlformats.org/officeDocument/2006/relationships/image"/><Relationship Id="rId4" Target="../media/image27.svg" Type="http://schemas.openxmlformats.org/officeDocument/2006/relationships/image"/><Relationship Id="rId5" Target="../media/image4.png" Type="http://schemas.openxmlformats.org/officeDocument/2006/relationships/image"/><Relationship Id="rId6" Target="../media/image5.svg" Type="http://schemas.openxmlformats.org/officeDocument/2006/relationships/image"/></Relationships>
</file>

<file path=ppt/slides/_rels/slide2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5.xml" Type="http://schemas.openxmlformats.org/officeDocument/2006/relationships/notesSlide"/><Relationship Id="rId3" Target="../media/image28.png" Type="http://schemas.openxmlformats.org/officeDocument/2006/relationships/image"/><Relationship Id="rId4" Target="../media/image29.svg" Type="http://schemas.openxmlformats.org/officeDocument/2006/relationships/image"/></Relationships>
</file>

<file path=ppt/slides/_rels/slide2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6.xml" Type="http://schemas.openxmlformats.org/officeDocument/2006/relationships/notesSlide"/><Relationship Id="rId3" Target="../media/image30.png" Type="http://schemas.openxmlformats.org/officeDocument/2006/relationships/image"/><Relationship Id="rId4" Target="../media/image31.svg" Type="http://schemas.openxmlformats.org/officeDocument/2006/relationships/image"/></Relationships>
</file>

<file path=ppt/slides/_rels/slide2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7.xml" Type="http://schemas.openxmlformats.org/officeDocument/2006/relationships/notesSlide"/><Relationship Id="rId3" Target="../media/image32.png" Type="http://schemas.openxmlformats.org/officeDocument/2006/relationships/image"/><Relationship Id="rId4" Target="../media/image33.svg" Type="http://schemas.openxmlformats.org/officeDocument/2006/relationships/image"/></Relationships>
</file>

<file path=ppt/slides/_rels/slide2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8.xml" Type="http://schemas.openxmlformats.org/officeDocument/2006/relationships/notesSlide"/><Relationship Id="rId3" Target="../media/image34.png" Type="http://schemas.openxmlformats.org/officeDocument/2006/relationships/image"/><Relationship Id="rId4" Target="../media/image35.svg" Type="http://schemas.openxmlformats.org/officeDocument/2006/relationships/image"/></Relationships>
</file>

<file path=ppt/slides/_rels/slide2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9.xml" Type="http://schemas.openxmlformats.org/officeDocument/2006/relationships/notesSlide"/><Relationship Id="rId3" Target="../media/image36.png" Type="http://schemas.openxmlformats.org/officeDocument/2006/relationships/image"/><Relationship Id="rId4" Target="../media/image37.sv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4.png" Type="http://schemas.openxmlformats.org/officeDocument/2006/relationships/image"/><Relationship Id="rId4" Target="../media/image5.svg" Type="http://schemas.openxmlformats.org/officeDocument/2006/relationships/image"/><Relationship Id="rId5" Target="../media/image6.jpeg" Type="http://schemas.openxmlformats.org/officeDocument/2006/relationships/image"/></Relationships>
</file>

<file path=ppt/slides/_rels/slide3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0.xml" Type="http://schemas.openxmlformats.org/officeDocument/2006/relationships/notesSlide"/><Relationship Id="rId3" Target="../media/image38.png" Type="http://schemas.openxmlformats.org/officeDocument/2006/relationships/image"/><Relationship Id="rId4" Target="../media/image39.svg" Type="http://schemas.openxmlformats.org/officeDocument/2006/relationships/image"/></Relationships>
</file>

<file path=ppt/slides/_rels/slide3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3.svg" Type="http://schemas.openxmlformats.org/officeDocument/2006/relationships/image"/><Relationship Id="rId11" Target="../media/image30.png" Type="http://schemas.openxmlformats.org/officeDocument/2006/relationships/image"/><Relationship Id="rId12" Target="../media/image31.svg" Type="http://schemas.openxmlformats.org/officeDocument/2006/relationships/image"/><Relationship Id="rId13" Target="../media/image28.png" Type="http://schemas.openxmlformats.org/officeDocument/2006/relationships/image"/><Relationship Id="rId14" Target="../media/image29.svg" Type="http://schemas.openxmlformats.org/officeDocument/2006/relationships/image"/><Relationship Id="rId2" Target="../notesSlides/notesSlide31.xml" Type="http://schemas.openxmlformats.org/officeDocument/2006/relationships/notesSlide"/><Relationship Id="rId3" Target="../media/image38.png" Type="http://schemas.openxmlformats.org/officeDocument/2006/relationships/image"/><Relationship Id="rId4" Target="../media/image39.svg" Type="http://schemas.openxmlformats.org/officeDocument/2006/relationships/image"/><Relationship Id="rId5" Target="../media/image36.png" Type="http://schemas.openxmlformats.org/officeDocument/2006/relationships/image"/><Relationship Id="rId6" Target="../media/image37.svg" Type="http://schemas.openxmlformats.org/officeDocument/2006/relationships/image"/><Relationship Id="rId7" Target="../media/image34.png" Type="http://schemas.openxmlformats.org/officeDocument/2006/relationships/image"/><Relationship Id="rId8" Target="../media/image35.svg" Type="http://schemas.openxmlformats.org/officeDocument/2006/relationships/image"/><Relationship Id="rId9" Target="../media/image32.png" Type="http://schemas.openxmlformats.org/officeDocument/2006/relationships/image"/></Relationships>
</file>

<file path=ppt/slides/_rels/slide3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2.xml" Type="http://schemas.openxmlformats.org/officeDocument/2006/relationships/notesSlide"/><Relationship Id="rId3" Target="../media/image40.jpeg" Type="http://schemas.openxmlformats.org/officeDocument/2006/relationships/image"/></Relationships>
</file>

<file path=ppt/slides/_rels/slide3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3.xml" Type="http://schemas.openxmlformats.org/officeDocument/2006/relationships/notesSlide"/><Relationship Id="rId3" Target="../media/image4.png" Type="http://schemas.openxmlformats.org/officeDocument/2006/relationships/image"/><Relationship Id="rId4" Target="../media/image5.svg" Type="http://schemas.openxmlformats.org/officeDocument/2006/relationships/image"/></Relationships>
</file>

<file path=ppt/slides/_rels/slide34.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48.svg" Type="http://schemas.openxmlformats.org/officeDocument/2006/relationships/image"/><Relationship Id="rId2" Target="../notesSlides/notesSlide34.xml" Type="http://schemas.openxmlformats.org/officeDocument/2006/relationships/notesSlide"/><Relationship Id="rId3" Target="../media/image41.png" Type="http://schemas.openxmlformats.org/officeDocument/2006/relationships/image"/><Relationship Id="rId4" Target="../media/image42.svg" Type="http://schemas.openxmlformats.org/officeDocument/2006/relationships/image"/><Relationship Id="rId5" Target="../media/image43.png" Type="http://schemas.openxmlformats.org/officeDocument/2006/relationships/image"/><Relationship Id="rId6" Target="../media/image44.svg" Type="http://schemas.openxmlformats.org/officeDocument/2006/relationships/image"/><Relationship Id="rId7" Target="../media/image45.png" Type="http://schemas.openxmlformats.org/officeDocument/2006/relationships/image"/><Relationship Id="rId8" Target="../media/image46.svg" Type="http://schemas.openxmlformats.org/officeDocument/2006/relationships/image"/><Relationship Id="rId9" Target="../media/image47.png" Type="http://schemas.openxmlformats.org/officeDocument/2006/relationships/image"/></Relationships>
</file>

<file path=ppt/slides/_rels/slide3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5.xml" Type="http://schemas.openxmlformats.org/officeDocument/2006/relationships/notesSlide"/><Relationship Id="rId3" Target="../media/image49.jpeg" Type="http://schemas.openxmlformats.org/officeDocument/2006/relationships/image"/><Relationship Id="rId4" Target="../media/image1.png" Type="http://schemas.openxmlformats.org/officeDocument/2006/relationships/image"/><Relationship Id="rId5" Target="../media/image2.sv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7.jpe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3.svg" Type="http://schemas.openxmlformats.org/officeDocument/2006/relationships/image"/><Relationship Id="rId2" Target="../notesSlides/notesSlide5.xml" Type="http://schemas.openxmlformats.org/officeDocument/2006/relationships/notesSlide"/><Relationship Id="rId3" Target="../media/image4.png" Type="http://schemas.openxmlformats.org/officeDocument/2006/relationships/image"/><Relationship Id="rId4" Target="../media/image5.svg" Type="http://schemas.openxmlformats.org/officeDocument/2006/relationships/image"/><Relationship Id="rId5" Target="../media/image8.png" Type="http://schemas.openxmlformats.org/officeDocument/2006/relationships/image"/><Relationship Id="rId6" Target="../media/image9.svg" Type="http://schemas.openxmlformats.org/officeDocument/2006/relationships/image"/><Relationship Id="rId7" Target="../media/image10.png" Type="http://schemas.openxmlformats.org/officeDocument/2006/relationships/image"/><Relationship Id="rId8" Target="../media/image11.svg" Type="http://schemas.openxmlformats.org/officeDocument/2006/relationships/image"/><Relationship Id="rId9" Target="../media/image12.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 Id="rId3" Target="../media/image4.png" Type="http://schemas.openxmlformats.org/officeDocument/2006/relationships/image"/><Relationship Id="rId4" Target="../media/image5.svg" Type="http://schemas.openxmlformats.org/officeDocument/2006/relationships/image"/><Relationship Id="rId5" Target="../media/image8.png" Type="http://schemas.openxmlformats.org/officeDocument/2006/relationships/image"/><Relationship Id="rId6" Target="../media/image9.sv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 Id="rId3" Target="../media/image14.jpe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 Id="rId3" Target="../media/image4.png" Type="http://schemas.openxmlformats.org/officeDocument/2006/relationships/image"/><Relationship Id="rId4" Target="../media/image5.svg" Type="http://schemas.openxmlformats.org/officeDocument/2006/relationships/image"/><Relationship Id="rId5" Target="../media/image10.png" Type="http://schemas.openxmlformats.org/officeDocument/2006/relationships/image"/><Relationship Id="rId6" Target="../media/image11.sv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 Id="rId3" Target="../media/image4.png" Type="http://schemas.openxmlformats.org/officeDocument/2006/relationships/image"/><Relationship Id="rId4" Target="../media/image5.svg" Type="http://schemas.openxmlformats.org/officeDocument/2006/relationships/image"/><Relationship Id="rId5" Target="../media/image15.png" Type="http://schemas.openxmlformats.org/officeDocument/2006/relationships/image"/><Relationship Id="rId6" Target="../media/image16.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9C1212"/>
        </a:solidFill>
      </p:bgPr>
    </p:bg>
    <p:spTree>
      <p:nvGrpSpPr>
        <p:cNvPr id="1" name=""/>
        <p:cNvGrpSpPr/>
        <p:nvPr/>
      </p:nvGrpSpPr>
      <p:grpSpPr>
        <a:xfrm>
          <a:off x="0" y="0"/>
          <a:ext cx="0" cy="0"/>
          <a:chOff x="0" y="0"/>
          <a:chExt cx="0" cy="0"/>
        </a:xfrm>
      </p:grpSpPr>
      <p:grpSp>
        <p:nvGrpSpPr>
          <p:cNvPr name="Group 2" id="2"/>
          <p:cNvGrpSpPr/>
          <p:nvPr/>
        </p:nvGrpSpPr>
        <p:grpSpPr>
          <a:xfrm rot="0">
            <a:off x="1096363" y="769955"/>
            <a:ext cx="4485539" cy="830262"/>
            <a:chOff x="0" y="0"/>
            <a:chExt cx="5980719" cy="1107017"/>
          </a:xfrm>
        </p:grpSpPr>
        <p:sp>
          <p:nvSpPr>
            <p:cNvPr name="TextBox 3" id="3"/>
            <p:cNvSpPr txBox="true"/>
            <p:nvPr/>
          </p:nvSpPr>
          <p:spPr>
            <a:xfrm rot="0">
              <a:off x="1411702" y="23283"/>
              <a:ext cx="4569016" cy="575733"/>
            </a:xfrm>
            <a:prstGeom prst="rect">
              <a:avLst/>
            </a:prstGeom>
          </p:spPr>
          <p:txBody>
            <a:bodyPr anchor="t" rtlCol="false" tIns="0" lIns="0" bIns="0" rIns="0">
              <a:spAutoFit/>
            </a:bodyPr>
            <a:lstStyle/>
            <a:p>
              <a:pPr algn="l">
                <a:lnSpc>
                  <a:spcPts val="3049"/>
                </a:lnSpc>
              </a:pPr>
              <a:r>
                <a:rPr lang="en-US" sz="2499">
                  <a:solidFill>
                    <a:srgbClr val="FFFFFF"/>
                  </a:solidFill>
                  <a:latin typeface="VC Banzai Cardinal 1"/>
                  <a:ea typeface="VC Banzai Cardinal 1"/>
                  <a:cs typeface="VC Banzai Cardinal 1"/>
                  <a:sym typeface="VC Banzai Cardinal 1"/>
                </a:rPr>
                <a:t>YOUR LOGO HERE</a:t>
              </a:r>
            </a:p>
          </p:txBody>
        </p:sp>
        <p:sp>
          <p:nvSpPr>
            <p:cNvPr name="Freeform 4" id="4"/>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sp>
        <p:nvSpPr>
          <p:cNvPr name="AutoShape 5" id="5">
            <a:extLst>
              <a:ext uri="{C183D7F6-B498-43B3-948B-1728B52AA6E4}">
                <adec:decorative xmlns:adec="http://schemas.microsoft.com/office/drawing/2017/decorative" val="1"/>
              </a:ext>
            </a:extLst>
          </p:cNvPr>
          <p:cNvSpPr/>
          <p:nvPr/>
        </p:nvSpPr>
        <p:spPr>
          <a:xfrm rot="0">
            <a:off x="1031069" y="9182522"/>
            <a:ext cx="4232004" cy="0"/>
          </a:xfrm>
          <a:prstGeom prst="line">
            <a:avLst/>
          </a:prstGeom>
          <a:ln cap="rnd" w="9525">
            <a:solidFill>
              <a:srgbClr val="EAE3D6"/>
            </a:solidFill>
            <a:prstDash val="solid"/>
            <a:headEnd type="none" len="sm" w="sm"/>
            <a:tailEnd type="none" len="sm" w="sm"/>
          </a:ln>
        </p:spPr>
      </p:sp>
      <p:sp>
        <p:nvSpPr>
          <p:cNvPr name="Freeform 6" id="6"/>
          <p:cNvSpPr/>
          <p:nvPr/>
        </p:nvSpPr>
        <p:spPr>
          <a:xfrm flipH="false" flipV="false" rot="0">
            <a:off x="8629479" y="0"/>
            <a:ext cx="9658521" cy="6434989"/>
          </a:xfrm>
          <a:custGeom>
            <a:avLst/>
            <a:gdLst/>
            <a:ahLst/>
            <a:cxnLst/>
            <a:rect r="r" b="b" t="t" l="l"/>
            <a:pathLst>
              <a:path h="6434989" w="9658521">
                <a:moveTo>
                  <a:pt x="0" y="0"/>
                </a:moveTo>
                <a:lnTo>
                  <a:pt x="9658521" y="0"/>
                </a:lnTo>
                <a:lnTo>
                  <a:pt x="9658521" y="6434989"/>
                </a:lnTo>
                <a:lnTo>
                  <a:pt x="0" y="6434989"/>
                </a:lnTo>
                <a:lnTo>
                  <a:pt x="0" y="0"/>
                </a:lnTo>
                <a:close/>
              </a:path>
            </a:pathLst>
          </a:custGeom>
          <a:blipFill>
            <a:blip r:embed="rId5"/>
            <a:stretch>
              <a:fillRect l="0" t="0" r="0" b="0"/>
            </a:stretch>
          </a:blipFill>
        </p:spPr>
      </p:sp>
      <p:grpSp>
        <p:nvGrpSpPr>
          <p:cNvPr name="Group 7" id="7"/>
          <p:cNvGrpSpPr/>
          <p:nvPr/>
        </p:nvGrpSpPr>
        <p:grpSpPr>
          <a:xfrm rot="0">
            <a:off x="952569" y="3760790"/>
            <a:ext cx="7369651" cy="3067050"/>
            <a:chOff x="0" y="0"/>
            <a:chExt cx="9826201" cy="4089400"/>
          </a:xfrm>
        </p:grpSpPr>
        <p:sp>
          <p:nvSpPr>
            <p:cNvPr name="TextBox 8" id="8"/>
            <p:cNvSpPr txBox="true"/>
            <p:nvPr/>
          </p:nvSpPr>
          <p:spPr>
            <a:xfrm rot="0">
              <a:off x="0" y="-276225"/>
              <a:ext cx="9826201" cy="4365625"/>
            </a:xfrm>
            <a:prstGeom prst="rect">
              <a:avLst/>
            </a:prstGeom>
          </p:spPr>
          <p:txBody>
            <a:bodyPr anchor="t" rtlCol="false" tIns="0" lIns="0" bIns="0" rIns="0">
              <a:spAutoFit/>
            </a:bodyPr>
            <a:lstStyle/>
            <a:p>
              <a:pPr algn="ctr">
                <a:lnSpc>
                  <a:spcPts val="12120"/>
                </a:lnSpc>
              </a:pPr>
              <a:r>
                <a:rPr lang="en-US" sz="10100">
                  <a:solidFill>
                    <a:srgbClr val="FFFFFF"/>
                  </a:solidFill>
                  <a:latin typeface="VC Banzai Cardinal 2"/>
                  <a:ea typeface="VC Banzai Cardinal 2"/>
                  <a:cs typeface="VC Banzai Cardinal 2"/>
                  <a:sym typeface="VC Banzai Cardinal 2"/>
                </a:rPr>
                <a:t>Homebuying 101</a:t>
              </a:r>
            </a:p>
          </p:txBody>
        </p:sp>
        <p:sp>
          <p:nvSpPr>
            <p:cNvPr name="TextBox 9" id="9"/>
            <p:cNvSpPr txBox="true"/>
            <p:nvPr/>
          </p:nvSpPr>
          <p:spPr>
            <a:xfrm rot="0">
              <a:off x="0" y="1873250"/>
              <a:ext cx="9826201" cy="1390650"/>
            </a:xfrm>
            <a:prstGeom prst="rect">
              <a:avLst/>
            </a:prstGeom>
          </p:spPr>
          <p:txBody>
            <a:bodyPr anchor="t" rtlCol="false" tIns="0" lIns="0" bIns="0" rIns="0">
              <a:spAutoFit/>
            </a:bodyPr>
            <a:lstStyle/>
            <a:p>
              <a:pPr algn="ctr">
                <a:lnSpc>
                  <a:spcPts val="7200"/>
                </a:lnSpc>
              </a:pPr>
            </a:p>
          </p:txBody>
        </p:sp>
      </p:grpSp>
      <p:sp>
        <p:nvSpPr>
          <p:cNvPr name="TextBox 10" id="10"/>
          <p:cNvSpPr txBox="true"/>
          <p:nvPr/>
        </p:nvSpPr>
        <p:spPr>
          <a:xfrm rot="0">
            <a:off x="5581902" y="8870102"/>
            <a:ext cx="6136664" cy="472440"/>
          </a:xfrm>
          <a:prstGeom prst="rect">
            <a:avLst/>
          </a:prstGeom>
        </p:spPr>
        <p:txBody>
          <a:bodyPr anchor="t" rtlCol="false" tIns="0" lIns="0" bIns="0" rIns="0">
            <a:spAutoFit/>
          </a:bodyPr>
          <a:lstStyle/>
          <a:p>
            <a:pPr algn="l">
              <a:lnSpc>
                <a:spcPts val="3359"/>
              </a:lnSpc>
            </a:pPr>
            <a:r>
              <a:rPr lang="en-US" sz="2400" spc="144">
                <a:solidFill>
                  <a:srgbClr val="FFFFFF"/>
                </a:solidFill>
                <a:latin typeface="VC Banzai Cardinal 1"/>
                <a:ea typeface="VC Banzai Cardinal 1"/>
                <a:cs typeface="VC Banzai Cardinal 1"/>
                <a:sym typeface="VC Banzai Cardinal 1"/>
              </a:rPr>
              <a:t>PRESENTED BY: </a:t>
            </a:r>
          </a:p>
        </p:txBody>
      </p:sp>
      <p:grpSp>
        <p:nvGrpSpPr>
          <p:cNvPr name="Group 11" id="11"/>
          <p:cNvGrpSpPr/>
          <p:nvPr/>
        </p:nvGrpSpPr>
        <p:grpSpPr>
          <a:xfrm rot="0">
            <a:off x="10526392" y="4901895"/>
            <a:ext cx="7369651" cy="3066189"/>
            <a:chOff x="0" y="0"/>
            <a:chExt cx="9826201" cy="4088252"/>
          </a:xfrm>
        </p:grpSpPr>
        <p:sp>
          <p:nvSpPr>
            <p:cNvPr name="TextBox 12" id="12"/>
            <p:cNvSpPr txBox="true"/>
            <p:nvPr/>
          </p:nvSpPr>
          <p:spPr>
            <a:xfrm rot="0">
              <a:off x="0" y="-285750"/>
              <a:ext cx="9826201" cy="2317750"/>
            </a:xfrm>
            <a:prstGeom prst="rect">
              <a:avLst/>
            </a:prstGeom>
          </p:spPr>
          <p:txBody>
            <a:bodyPr anchor="t" rtlCol="false" tIns="0" lIns="0" bIns="0" rIns="0">
              <a:spAutoFit/>
            </a:bodyPr>
            <a:lstStyle/>
            <a:p>
              <a:pPr algn="ctr">
                <a:lnSpc>
                  <a:spcPts val="12000"/>
                </a:lnSpc>
              </a:pPr>
            </a:p>
          </p:txBody>
        </p:sp>
        <p:sp>
          <p:nvSpPr>
            <p:cNvPr name="TextBox 13" id="13"/>
            <p:cNvSpPr txBox="true"/>
            <p:nvPr/>
          </p:nvSpPr>
          <p:spPr>
            <a:xfrm rot="0">
              <a:off x="0" y="2697602"/>
              <a:ext cx="9826201" cy="1390650"/>
            </a:xfrm>
            <a:prstGeom prst="rect">
              <a:avLst/>
            </a:prstGeom>
          </p:spPr>
          <p:txBody>
            <a:bodyPr anchor="t" rtlCol="false" tIns="0" lIns="0" bIns="0" rIns="0">
              <a:spAutoFit/>
            </a:bodyPr>
            <a:lstStyle/>
            <a:p>
              <a:pPr algn="ctr">
                <a:lnSpc>
                  <a:spcPts val="7200"/>
                </a:lnSpc>
              </a:pPr>
            </a:p>
          </p:txBody>
        </p:sp>
      </p:grpSp>
      <p:sp>
        <p:nvSpPr>
          <p:cNvPr name="TextBox 14" id="14"/>
          <p:cNvSpPr txBox="true"/>
          <p:nvPr/>
        </p:nvSpPr>
        <p:spPr>
          <a:xfrm rot="0">
            <a:off x="952569" y="7258421"/>
            <a:ext cx="11828174" cy="1123950"/>
          </a:xfrm>
          <a:prstGeom prst="rect">
            <a:avLst/>
          </a:prstGeom>
        </p:spPr>
        <p:txBody>
          <a:bodyPr anchor="t" rtlCol="false" tIns="0" lIns="0" bIns="0" rIns="0">
            <a:spAutoFit/>
          </a:bodyPr>
          <a:lstStyle/>
          <a:p>
            <a:pPr algn="l">
              <a:lnSpc>
                <a:spcPts val="7559"/>
              </a:lnSpc>
              <a:spcBef>
                <a:spcPct val="0"/>
              </a:spcBef>
            </a:pPr>
            <a:r>
              <a:rPr lang="en-US" sz="6299">
                <a:solidFill>
                  <a:srgbClr val="FFFFFF"/>
                </a:solidFill>
                <a:latin typeface="VC Banzai Cardinal 2"/>
                <a:ea typeface="VC Banzai Cardinal 2"/>
                <a:cs typeface="VC Banzai Cardinal 2"/>
                <a:sym typeface="VC Banzai Cardinal 2"/>
              </a:rPr>
              <a:t>Your Roadmap to Ownership</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9C1212"/>
        </a:solidFill>
      </p:bgPr>
    </p:bg>
    <p:spTree>
      <p:nvGrpSpPr>
        <p:cNvPr id="1" name=""/>
        <p:cNvGrpSpPr/>
        <p:nvPr/>
      </p:nvGrpSpPr>
      <p:grpSpPr>
        <a:xfrm>
          <a:off x="0" y="0"/>
          <a:ext cx="0" cy="0"/>
          <a:chOff x="0" y="0"/>
          <a:chExt cx="0" cy="0"/>
        </a:xfrm>
      </p:grpSpPr>
      <p:grpSp>
        <p:nvGrpSpPr>
          <p:cNvPr name="Group 2" id="2"/>
          <p:cNvGrpSpPr/>
          <p:nvPr/>
        </p:nvGrpSpPr>
        <p:grpSpPr>
          <a:xfrm rot="0">
            <a:off x="1028700" y="613569"/>
            <a:ext cx="4485539" cy="830262"/>
            <a:chOff x="0" y="0"/>
            <a:chExt cx="5980719" cy="1107017"/>
          </a:xfrm>
        </p:grpSpPr>
        <p:sp>
          <p:nvSpPr>
            <p:cNvPr name="TextBox 3" id="3"/>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4" id="4"/>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grpSp>
        <p:nvGrpSpPr>
          <p:cNvPr name="Group 5" id="5"/>
          <p:cNvGrpSpPr/>
          <p:nvPr/>
        </p:nvGrpSpPr>
        <p:grpSpPr>
          <a:xfrm rot="0">
            <a:off x="2617501" y="2611686"/>
            <a:ext cx="14338441" cy="2857500"/>
            <a:chOff x="0" y="0"/>
            <a:chExt cx="19117921" cy="3810000"/>
          </a:xfrm>
        </p:grpSpPr>
        <p:sp>
          <p:nvSpPr>
            <p:cNvPr name="TextBox 6" id="6"/>
            <p:cNvSpPr txBox="true"/>
            <p:nvPr/>
          </p:nvSpPr>
          <p:spPr>
            <a:xfrm rot="0">
              <a:off x="0" y="-257175"/>
              <a:ext cx="7830041" cy="4067175"/>
            </a:xfrm>
            <a:prstGeom prst="rect">
              <a:avLst/>
            </a:prstGeom>
          </p:spPr>
          <p:txBody>
            <a:bodyPr anchor="t" rtlCol="false" tIns="0" lIns="0" bIns="0" rIns="0">
              <a:spAutoFit/>
            </a:bodyPr>
            <a:lstStyle/>
            <a:p>
              <a:pPr algn="r">
                <a:lnSpc>
                  <a:spcPts val="11279"/>
                </a:lnSpc>
              </a:pPr>
              <a:r>
                <a:rPr lang="en-US" sz="9399">
                  <a:solidFill>
                    <a:srgbClr val="FFFFFF"/>
                  </a:solidFill>
                  <a:latin typeface="VC Banzai Cardinal 2"/>
                  <a:ea typeface="VC Banzai Cardinal 2"/>
                  <a:cs typeface="VC Banzai Cardinal 2"/>
                  <a:sym typeface="VC Banzai Cardinal 2"/>
                </a:rPr>
                <a:t>Let’s Talk </a:t>
              </a:r>
            </a:p>
            <a:p>
              <a:pPr algn="r">
                <a:lnSpc>
                  <a:spcPts val="11279"/>
                </a:lnSpc>
              </a:pPr>
              <a:r>
                <a:rPr lang="en-US" sz="9399">
                  <a:solidFill>
                    <a:srgbClr val="FFFFFF"/>
                  </a:solidFill>
                  <a:latin typeface="VC Banzai Cardinal 2"/>
                  <a:ea typeface="VC Banzai Cardinal 2"/>
                  <a:cs typeface="VC Banzai Cardinal 2"/>
                  <a:sym typeface="VC Banzai Cardinal 2"/>
                </a:rPr>
                <a:t>About</a:t>
              </a:r>
            </a:p>
          </p:txBody>
        </p:sp>
        <p:sp>
          <p:nvSpPr>
            <p:cNvPr name="TextBox 7" id="7"/>
            <p:cNvSpPr txBox="true"/>
            <p:nvPr/>
          </p:nvSpPr>
          <p:spPr>
            <a:xfrm rot="0">
              <a:off x="8754702" y="1068917"/>
              <a:ext cx="10363219" cy="2162175"/>
            </a:xfrm>
            <a:prstGeom prst="rect">
              <a:avLst/>
            </a:prstGeom>
          </p:spPr>
          <p:txBody>
            <a:bodyPr anchor="t" rtlCol="false" tIns="0" lIns="0" bIns="0" rIns="0">
              <a:spAutoFit/>
            </a:bodyPr>
            <a:lstStyle/>
            <a:p>
              <a:pPr algn="just">
                <a:lnSpc>
                  <a:spcPts val="11279"/>
                </a:lnSpc>
              </a:pPr>
              <a:r>
                <a:rPr lang="en-US" sz="9399">
                  <a:solidFill>
                    <a:srgbClr val="FFFFFF"/>
                  </a:solidFill>
                  <a:latin typeface="VC Banzai Cardinal 2"/>
                  <a:ea typeface="VC Banzai Cardinal 2"/>
                  <a:cs typeface="VC Banzai Cardinal 2"/>
                  <a:sym typeface="VC Banzai Cardinal 2"/>
                </a:rPr>
                <a:t>P-I-T-I</a:t>
              </a:r>
            </a:p>
          </p:txBody>
        </p:sp>
      </p:grpSp>
      <p:sp>
        <p:nvSpPr>
          <p:cNvPr name="TextBox 8" id="8"/>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10</a:t>
            </a:r>
          </a:p>
        </p:txBody>
      </p:sp>
      <p:sp>
        <p:nvSpPr>
          <p:cNvPr name="Freeform 9" id="9"/>
          <p:cNvSpPr/>
          <p:nvPr/>
        </p:nvSpPr>
        <p:spPr>
          <a:xfrm flipH="false" flipV="false" rot="0">
            <a:off x="8347859" y="5886030"/>
            <a:ext cx="2066604" cy="2978889"/>
          </a:xfrm>
          <a:custGeom>
            <a:avLst/>
            <a:gdLst/>
            <a:ahLst/>
            <a:cxnLst/>
            <a:rect r="r" b="b" t="t" l="l"/>
            <a:pathLst>
              <a:path h="2978889" w="2066604">
                <a:moveTo>
                  <a:pt x="0" y="0"/>
                </a:moveTo>
                <a:lnTo>
                  <a:pt x="2066605" y="0"/>
                </a:lnTo>
                <a:lnTo>
                  <a:pt x="2066605" y="2978889"/>
                </a:lnTo>
                <a:lnTo>
                  <a:pt x="0" y="2978889"/>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Tree>
  </p:cSld>
  <p:clrMapOvr>
    <a:masterClrMapping/>
  </p:clrMapOvr>
</p:sld>
</file>

<file path=ppt/slides/slide11.xml><?xml version="1.0" encoding="utf-8"?>
<p:sld xmlns:p="http://schemas.openxmlformats.org/presentationml/2006/main" xmlns:a="http://schemas.openxmlformats.org/drawingml/2006/main">
  <p:cSld>
    <p:bg>
      <p:bgPr>
        <a:solidFill>
          <a:srgbClr val="EAE3D6"/>
        </a:solidFill>
      </p:bgPr>
    </p:bg>
    <p:spTree>
      <p:nvGrpSpPr>
        <p:cNvPr id="1" name=""/>
        <p:cNvGrpSpPr/>
        <p:nvPr/>
      </p:nvGrpSpPr>
      <p:grpSpPr>
        <a:xfrm>
          <a:off x="0" y="0"/>
          <a:ext cx="0" cy="0"/>
          <a:chOff x="0" y="0"/>
          <a:chExt cx="0" cy="0"/>
        </a:xfrm>
      </p:grpSpPr>
      <p:sp>
        <p:nvSpPr>
          <p:cNvPr name="TextBox 2" id="2"/>
          <p:cNvSpPr txBox="true"/>
          <p:nvPr/>
        </p:nvSpPr>
        <p:spPr>
          <a:xfrm rot="0">
            <a:off x="1314081" y="1630097"/>
            <a:ext cx="15945219" cy="1619250"/>
          </a:xfrm>
          <a:prstGeom prst="rect">
            <a:avLst/>
          </a:prstGeom>
        </p:spPr>
        <p:txBody>
          <a:bodyPr anchor="t" rtlCol="false" tIns="0" lIns="0" bIns="0" rIns="0">
            <a:spAutoFit/>
          </a:bodyPr>
          <a:lstStyle/>
          <a:p>
            <a:pPr algn="l">
              <a:lnSpc>
                <a:spcPts val="10800"/>
              </a:lnSpc>
            </a:pPr>
            <a:r>
              <a:rPr lang="en-US" sz="9000">
                <a:solidFill>
                  <a:srgbClr val="000000"/>
                </a:solidFill>
                <a:latin typeface="VC Banzai Cardinal 2"/>
                <a:ea typeface="VC Banzai Cardinal 2"/>
                <a:cs typeface="VC Banzai Cardinal 2"/>
                <a:sym typeface="VC Banzai Cardinal 2"/>
              </a:rPr>
              <a:t>What a lender wants to see...</a:t>
            </a:r>
          </a:p>
        </p:txBody>
      </p:sp>
      <p:sp>
        <p:nvSpPr>
          <p:cNvPr name="TextBox 3" id="3"/>
          <p:cNvSpPr txBox="true"/>
          <p:nvPr/>
        </p:nvSpPr>
        <p:spPr>
          <a:xfrm rot="0">
            <a:off x="1314081" y="3830266"/>
            <a:ext cx="16354700" cy="4601078"/>
          </a:xfrm>
          <a:prstGeom prst="rect">
            <a:avLst/>
          </a:prstGeom>
        </p:spPr>
        <p:txBody>
          <a:bodyPr anchor="t" rtlCol="false" tIns="0" lIns="0" bIns="0" rIns="0">
            <a:spAutoFit/>
          </a:bodyPr>
          <a:lstStyle/>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Low debt-to-income ratio</a:t>
            </a:r>
          </a:p>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Cash for down payment and reserves</a:t>
            </a:r>
          </a:p>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Comfortably affordable the PITI</a:t>
            </a:r>
          </a:p>
          <a:p>
            <a:pPr algn="l">
              <a:lnSpc>
                <a:spcPts val="5876"/>
              </a:lnSpc>
            </a:pPr>
          </a:p>
        </p:txBody>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11</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8F806E"/>
        </a:solidFill>
      </p:bgPr>
    </p:bg>
    <p:spTree>
      <p:nvGrpSpPr>
        <p:cNvPr id="1" name=""/>
        <p:cNvGrpSpPr/>
        <p:nvPr/>
      </p:nvGrpSpPr>
      <p:grpSpPr>
        <a:xfrm>
          <a:off x="0" y="0"/>
          <a:ext cx="0" cy="0"/>
          <a:chOff x="0" y="0"/>
          <a:chExt cx="0" cy="0"/>
        </a:xfrm>
      </p:grpSpPr>
      <p:sp>
        <p:nvSpPr>
          <p:cNvPr name="TextBox 2" id="2"/>
          <p:cNvSpPr txBox="true"/>
          <p:nvPr/>
        </p:nvSpPr>
        <p:spPr>
          <a:xfrm rot="0">
            <a:off x="-358727" y="1315543"/>
            <a:ext cx="8818304" cy="2152650"/>
          </a:xfrm>
          <a:prstGeom prst="rect">
            <a:avLst/>
          </a:prstGeom>
        </p:spPr>
        <p:txBody>
          <a:bodyPr anchor="t" rtlCol="false" tIns="0" lIns="0" bIns="0" rIns="0">
            <a:spAutoFit/>
          </a:bodyPr>
          <a:lstStyle/>
          <a:p>
            <a:pPr algn="r">
              <a:lnSpc>
                <a:spcPts val="14400"/>
              </a:lnSpc>
            </a:pPr>
            <a:r>
              <a:rPr lang="en-US" sz="12000">
                <a:solidFill>
                  <a:srgbClr val="FFFFFF"/>
                </a:solidFill>
                <a:latin typeface="VC Banzai Cardinal 2"/>
                <a:ea typeface="VC Banzai Cardinal 2"/>
                <a:cs typeface="VC Banzai Cardinal 2"/>
                <a:sym typeface="VC Banzai Cardinal 2"/>
              </a:rPr>
              <a:t>Mortgage</a:t>
            </a:r>
          </a:p>
        </p:txBody>
      </p:sp>
      <p:grpSp>
        <p:nvGrpSpPr>
          <p:cNvPr name="Group 3" id="3"/>
          <p:cNvGrpSpPr/>
          <p:nvPr/>
        </p:nvGrpSpPr>
        <p:grpSpPr>
          <a:xfrm rot="0">
            <a:off x="1028700" y="613569"/>
            <a:ext cx="4485539" cy="830262"/>
            <a:chOff x="0" y="0"/>
            <a:chExt cx="5980719" cy="1107017"/>
          </a:xfrm>
        </p:grpSpPr>
        <p:sp>
          <p:nvSpPr>
            <p:cNvPr name="TextBox 4" id="4"/>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5" id="5"/>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sp>
        <p:nvSpPr>
          <p:cNvPr name="Freeform 6" id="6"/>
          <p:cNvSpPr/>
          <p:nvPr/>
        </p:nvSpPr>
        <p:spPr>
          <a:xfrm flipH="false" flipV="false" rot="0">
            <a:off x="9144000" y="2234079"/>
            <a:ext cx="9144000" cy="5726430"/>
          </a:xfrm>
          <a:custGeom>
            <a:avLst/>
            <a:gdLst/>
            <a:ahLst/>
            <a:cxnLst/>
            <a:rect r="r" b="b" t="t" l="l"/>
            <a:pathLst>
              <a:path h="5726430" w="9144000">
                <a:moveTo>
                  <a:pt x="0" y="0"/>
                </a:moveTo>
                <a:lnTo>
                  <a:pt x="9144000" y="0"/>
                </a:lnTo>
                <a:lnTo>
                  <a:pt x="9144000" y="5726430"/>
                </a:lnTo>
                <a:lnTo>
                  <a:pt x="0" y="5726430"/>
                </a:lnTo>
                <a:lnTo>
                  <a:pt x="0" y="0"/>
                </a:lnTo>
                <a:close/>
              </a:path>
            </a:pathLst>
          </a:custGeom>
          <a:blipFill>
            <a:blip r:embed="rId5"/>
            <a:stretch>
              <a:fillRect l="0" t="0" r="0" b="0"/>
            </a:stretch>
          </a:blipFill>
        </p:spPr>
      </p:sp>
      <p:sp>
        <p:nvSpPr>
          <p:cNvPr name="TextBox 7" id="7"/>
          <p:cNvSpPr txBox="true"/>
          <p:nvPr/>
        </p:nvSpPr>
        <p:spPr>
          <a:xfrm rot="0">
            <a:off x="1815095" y="3515460"/>
            <a:ext cx="8652733" cy="2990850"/>
          </a:xfrm>
          <a:prstGeom prst="rect">
            <a:avLst/>
          </a:prstGeom>
        </p:spPr>
        <p:txBody>
          <a:bodyPr anchor="t" rtlCol="false" tIns="0" lIns="0" bIns="0" rIns="0">
            <a:spAutoFit/>
          </a:bodyPr>
          <a:lstStyle/>
          <a:p>
            <a:pPr algn="just">
              <a:lnSpc>
                <a:spcPts val="10800"/>
              </a:lnSpc>
            </a:pPr>
            <a:r>
              <a:rPr lang="en-US" sz="9000">
                <a:solidFill>
                  <a:srgbClr val="FFFFFF"/>
                </a:solidFill>
                <a:latin typeface="VC Banzai Cardinal 2"/>
                <a:ea typeface="VC Banzai Cardinal 2"/>
                <a:cs typeface="VC Banzai Cardinal 2"/>
                <a:sym typeface="VC Banzai Cardinal 2"/>
              </a:rPr>
              <a:t>Affordability Calculator</a:t>
            </a:r>
          </a:p>
        </p:txBody>
      </p:sp>
      <p:sp>
        <p:nvSpPr>
          <p:cNvPr name="TextBox 8" id="8"/>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12</a:t>
            </a:r>
          </a:p>
        </p:txBody>
      </p:sp>
      <p:sp>
        <p:nvSpPr>
          <p:cNvPr name="TextBox 9" id="9"/>
          <p:cNvSpPr txBox="true"/>
          <p:nvPr/>
        </p:nvSpPr>
        <p:spPr>
          <a:xfrm rot="0">
            <a:off x="1060814" y="6582510"/>
            <a:ext cx="7398763" cy="2536923"/>
          </a:xfrm>
          <a:prstGeom prst="rect">
            <a:avLst/>
          </a:prstGeom>
        </p:spPr>
        <p:txBody>
          <a:bodyPr anchor="t" rtlCol="false" tIns="0" lIns="0" bIns="0" rIns="0">
            <a:spAutoFit/>
          </a:bodyPr>
          <a:lstStyle/>
          <a:p>
            <a:pPr algn="ctr">
              <a:lnSpc>
                <a:spcPts val="6453"/>
              </a:lnSpc>
              <a:spcBef>
                <a:spcPct val="0"/>
              </a:spcBef>
            </a:pPr>
            <a:r>
              <a:rPr lang="en-US" sz="4609">
                <a:solidFill>
                  <a:srgbClr val="FFFFFF"/>
                </a:solidFill>
                <a:latin typeface="VC Banzai Cardinal 1"/>
                <a:ea typeface="VC Banzai Cardinal 1"/>
                <a:cs typeface="VC Banzai Cardinal 1"/>
                <a:sym typeface="VC Banzai Cardinal 1"/>
              </a:rPr>
              <a:t>(</a:t>
            </a:r>
            <a:r>
              <a:rPr lang="en-US" sz="4609">
                <a:solidFill>
                  <a:srgbClr val="FFFFFF"/>
                </a:solidFill>
                <a:latin typeface="VC Banzai Cardinal 1"/>
                <a:ea typeface="VC Banzai Cardinal 1"/>
                <a:cs typeface="VC Banzai Cardinal 1"/>
                <a:sym typeface="VC Banzai Cardinal 1"/>
              </a:rPr>
              <a:t>yoursubdomain).banzai.org/</a:t>
            </a:r>
          </a:p>
          <a:p>
            <a:pPr algn="ctr">
              <a:lnSpc>
                <a:spcPts val="6453"/>
              </a:lnSpc>
              <a:spcBef>
                <a:spcPct val="0"/>
              </a:spcBef>
            </a:pPr>
            <a:r>
              <a:rPr lang="en-US" sz="4609">
                <a:solidFill>
                  <a:srgbClr val="FFFFFF"/>
                </a:solidFill>
                <a:latin typeface="VC Banzai Cardinal 1"/>
                <a:ea typeface="VC Banzai Cardinal 1"/>
                <a:cs typeface="VC Banzai Cardinal 1"/>
                <a:sym typeface="VC Banzai Cardinal 1"/>
              </a:rPr>
              <a:t>wellness/resources/</a:t>
            </a:r>
          </a:p>
          <a:p>
            <a:pPr algn="ctr">
              <a:lnSpc>
                <a:spcPts val="6453"/>
              </a:lnSpc>
              <a:spcBef>
                <a:spcPct val="0"/>
              </a:spcBef>
            </a:pPr>
            <a:r>
              <a:rPr lang="en-US" sz="4609">
                <a:solidFill>
                  <a:srgbClr val="FFFFFF"/>
                </a:solidFill>
                <a:latin typeface="VC Banzai Cardinal 1"/>
                <a:ea typeface="VC Banzai Cardinal 1"/>
                <a:cs typeface="VC Banzai Cardinal 1"/>
                <a:sym typeface="VC Banzai Cardinal 1"/>
              </a:rPr>
              <a:t>mortgage-affordability-calculator</a:t>
            </a:r>
          </a:p>
        </p:txBody>
      </p:sp>
    </p:spTree>
  </p:cSld>
  <p:clrMapOvr>
    <a:masterClrMapping/>
  </p:clrMapOvr>
</p:sld>
</file>

<file path=ppt/slides/slide13.xml><?xml version="1.0" encoding="utf-8"?>
<p:sld xmlns:p="http://schemas.openxmlformats.org/presentationml/2006/main" xmlns:a="http://schemas.openxmlformats.org/drawingml/2006/main">
  <p:cSld>
    <p:bg>
      <p:bgPr>
        <a:solidFill>
          <a:srgbClr val="9C1212"/>
        </a:solidFill>
      </p:bgPr>
    </p:bg>
    <p:spTree>
      <p:nvGrpSpPr>
        <p:cNvPr id="1" name=""/>
        <p:cNvGrpSpPr/>
        <p:nvPr/>
      </p:nvGrpSpPr>
      <p:grpSpPr>
        <a:xfrm>
          <a:off x="0" y="0"/>
          <a:ext cx="0" cy="0"/>
          <a:chOff x="0" y="0"/>
          <a:chExt cx="0" cy="0"/>
        </a:xfrm>
      </p:grpSpPr>
      <p:grpSp>
        <p:nvGrpSpPr>
          <p:cNvPr name="Group 2" id="2"/>
          <p:cNvGrpSpPr/>
          <p:nvPr/>
        </p:nvGrpSpPr>
        <p:grpSpPr>
          <a:xfrm rot="0">
            <a:off x="1118806" y="1284000"/>
            <a:ext cx="16140494" cy="3657600"/>
            <a:chOff x="0" y="0"/>
            <a:chExt cx="21520659" cy="4876800"/>
          </a:xfrm>
        </p:grpSpPr>
        <p:sp>
          <p:nvSpPr>
            <p:cNvPr name="TextBox 3" id="3"/>
            <p:cNvSpPr txBox="true"/>
            <p:nvPr/>
          </p:nvSpPr>
          <p:spPr>
            <a:xfrm rot="0">
              <a:off x="0" y="-323850"/>
              <a:ext cx="21520659" cy="2762250"/>
            </a:xfrm>
            <a:prstGeom prst="rect">
              <a:avLst/>
            </a:prstGeom>
          </p:spPr>
          <p:txBody>
            <a:bodyPr anchor="t" rtlCol="false" tIns="0" lIns="0" bIns="0" rIns="0">
              <a:spAutoFit/>
            </a:bodyPr>
            <a:lstStyle/>
            <a:p>
              <a:pPr algn="ctr">
                <a:lnSpc>
                  <a:spcPts val="14400"/>
                </a:lnSpc>
              </a:pPr>
              <a:r>
                <a:rPr lang="en-US" sz="12000">
                  <a:solidFill>
                    <a:srgbClr val="FFFFFF"/>
                  </a:solidFill>
                  <a:latin typeface="VC Banzai Cardinal 2"/>
                  <a:ea typeface="VC Banzai Cardinal 2"/>
                  <a:cs typeface="VC Banzai Cardinal 2"/>
                  <a:sym typeface="VC Banzai Cardinal 2"/>
                </a:rPr>
                <a:t>Aspiring Buyer</a:t>
              </a:r>
            </a:p>
          </p:txBody>
        </p:sp>
        <p:sp>
          <p:nvSpPr>
            <p:cNvPr name="TextBox 4" id="4"/>
            <p:cNvSpPr txBox="true"/>
            <p:nvPr/>
          </p:nvSpPr>
          <p:spPr>
            <a:xfrm rot="0">
              <a:off x="0" y="2114550"/>
              <a:ext cx="21520659" cy="2762250"/>
            </a:xfrm>
            <a:prstGeom prst="rect">
              <a:avLst/>
            </a:prstGeom>
          </p:spPr>
          <p:txBody>
            <a:bodyPr anchor="t" rtlCol="false" tIns="0" lIns="0" bIns="0" rIns="0">
              <a:spAutoFit/>
            </a:bodyPr>
            <a:lstStyle/>
            <a:p>
              <a:pPr algn="ctr">
                <a:lnSpc>
                  <a:spcPts val="14400"/>
                </a:lnSpc>
              </a:pPr>
              <a:r>
                <a:rPr lang="en-US" sz="12000">
                  <a:solidFill>
                    <a:srgbClr val="FFFFFF"/>
                  </a:solidFill>
                  <a:latin typeface="VC Banzai Cardinal 2"/>
                  <a:ea typeface="VC Banzai Cardinal 2"/>
                  <a:cs typeface="VC Banzai Cardinal 2"/>
                  <a:sym typeface="VC Banzai Cardinal 2"/>
                </a:rPr>
                <a:t>Breakdown</a:t>
              </a:r>
            </a:p>
          </p:txBody>
        </p:sp>
      </p:grpSp>
      <p:sp>
        <p:nvSpPr>
          <p:cNvPr name="TextBox 5" id="5"/>
          <p:cNvSpPr txBox="true"/>
          <p:nvPr/>
        </p:nvSpPr>
        <p:spPr>
          <a:xfrm rot="0">
            <a:off x="17259300" y="9220200"/>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13</a:t>
            </a:r>
          </a:p>
        </p:txBody>
      </p:sp>
      <p:sp>
        <p:nvSpPr>
          <p:cNvPr name="TextBox 6" id="6"/>
          <p:cNvSpPr txBox="true"/>
          <p:nvPr/>
        </p:nvSpPr>
        <p:spPr>
          <a:xfrm rot="0">
            <a:off x="1118806" y="4770150"/>
            <a:ext cx="6742188" cy="3011170"/>
          </a:xfrm>
          <a:prstGeom prst="rect">
            <a:avLst/>
          </a:prstGeom>
        </p:spPr>
        <p:txBody>
          <a:bodyPr anchor="t" rtlCol="false" tIns="0" lIns="0" bIns="0" rIns="0">
            <a:spAutoFit/>
          </a:bodyPr>
          <a:lstStyle/>
          <a:p>
            <a:pPr algn="l">
              <a:lnSpc>
                <a:spcPts val="5720"/>
              </a:lnSpc>
            </a:pPr>
          </a:p>
          <a:p>
            <a:pPr algn="l" marL="949961" indent="-474980" lvl="1">
              <a:lnSpc>
                <a:spcPts val="5720"/>
              </a:lnSpc>
              <a:buFont typeface="Arial"/>
              <a:buChar char="•"/>
            </a:pPr>
            <a:r>
              <a:rPr lang="en-US" sz="4400">
                <a:solidFill>
                  <a:srgbClr val="FFFFFF"/>
                </a:solidFill>
                <a:latin typeface="VC Banzai Cardinal 1"/>
                <a:ea typeface="VC Banzai Cardinal 1"/>
                <a:cs typeface="VC Banzai Cardinal 1"/>
                <a:sym typeface="VC Banzai Cardinal 1"/>
              </a:rPr>
              <a:t>Projected Monthly Mortgage Payment: $2,100</a:t>
            </a:r>
          </a:p>
          <a:p>
            <a:pPr algn="l" marL="949961" indent="-474980" lvl="1">
              <a:lnSpc>
                <a:spcPts val="5720"/>
              </a:lnSpc>
              <a:buFont typeface="Arial"/>
              <a:buChar char="•"/>
            </a:pPr>
            <a:r>
              <a:rPr lang="en-US" sz="4400">
                <a:solidFill>
                  <a:srgbClr val="FFFFFF"/>
                </a:solidFill>
                <a:latin typeface="VC Banzai Cardinal 1"/>
                <a:ea typeface="VC Banzai Cardinal 1"/>
                <a:cs typeface="VC Banzai Cardinal 1"/>
                <a:sym typeface="VC Banzai Cardinal 1"/>
              </a:rPr>
              <a:t>Monthly Net Income: $5,200</a:t>
            </a:r>
          </a:p>
        </p:txBody>
      </p:sp>
      <p:sp>
        <p:nvSpPr>
          <p:cNvPr name="TextBox 7" id="7"/>
          <p:cNvSpPr txBox="true"/>
          <p:nvPr/>
        </p:nvSpPr>
        <p:spPr>
          <a:xfrm rot="0">
            <a:off x="9144000" y="5521990"/>
            <a:ext cx="6742188" cy="3735070"/>
          </a:xfrm>
          <a:prstGeom prst="rect">
            <a:avLst/>
          </a:prstGeom>
        </p:spPr>
        <p:txBody>
          <a:bodyPr anchor="t" rtlCol="false" tIns="0" lIns="0" bIns="0" rIns="0">
            <a:spAutoFit/>
          </a:bodyPr>
          <a:lstStyle/>
          <a:p>
            <a:pPr algn="l" marL="949961" indent="-474980" lvl="1">
              <a:lnSpc>
                <a:spcPts val="5720"/>
              </a:lnSpc>
              <a:buFont typeface="Arial"/>
              <a:buChar char="•"/>
            </a:pPr>
            <a:r>
              <a:rPr lang="en-US" sz="4400">
                <a:solidFill>
                  <a:srgbClr val="FFFFFF"/>
                </a:solidFill>
                <a:latin typeface="VC Banzai Cardinal 1"/>
                <a:ea typeface="VC Banzai Cardinal 1"/>
                <a:cs typeface="VC Banzai Cardinal 1"/>
                <a:sym typeface="VC Banzai Cardinal 1"/>
              </a:rPr>
              <a:t>Car Payment: $450</a:t>
            </a:r>
          </a:p>
          <a:p>
            <a:pPr algn="l" marL="949961" indent="-474980" lvl="1">
              <a:lnSpc>
                <a:spcPts val="5720"/>
              </a:lnSpc>
              <a:buFont typeface="Arial"/>
              <a:buChar char="•"/>
            </a:pPr>
            <a:r>
              <a:rPr lang="en-US" sz="4400">
                <a:solidFill>
                  <a:srgbClr val="FFFFFF"/>
                </a:solidFill>
                <a:latin typeface="VC Banzai Cardinal 1"/>
                <a:ea typeface="VC Banzai Cardinal 1"/>
                <a:cs typeface="VC Banzai Cardinal 1"/>
                <a:sym typeface="VC Banzai Cardinal 1"/>
              </a:rPr>
              <a:t>Loans/Debt: $450</a:t>
            </a:r>
          </a:p>
          <a:p>
            <a:pPr algn="l" marL="949961" indent="-474980" lvl="1">
              <a:lnSpc>
                <a:spcPts val="5720"/>
              </a:lnSpc>
              <a:buFont typeface="Arial"/>
              <a:buChar char="•"/>
            </a:pPr>
            <a:r>
              <a:rPr lang="en-US" sz="4400">
                <a:solidFill>
                  <a:srgbClr val="FFFFFF"/>
                </a:solidFill>
                <a:latin typeface="VC Banzai Cardinal 1"/>
                <a:ea typeface="VC Banzai Cardinal 1"/>
                <a:cs typeface="VC Banzai Cardinal 1"/>
                <a:sym typeface="VC Banzai Cardinal 1"/>
              </a:rPr>
              <a:t>Utilities: $350</a:t>
            </a:r>
          </a:p>
          <a:p>
            <a:pPr algn="l" marL="949961" indent="-474980" lvl="1">
              <a:lnSpc>
                <a:spcPts val="5720"/>
              </a:lnSpc>
              <a:buFont typeface="Arial"/>
              <a:buChar char="•"/>
            </a:pPr>
            <a:r>
              <a:rPr lang="en-US" sz="4400">
                <a:solidFill>
                  <a:srgbClr val="FFFFFF"/>
                </a:solidFill>
                <a:latin typeface="VC Banzai Cardinal 1"/>
                <a:ea typeface="VC Banzai Cardinal 1"/>
                <a:cs typeface="VC Banzai Cardinal 1"/>
                <a:sym typeface="VC Banzai Cardinal 1"/>
              </a:rPr>
              <a:t>Groceries: $700</a:t>
            </a:r>
          </a:p>
          <a:p>
            <a:pPr algn="l" marL="949961" indent="-474980" lvl="1">
              <a:lnSpc>
                <a:spcPts val="5720"/>
              </a:lnSpc>
              <a:buFont typeface="Arial"/>
              <a:buChar char="•"/>
            </a:pPr>
            <a:r>
              <a:rPr lang="en-US" sz="4400">
                <a:solidFill>
                  <a:srgbClr val="FFFFFF"/>
                </a:solidFill>
                <a:latin typeface="VC Banzai Cardinal 1"/>
                <a:ea typeface="VC Banzai Cardinal 1"/>
                <a:cs typeface="VC Banzai Cardinal 1"/>
                <a:sym typeface="VC Banzai Cardinal 1"/>
              </a:rPr>
              <a:t>Other: $550</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solidFill>
          <a:srgbClr val="8F806E"/>
        </a:solidFill>
      </p:bgPr>
    </p:bg>
    <p:spTree>
      <p:nvGrpSpPr>
        <p:cNvPr id="1" name=""/>
        <p:cNvGrpSpPr/>
        <p:nvPr/>
      </p:nvGrpSpPr>
      <p:grpSpPr>
        <a:xfrm>
          <a:off x="0" y="0"/>
          <a:ext cx="0" cy="0"/>
          <a:chOff x="0" y="0"/>
          <a:chExt cx="0" cy="0"/>
        </a:xfrm>
      </p:grpSpPr>
      <p:sp>
        <p:nvSpPr>
          <p:cNvPr name="TextBox 2" id="2"/>
          <p:cNvSpPr txBox="true"/>
          <p:nvPr/>
        </p:nvSpPr>
        <p:spPr>
          <a:xfrm rot="0">
            <a:off x="-358727" y="3281829"/>
            <a:ext cx="8818304" cy="2152650"/>
          </a:xfrm>
          <a:prstGeom prst="rect">
            <a:avLst/>
          </a:prstGeom>
        </p:spPr>
        <p:txBody>
          <a:bodyPr anchor="t" rtlCol="false" tIns="0" lIns="0" bIns="0" rIns="0">
            <a:spAutoFit/>
          </a:bodyPr>
          <a:lstStyle/>
          <a:p>
            <a:pPr algn="r">
              <a:lnSpc>
                <a:spcPts val="14400"/>
              </a:lnSpc>
            </a:pPr>
            <a:r>
              <a:rPr lang="en-US" sz="12000">
                <a:solidFill>
                  <a:srgbClr val="FFFFFF"/>
                </a:solidFill>
                <a:latin typeface="VC Banzai Cardinal 2"/>
                <a:ea typeface="VC Banzai Cardinal 2"/>
                <a:cs typeface="VC Banzai Cardinal 2"/>
                <a:sym typeface="VC Banzai Cardinal 2"/>
              </a:rPr>
              <a:t>Mortgage</a:t>
            </a:r>
          </a:p>
        </p:txBody>
      </p:sp>
      <p:grpSp>
        <p:nvGrpSpPr>
          <p:cNvPr name="Group 3" id="3"/>
          <p:cNvGrpSpPr/>
          <p:nvPr/>
        </p:nvGrpSpPr>
        <p:grpSpPr>
          <a:xfrm rot="0">
            <a:off x="1028700" y="613569"/>
            <a:ext cx="4485539" cy="830262"/>
            <a:chOff x="0" y="0"/>
            <a:chExt cx="5980719" cy="1107017"/>
          </a:xfrm>
        </p:grpSpPr>
        <p:sp>
          <p:nvSpPr>
            <p:cNvPr name="TextBox 4" id="4"/>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5" id="5"/>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sp>
        <p:nvSpPr>
          <p:cNvPr name="Freeform 6" id="6"/>
          <p:cNvSpPr/>
          <p:nvPr/>
        </p:nvSpPr>
        <p:spPr>
          <a:xfrm flipH="false" flipV="false" rot="0">
            <a:off x="9144000" y="2234079"/>
            <a:ext cx="9144000" cy="5726430"/>
          </a:xfrm>
          <a:custGeom>
            <a:avLst/>
            <a:gdLst/>
            <a:ahLst/>
            <a:cxnLst/>
            <a:rect r="r" b="b" t="t" l="l"/>
            <a:pathLst>
              <a:path h="5726430" w="9144000">
                <a:moveTo>
                  <a:pt x="0" y="0"/>
                </a:moveTo>
                <a:lnTo>
                  <a:pt x="9144000" y="0"/>
                </a:lnTo>
                <a:lnTo>
                  <a:pt x="9144000" y="5726430"/>
                </a:lnTo>
                <a:lnTo>
                  <a:pt x="0" y="5726430"/>
                </a:lnTo>
                <a:lnTo>
                  <a:pt x="0" y="0"/>
                </a:lnTo>
                <a:close/>
              </a:path>
            </a:pathLst>
          </a:custGeom>
          <a:blipFill>
            <a:blip r:embed="rId5"/>
            <a:stretch>
              <a:fillRect l="0" t="0" r="0" b="0"/>
            </a:stretch>
          </a:blipFill>
        </p:spPr>
      </p:sp>
      <p:sp>
        <p:nvSpPr>
          <p:cNvPr name="TextBox 7" id="7"/>
          <p:cNvSpPr txBox="true"/>
          <p:nvPr/>
        </p:nvSpPr>
        <p:spPr>
          <a:xfrm rot="0">
            <a:off x="1427958" y="1986429"/>
            <a:ext cx="8652733" cy="1619250"/>
          </a:xfrm>
          <a:prstGeom prst="rect">
            <a:avLst/>
          </a:prstGeom>
        </p:spPr>
        <p:txBody>
          <a:bodyPr anchor="t" rtlCol="false" tIns="0" lIns="0" bIns="0" rIns="0">
            <a:spAutoFit/>
          </a:bodyPr>
          <a:lstStyle/>
          <a:p>
            <a:pPr algn="just">
              <a:lnSpc>
                <a:spcPts val="10800"/>
              </a:lnSpc>
            </a:pPr>
            <a:r>
              <a:rPr lang="en-US" sz="9000">
                <a:solidFill>
                  <a:srgbClr val="FFFFFF"/>
                </a:solidFill>
                <a:latin typeface="VC Banzai Cardinal 2"/>
                <a:ea typeface="VC Banzai Cardinal 2"/>
                <a:cs typeface="VC Banzai Cardinal 2"/>
                <a:sym typeface="VC Banzai Cardinal 2"/>
              </a:rPr>
              <a:t>Your Ideal</a:t>
            </a:r>
          </a:p>
        </p:txBody>
      </p:sp>
      <p:sp>
        <p:nvSpPr>
          <p:cNvPr name="TextBox 8" id="8"/>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14</a:t>
            </a:r>
          </a:p>
        </p:txBody>
      </p:sp>
      <p:sp>
        <p:nvSpPr>
          <p:cNvPr name="TextBox 9" id="9"/>
          <p:cNvSpPr txBox="true"/>
          <p:nvPr/>
        </p:nvSpPr>
        <p:spPr>
          <a:xfrm rot="0">
            <a:off x="1060814" y="6582510"/>
            <a:ext cx="7398763" cy="2536923"/>
          </a:xfrm>
          <a:prstGeom prst="rect">
            <a:avLst/>
          </a:prstGeom>
        </p:spPr>
        <p:txBody>
          <a:bodyPr anchor="t" rtlCol="false" tIns="0" lIns="0" bIns="0" rIns="0">
            <a:spAutoFit/>
          </a:bodyPr>
          <a:lstStyle/>
          <a:p>
            <a:pPr algn="ctr">
              <a:lnSpc>
                <a:spcPts val="6453"/>
              </a:lnSpc>
              <a:spcBef>
                <a:spcPct val="0"/>
              </a:spcBef>
            </a:pPr>
            <a:r>
              <a:rPr lang="en-US" sz="4609">
                <a:solidFill>
                  <a:srgbClr val="FFFFFF"/>
                </a:solidFill>
                <a:latin typeface="VC Banzai Cardinal 1"/>
                <a:ea typeface="VC Banzai Cardinal 1"/>
                <a:cs typeface="VC Banzai Cardinal 1"/>
                <a:sym typeface="VC Banzai Cardinal 1"/>
              </a:rPr>
              <a:t>(</a:t>
            </a:r>
            <a:r>
              <a:rPr lang="en-US" sz="4609">
                <a:solidFill>
                  <a:srgbClr val="FFFFFF"/>
                </a:solidFill>
                <a:latin typeface="VC Banzai Cardinal 1"/>
                <a:ea typeface="VC Banzai Cardinal 1"/>
                <a:cs typeface="VC Banzai Cardinal 1"/>
                <a:sym typeface="VC Banzai Cardinal 1"/>
              </a:rPr>
              <a:t>yoursubdomain).banzai.org/</a:t>
            </a:r>
          </a:p>
          <a:p>
            <a:pPr algn="ctr">
              <a:lnSpc>
                <a:spcPts val="6453"/>
              </a:lnSpc>
              <a:spcBef>
                <a:spcPct val="0"/>
              </a:spcBef>
            </a:pPr>
            <a:r>
              <a:rPr lang="en-US" sz="4609">
                <a:solidFill>
                  <a:srgbClr val="FFFFFF"/>
                </a:solidFill>
                <a:latin typeface="VC Banzai Cardinal 1"/>
                <a:ea typeface="VC Banzai Cardinal 1"/>
                <a:cs typeface="VC Banzai Cardinal 1"/>
                <a:sym typeface="VC Banzai Cardinal 1"/>
              </a:rPr>
              <a:t>wellness/resources/</a:t>
            </a:r>
          </a:p>
          <a:p>
            <a:pPr algn="ctr">
              <a:lnSpc>
                <a:spcPts val="6453"/>
              </a:lnSpc>
              <a:spcBef>
                <a:spcPct val="0"/>
              </a:spcBef>
            </a:pPr>
            <a:r>
              <a:rPr lang="en-US" sz="4609">
                <a:solidFill>
                  <a:srgbClr val="FFFFFF"/>
                </a:solidFill>
                <a:latin typeface="VC Banzai Cardinal 1"/>
                <a:ea typeface="VC Banzai Cardinal 1"/>
                <a:cs typeface="VC Banzai Cardinal 1"/>
                <a:sym typeface="VC Banzai Cardinal 1"/>
              </a:rPr>
              <a:t>mortgage-affordability-calculator</a:t>
            </a:r>
          </a:p>
        </p:txBody>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Freeform 2" id="2"/>
          <p:cNvSpPr/>
          <p:nvPr/>
        </p:nvSpPr>
        <p:spPr>
          <a:xfrm flipH="false" flipV="false" rot="0">
            <a:off x="0" y="3513735"/>
            <a:ext cx="8965247" cy="5973096"/>
          </a:xfrm>
          <a:custGeom>
            <a:avLst/>
            <a:gdLst/>
            <a:ahLst/>
            <a:cxnLst/>
            <a:rect r="r" b="b" t="t" l="l"/>
            <a:pathLst>
              <a:path h="5973096" w="8965247">
                <a:moveTo>
                  <a:pt x="0" y="0"/>
                </a:moveTo>
                <a:lnTo>
                  <a:pt x="8965247" y="0"/>
                </a:lnTo>
                <a:lnTo>
                  <a:pt x="8965247" y="5973096"/>
                </a:lnTo>
                <a:lnTo>
                  <a:pt x="0" y="5973096"/>
                </a:lnTo>
                <a:lnTo>
                  <a:pt x="0" y="0"/>
                </a:lnTo>
                <a:close/>
              </a:path>
            </a:pathLst>
          </a:custGeom>
          <a:blipFill>
            <a:blip r:embed="rId3"/>
            <a:stretch>
              <a:fillRect l="0" t="0" r="0" b="0"/>
            </a:stretch>
          </a:blipFill>
        </p:spPr>
      </p:sp>
      <p:sp>
        <p:nvSpPr>
          <p:cNvPr name="TextBox 3" id="3"/>
          <p:cNvSpPr txBox="true"/>
          <p:nvPr/>
        </p:nvSpPr>
        <p:spPr>
          <a:xfrm rot="0">
            <a:off x="5032201" y="704850"/>
            <a:ext cx="8223599" cy="215265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Loan Types</a:t>
            </a:r>
          </a:p>
        </p:txBody>
      </p:sp>
      <p:sp>
        <p:nvSpPr>
          <p:cNvPr name="TextBox 4" id="4"/>
          <p:cNvSpPr txBox="true"/>
          <p:nvPr/>
        </p:nvSpPr>
        <p:spPr>
          <a:xfrm rot="0">
            <a:off x="10642437" y="3830266"/>
            <a:ext cx="7048331" cy="3839845"/>
          </a:xfrm>
          <a:prstGeom prst="rect">
            <a:avLst/>
          </a:prstGeom>
        </p:spPr>
        <p:txBody>
          <a:bodyPr anchor="t" rtlCol="false" tIns="0" lIns="0" bIns="0" rIns="0">
            <a:spAutoFit/>
          </a:bodyPr>
          <a:lstStyle/>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Conventional</a:t>
            </a:r>
          </a:p>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FHA</a:t>
            </a:r>
          </a:p>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VA</a:t>
            </a:r>
          </a:p>
        </p:txBody>
      </p:sp>
      <p:sp>
        <p:nvSpPr>
          <p:cNvPr name="TextBox 5" id="5"/>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15</a:t>
            </a:r>
          </a:p>
        </p:txBody>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bg>
      <p:bgPr>
        <a:solidFill>
          <a:srgbClr val="9C1212"/>
        </a:solidFill>
      </p:bgPr>
    </p:bg>
    <p:spTree>
      <p:nvGrpSpPr>
        <p:cNvPr id="1" name=""/>
        <p:cNvGrpSpPr/>
        <p:nvPr/>
      </p:nvGrpSpPr>
      <p:grpSpPr>
        <a:xfrm>
          <a:off x="0" y="0"/>
          <a:ext cx="0" cy="0"/>
          <a:chOff x="0" y="0"/>
          <a:chExt cx="0" cy="0"/>
        </a:xfrm>
      </p:grpSpPr>
      <p:sp>
        <p:nvSpPr>
          <p:cNvPr name="Freeform 2" id="2"/>
          <p:cNvSpPr/>
          <p:nvPr/>
        </p:nvSpPr>
        <p:spPr>
          <a:xfrm flipH="false" flipV="false" rot="0">
            <a:off x="8676668" y="2513641"/>
            <a:ext cx="9611332" cy="6415564"/>
          </a:xfrm>
          <a:custGeom>
            <a:avLst/>
            <a:gdLst/>
            <a:ahLst/>
            <a:cxnLst/>
            <a:rect r="r" b="b" t="t" l="l"/>
            <a:pathLst>
              <a:path h="6415564" w="9611332">
                <a:moveTo>
                  <a:pt x="0" y="0"/>
                </a:moveTo>
                <a:lnTo>
                  <a:pt x="9611332" y="0"/>
                </a:lnTo>
                <a:lnTo>
                  <a:pt x="9611332" y="6415565"/>
                </a:lnTo>
                <a:lnTo>
                  <a:pt x="0" y="6415565"/>
                </a:lnTo>
                <a:lnTo>
                  <a:pt x="0" y="0"/>
                </a:lnTo>
                <a:close/>
              </a:path>
            </a:pathLst>
          </a:custGeom>
          <a:blipFill>
            <a:blip r:embed="rId3"/>
            <a:stretch>
              <a:fillRect l="0" t="0" r="0" b="0"/>
            </a:stretch>
          </a:blipFill>
        </p:spPr>
      </p:sp>
      <p:sp>
        <p:nvSpPr>
          <p:cNvPr name="TextBox 3" id="3"/>
          <p:cNvSpPr txBox="true"/>
          <p:nvPr/>
        </p:nvSpPr>
        <p:spPr>
          <a:xfrm rot="0">
            <a:off x="748532" y="4102174"/>
            <a:ext cx="7454816" cy="2990850"/>
          </a:xfrm>
          <a:prstGeom prst="rect">
            <a:avLst/>
          </a:prstGeom>
        </p:spPr>
        <p:txBody>
          <a:bodyPr anchor="t" rtlCol="false" tIns="0" lIns="0" bIns="0" rIns="0">
            <a:spAutoFit/>
          </a:bodyPr>
          <a:lstStyle/>
          <a:p>
            <a:pPr algn="r">
              <a:lnSpc>
                <a:spcPts val="10800"/>
              </a:lnSpc>
            </a:pPr>
            <a:r>
              <a:rPr lang="en-US" sz="9000">
                <a:solidFill>
                  <a:srgbClr val="FFFFFF"/>
                </a:solidFill>
                <a:latin typeface="VC Banzai Cardinal 2"/>
                <a:ea typeface="VC Banzai Cardinal 2"/>
                <a:cs typeface="VC Banzai Cardinal 2"/>
                <a:sym typeface="VC Banzai Cardinal 2"/>
              </a:rPr>
              <a:t>Conventional</a:t>
            </a:r>
          </a:p>
          <a:p>
            <a:pPr algn="r">
              <a:lnSpc>
                <a:spcPts val="10800"/>
              </a:lnSpc>
            </a:pPr>
          </a:p>
        </p:txBody>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16</a:t>
            </a:r>
          </a:p>
        </p:txBody>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bg>
      <p:bgPr>
        <a:solidFill>
          <a:srgbClr val="8F806E"/>
        </a:solidFill>
      </p:bgPr>
    </p:bg>
    <p:spTree>
      <p:nvGrpSpPr>
        <p:cNvPr id="1" name=""/>
        <p:cNvGrpSpPr/>
        <p:nvPr/>
      </p:nvGrpSpPr>
      <p:grpSpPr>
        <a:xfrm>
          <a:off x="0" y="0"/>
          <a:ext cx="0" cy="0"/>
          <a:chOff x="0" y="0"/>
          <a:chExt cx="0" cy="0"/>
        </a:xfrm>
      </p:grpSpPr>
      <p:sp>
        <p:nvSpPr>
          <p:cNvPr name="Freeform 2" id="2"/>
          <p:cNvSpPr/>
          <p:nvPr/>
        </p:nvSpPr>
        <p:spPr>
          <a:xfrm flipH="false" flipV="false" rot="0">
            <a:off x="9144000" y="1951662"/>
            <a:ext cx="9144000" cy="6346623"/>
          </a:xfrm>
          <a:custGeom>
            <a:avLst/>
            <a:gdLst/>
            <a:ahLst/>
            <a:cxnLst/>
            <a:rect r="r" b="b" t="t" l="l"/>
            <a:pathLst>
              <a:path h="6346623" w="9144000">
                <a:moveTo>
                  <a:pt x="0" y="0"/>
                </a:moveTo>
                <a:lnTo>
                  <a:pt x="9144000" y="0"/>
                </a:lnTo>
                <a:lnTo>
                  <a:pt x="9144000" y="6346622"/>
                </a:lnTo>
                <a:lnTo>
                  <a:pt x="0" y="6346622"/>
                </a:lnTo>
                <a:lnTo>
                  <a:pt x="0" y="0"/>
                </a:lnTo>
                <a:close/>
              </a:path>
            </a:pathLst>
          </a:custGeom>
          <a:blipFill>
            <a:blip r:embed="rId3"/>
            <a:stretch>
              <a:fillRect l="-4372" t="0" r="0" b="0"/>
            </a:stretch>
          </a:blipFill>
        </p:spPr>
      </p:sp>
      <p:sp>
        <p:nvSpPr>
          <p:cNvPr name="TextBox 3" id="3"/>
          <p:cNvSpPr txBox="true"/>
          <p:nvPr/>
        </p:nvSpPr>
        <p:spPr>
          <a:xfrm rot="0">
            <a:off x="554377" y="3524250"/>
            <a:ext cx="8189830" cy="4362450"/>
          </a:xfrm>
          <a:prstGeom prst="rect">
            <a:avLst/>
          </a:prstGeom>
        </p:spPr>
        <p:txBody>
          <a:bodyPr anchor="t" rtlCol="false" tIns="0" lIns="0" bIns="0" rIns="0">
            <a:spAutoFit/>
          </a:bodyPr>
          <a:lstStyle/>
          <a:p>
            <a:pPr algn="r">
              <a:lnSpc>
                <a:spcPts val="10800"/>
              </a:lnSpc>
            </a:pPr>
            <a:r>
              <a:rPr lang="en-US" sz="9000">
                <a:solidFill>
                  <a:srgbClr val="FFFFFF"/>
                </a:solidFill>
                <a:latin typeface="VC Banzai Cardinal 2"/>
                <a:ea typeface="VC Banzai Cardinal 2"/>
                <a:cs typeface="VC Banzai Cardinal 2"/>
                <a:sym typeface="VC Banzai Cardinal 2"/>
              </a:rPr>
              <a:t>FHA (Federal Housing Administration)</a:t>
            </a:r>
          </a:p>
        </p:txBody>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17</a:t>
            </a:r>
          </a:p>
        </p:txBody>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Freeform 2" id="2"/>
          <p:cNvSpPr/>
          <p:nvPr/>
        </p:nvSpPr>
        <p:spPr>
          <a:xfrm flipH="false" flipV="false" rot="0">
            <a:off x="7775775" y="869790"/>
            <a:ext cx="10512225" cy="7016910"/>
          </a:xfrm>
          <a:custGeom>
            <a:avLst/>
            <a:gdLst/>
            <a:ahLst/>
            <a:cxnLst/>
            <a:rect r="r" b="b" t="t" l="l"/>
            <a:pathLst>
              <a:path h="7016910" w="10512225">
                <a:moveTo>
                  <a:pt x="0" y="0"/>
                </a:moveTo>
                <a:lnTo>
                  <a:pt x="10512225" y="0"/>
                </a:lnTo>
                <a:lnTo>
                  <a:pt x="10512225" y="7016910"/>
                </a:lnTo>
                <a:lnTo>
                  <a:pt x="0" y="7016910"/>
                </a:lnTo>
                <a:lnTo>
                  <a:pt x="0" y="0"/>
                </a:lnTo>
                <a:close/>
              </a:path>
            </a:pathLst>
          </a:custGeom>
          <a:blipFill>
            <a:blip r:embed="rId3"/>
            <a:stretch>
              <a:fillRect l="0" t="0" r="0" b="0"/>
            </a:stretch>
          </a:blipFill>
        </p:spPr>
      </p:sp>
      <p:sp>
        <p:nvSpPr>
          <p:cNvPr name="TextBox 3" id="3"/>
          <p:cNvSpPr txBox="true"/>
          <p:nvPr/>
        </p:nvSpPr>
        <p:spPr>
          <a:xfrm rot="0">
            <a:off x="-829066" y="4895850"/>
            <a:ext cx="8189830" cy="2990850"/>
          </a:xfrm>
          <a:prstGeom prst="rect">
            <a:avLst/>
          </a:prstGeom>
        </p:spPr>
        <p:txBody>
          <a:bodyPr anchor="t" rtlCol="false" tIns="0" lIns="0" bIns="0" rIns="0">
            <a:spAutoFit/>
          </a:bodyPr>
          <a:lstStyle/>
          <a:p>
            <a:pPr algn="r">
              <a:lnSpc>
                <a:spcPts val="10800"/>
              </a:lnSpc>
            </a:pPr>
            <a:r>
              <a:rPr lang="en-US" sz="9000">
                <a:solidFill>
                  <a:srgbClr val="212121"/>
                </a:solidFill>
                <a:latin typeface="VC Banzai Cardinal 2"/>
                <a:ea typeface="VC Banzai Cardinal 2"/>
                <a:cs typeface="VC Banzai Cardinal 2"/>
                <a:sym typeface="VC Banzai Cardinal 2"/>
              </a:rPr>
              <a:t>VA (Veterans Affairs)</a:t>
            </a:r>
          </a:p>
        </p:txBody>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18</a:t>
            </a:r>
          </a:p>
        </p:txBody>
      </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bg>
      <p:bgPr>
        <a:solidFill>
          <a:srgbClr val="9C1212"/>
        </a:solidFill>
      </p:bgPr>
    </p:bg>
    <p:spTree>
      <p:nvGrpSpPr>
        <p:cNvPr id="1" name=""/>
        <p:cNvGrpSpPr/>
        <p:nvPr/>
      </p:nvGrpSpPr>
      <p:grpSpPr>
        <a:xfrm>
          <a:off x="0" y="0"/>
          <a:ext cx="0" cy="0"/>
          <a:chOff x="0" y="0"/>
          <a:chExt cx="0" cy="0"/>
        </a:xfrm>
      </p:grpSpPr>
      <p:sp>
        <p:nvSpPr>
          <p:cNvPr name="Freeform 2" id="2"/>
          <p:cNvSpPr/>
          <p:nvPr/>
        </p:nvSpPr>
        <p:spPr>
          <a:xfrm flipH="false" flipV="false" rot="0">
            <a:off x="2303841" y="3592641"/>
            <a:ext cx="4588640" cy="4588640"/>
          </a:xfrm>
          <a:custGeom>
            <a:avLst/>
            <a:gdLst/>
            <a:ahLst/>
            <a:cxnLst/>
            <a:rect r="r" b="b" t="t" l="l"/>
            <a:pathLst>
              <a:path h="4588640" w="4588640">
                <a:moveTo>
                  <a:pt x="0" y="0"/>
                </a:moveTo>
                <a:lnTo>
                  <a:pt x="4588640" y="0"/>
                </a:lnTo>
                <a:lnTo>
                  <a:pt x="4588640" y="4588640"/>
                </a:lnTo>
                <a:lnTo>
                  <a:pt x="0" y="458864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3" id="3"/>
          <p:cNvSpPr txBox="true"/>
          <p:nvPr/>
        </p:nvSpPr>
        <p:spPr>
          <a:xfrm rot="0">
            <a:off x="5548565" y="704850"/>
            <a:ext cx="7824998" cy="2152650"/>
          </a:xfrm>
          <a:prstGeom prst="rect">
            <a:avLst/>
          </a:prstGeom>
        </p:spPr>
        <p:txBody>
          <a:bodyPr anchor="t" rtlCol="false" tIns="0" lIns="0" bIns="0" rIns="0">
            <a:spAutoFit/>
          </a:bodyPr>
          <a:lstStyle/>
          <a:p>
            <a:pPr algn="l">
              <a:lnSpc>
                <a:spcPts val="14400"/>
              </a:lnSpc>
            </a:pPr>
            <a:r>
              <a:rPr lang="en-US" sz="12000">
                <a:solidFill>
                  <a:srgbClr val="FFFFFF"/>
                </a:solidFill>
                <a:latin typeface="VC Banzai Cardinal 2"/>
                <a:ea typeface="VC Banzai Cardinal 2"/>
                <a:cs typeface="VC Banzai Cardinal 2"/>
                <a:sym typeface="VC Banzai Cardinal 2"/>
              </a:rPr>
              <a:t>Rate Types</a:t>
            </a:r>
          </a:p>
        </p:txBody>
      </p:sp>
      <p:sp>
        <p:nvSpPr>
          <p:cNvPr name="TextBox 4" id="4"/>
          <p:cNvSpPr txBox="true"/>
          <p:nvPr/>
        </p:nvSpPr>
        <p:spPr>
          <a:xfrm rot="0">
            <a:off x="9144000" y="4867275"/>
            <a:ext cx="7013588" cy="2620645"/>
          </a:xfrm>
          <a:prstGeom prst="rect">
            <a:avLst/>
          </a:prstGeom>
        </p:spPr>
        <p:txBody>
          <a:bodyPr anchor="t" rtlCol="false" tIns="0" lIns="0" bIns="0" rIns="0">
            <a:spAutoFit/>
          </a:bodyPr>
          <a:lstStyle/>
          <a:p>
            <a:pPr algn="l">
              <a:lnSpc>
                <a:spcPts val="9620"/>
              </a:lnSpc>
            </a:pPr>
            <a:r>
              <a:rPr lang="en-US" sz="7400">
                <a:solidFill>
                  <a:srgbClr val="FFFFFF"/>
                </a:solidFill>
                <a:latin typeface="VC Banzai Cardinal 1"/>
                <a:ea typeface="VC Banzai Cardinal 1"/>
                <a:cs typeface="VC Banzai Cardinal 1"/>
                <a:sym typeface="VC Banzai Cardinal 1"/>
              </a:rPr>
              <a:t>Fixed Rate vs. Adjustable Rate</a:t>
            </a:r>
          </a:p>
        </p:txBody>
      </p:sp>
      <p:sp>
        <p:nvSpPr>
          <p:cNvPr name="TextBox 5" id="5"/>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19</a:t>
            </a:r>
          </a:p>
        </p:txBody>
      </p:sp>
    </p:spTree>
  </p:cSld>
  <p:clrMapOvr>
    <a:masterClrMapping/>
  </p:clrMapOvr>
</p:sld>
</file>

<file path=ppt/slides/slide2.xml><?xml version="1.0" encoding="utf-8"?>
<p:sld xmlns:p="http://schemas.openxmlformats.org/presentationml/2006/main" xmlns:a="http://schemas.openxmlformats.org/drawingml/2006/main">
  <p:cSld>
    <p:bg>
      <p:bgPr>
        <a:solidFill>
          <a:srgbClr val="EAE3D6"/>
        </a:solidFill>
      </p:bgPr>
    </p:bg>
    <p:spTree>
      <p:nvGrpSpPr>
        <p:cNvPr id="1" name=""/>
        <p:cNvGrpSpPr/>
        <p:nvPr/>
      </p:nvGrpSpPr>
      <p:grpSpPr>
        <a:xfrm>
          <a:off x="0" y="0"/>
          <a:ext cx="0" cy="0"/>
          <a:chOff x="0" y="0"/>
          <a:chExt cx="0" cy="0"/>
        </a:xfrm>
      </p:grpSpPr>
      <p:grpSp>
        <p:nvGrpSpPr>
          <p:cNvPr name="Group 2" id="2"/>
          <p:cNvGrpSpPr/>
          <p:nvPr/>
        </p:nvGrpSpPr>
        <p:grpSpPr>
          <a:xfrm rot="0">
            <a:off x="7013588" y="7625334"/>
            <a:ext cx="10393573" cy="2078059"/>
            <a:chOff x="0" y="0"/>
            <a:chExt cx="13858097" cy="2770745"/>
          </a:xfrm>
        </p:grpSpPr>
        <p:sp>
          <p:nvSpPr>
            <p:cNvPr name="TextBox 3" id="3"/>
            <p:cNvSpPr txBox="true"/>
            <p:nvPr/>
          </p:nvSpPr>
          <p:spPr>
            <a:xfrm rot="0">
              <a:off x="0" y="-247650"/>
              <a:ext cx="13858097" cy="2076450"/>
            </a:xfrm>
            <a:prstGeom prst="rect">
              <a:avLst/>
            </a:prstGeom>
          </p:spPr>
          <p:txBody>
            <a:bodyPr anchor="t" rtlCol="false" tIns="0" lIns="0" bIns="0" rIns="0">
              <a:spAutoFit/>
            </a:bodyPr>
            <a:lstStyle/>
            <a:p>
              <a:pPr algn="r">
                <a:lnSpc>
                  <a:spcPts val="10800"/>
                </a:lnSpc>
              </a:pPr>
              <a:r>
                <a:rPr lang="en-US" sz="9000">
                  <a:solidFill>
                    <a:srgbClr val="000000"/>
                  </a:solidFill>
                  <a:latin typeface="VC Banzai Cardinal 2"/>
                  <a:ea typeface="VC Banzai Cardinal 2"/>
                  <a:cs typeface="VC Banzai Cardinal 2"/>
                  <a:sym typeface="VC Banzai Cardinal 2"/>
                </a:rPr>
                <a:t>Agenda</a:t>
              </a:r>
            </a:p>
          </p:txBody>
        </p:sp>
        <p:sp>
          <p:nvSpPr>
            <p:cNvPr name="TextBox 4" id="4"/>
            <p:cNvSpPr txBox="true"/>
            <p:nvPr/>
          </p:nvSpPr>
          <p:spPr>
            <a:xfrm rot="0">
              <a:off x="0" y="1934662"/>
              <a:ext cx="13858097" cy="836083"/>
            </a:xfrm>
            <a:prstGeom prst="rect">
              <a:avLst/>
            </a:prstGeom>
          </p:spPr>
          <p:txBody>
            <a:bodyPr anchor="t" rtlCol="false" tIns="0" lIns="0" bIns="0" rIns="0">
              <a:spAutoFit/>
            </a:bodyPr>
            <a:lstStyle/>
            <a:p>
              <a:pPr algn="r">
                <a:lnSpc>
                  <a:spcPts val="4550"/>
                </a:lnSpc>
              </a:pPr>
              <a:r>
                <a:rPr lang="en-US" sz="3500">
                  <a:solidFill>
                    <a:srgbClr val="000000"/>
                  </a:solidFill>
                  <a:latin typeface="VC Banzai Cardinal 1"/>
                  <a:ea typeface="VC Banzai Cardinal 1"/>
                  <a:cs typeface="VC Banzai Cardinal 1"/>
                  <a:sym typeface="VC Banzai Cardinal 1"/>
                </a:rPr>
                <a:t>What we'll discuss today</a:t>
              </a:r>
            </a:p>
          </p:txBody>
        </p:sp>
      </p:grpSp>
      <p:grpSp>
        <p:nvGrpSpPr>
          <p:cNvPr name="Group 5" id="5"/>
          <p:cNvGrpSpPr/>
          <p:nvPr/>
        </p:nvGrpSpPr>
        <p:grpSpPr>
          <a:xfrm rot="0">
            <a:off x="1028700" y="869790"/>
            <a:ext cx="4232004" cy="1254655"/>
            <a:chOff x="0" y="0"/>
            <a:chExt cx="5642673" cy="1672873"/>
          </a:xfrm>
        </p:grpSpPr>
        <p:sp>
          <p:nvSpPr>
            <p:cNvPr name="TextBox 6" id="6"/>
            <p:cNvSpPr txBox="true"/>
            <p:nvPr/>
          </p:nvSpPr>
          <p:spPr>
            <a:xfrm rot="0">
              <a:off x="0" y="50978"/>
              <a:ext cx="5383645" cy="836083"/>
            </a:xfrm>
            <a:prstGeom prst="rect">
              <a:avLst/>
            </a:prstGeom>
          </p:spPr>
          <p:txBody>
            <a:bodyPr anchor="t" rtlCol="false" tIns="0" lIns="0" bIns="0" rIns="0">
              <a:spAutoFit/>
            </a:bodyPr>
            <a:lstStyle/>
            <a:p>
              <a:pPr algn="l">
                <a:lnSpc>
                  <a:spcPts val="4550"/>
                </a:lnSpc>
              </a:pPr>
              <a:r>
                <a:rPr lang="en-US" b="true" sz="3500" i="true">
                  <a:solidFill>
                    <a:srgbClr val="000000"/>
                  </a:solidFill>
                  <a:latin typeface="VC Banzai Cardinal 2 Bold Italics"/>
                  <a:ea typeface="VC Banzai Cardinal 2 Bold Italics"/>
                  <a:cs typeface="VC Banzai Cardinal 2 Bold Italics"/>
                  <a:sym typeface="VC Banzai Cardinal 2 Bold Italics"/>
                </a:rPr>
                <a:t>01</a:t>
              </a:r>
            </a:p>
          </p:txBody>
        </p:sp>
        <p:sp>
          <p:nvSpPr>
            <p:cNvPr name="TextBox 7" id="7"/>
            <p:cNvSpPr txBox="true"/>
            <p:nvPr/>
          </p:nvSpPr>
          <p:spPr>
            <a:xfrm rot="0">
              <a:off x="0" y="942623"/>
              <a:ext cx="5383645" cy="730250"/>
            </a:xfrm>
            <a:prstGeom prst="rect">
              <a:avLst/>
            </a:prstGeom>
          </p:spPr>
          <p:txBody>
            <a:bodyPr anchor="t" rtlCol="false" tIns="0" lIns="0" bIns="0" rIns="0">
              <a:spAutoFit/>
            </a:bodyPr>
            <a:lstStyle/>
            <a:p>
              <a:pPr algn="l">
                <a:lnSpc>
                  <a:spcPts val="4199"/>
                </a:lnSpc>
              </a:pPr>
              <a:r>
                <a:rPr lang="en-US" sz="2999">
                  <a:solidFill>
                    <a:srgbClr val="000000"/>
                  </a:solidFill>
                  <a:latin typeface="VC Banzai Cardinal 2"/>
                  <a:ea typeface="VC Banzai Cardinal 2"/>
                  <a:cs typeface="VC Banzai Cardinal 2"/>
                  <a:sym typeface="VC Banzai Cardinal 2"/>
                </a:rPr>
                <a:t>Your 5-Year Vision</a:t>
              </a:r>
            </a:p>
          </p:txBody>
        </p:sp>
        <p:sp>
          <p:nvSpPr>
            <p:cNvPr name="AutoShape 8" id="8"/>
            <p:cNvSpPr/>
            <p:nvPr/>
          </p:nvSpPr>
          <p:spPr>
            <a:xfrm>
              <a:off x="0" y="6350"/>
              <a:ext cx="5642673" cy="0"/>
            </a:xfrm>
            <a:prstGeom prst="line">
              <a:avLst/>
            </a:prstGeom>
            <a:ln cap="rnd" w="12700">
              <a:solidFill>
                <a:srgbClr val="000000"/>
              </a:solidFill>
              <a:prstDash val="solid"/>
              <a:headEnd type="none" len="sm" w="sm"/>
              <a:tailEnd type="none" len="sm" w="sm"/>
            </a:ln>
          </p:spPr>
        </p:sp>
      </p:grpSp>
      <p:grpSp>
        <p:nvGrpSpPr>
          <p:cNvPr name="Group 9" id="9"/>
          <p:cNvGrpSpPr/>
          <p:nvPr/>
        </p:nvGrpSpPr>
        <p:grpSpPr>
          <a:xfrm rot="0">
            <a:off x="1028700" y="3247097"/>
            <a:ext cx="4232004" cy="1776190"/>
            <a:chOff x="0" y="0"/>
            <a:chExt cx="5642673" cy="2368253"/>
          </a:xfrm>
        </p:grpSpPr>
        <p:sp>
          <p:nvSpPr>
            <p:cNvPr name="TextBox 10" id="10"/>
            <p:cNvSpPr txBox="true"/>
            <p:nvPr/>
          </p:nvSpPr>
          <p:spPr>
            <a:xfrm rot="0">
              <a:off x="0" y="57615"/>
              <a:ext cx="5383645" cy="836083"/>
            </a:xfrm>
            <a:prstGeom prst="rect">
              <a:avLst/>
            </a:prstGeom>
          </p:spPr>
          <p:txBody>
            <a:bodyPr anchor="t" rtlCol="false" tIns="0" lIns="0" bIns="0" rIns="0">
              <a:spAutoFit/>
            </a:bodyPr>
            <a:lstStyle/>
            <a:p>
              <a:pPr algn="l">
                <a:lnSpc>
                  <a:spcPts val="4550"/>
                </a:lnSpc>
              </a:pPr>
              <a:r>
                <a:rPr lang="en-US" b="true" sz="3500" i="true">
                  <a:solidFill>
                    <a:srgbClr val="000000"/>
                  </a:solidFill>
                  <a:latin typeface="VC Banzai Cardinal 2 Bold Italics"/>
                  <a:ea typeface="VC Banzai Cardinal 2 Bold Italics"/>
                  <a:cs typeface="VC Banzai Cardinal 2 Bold Italics"/>
                  <a:sym typeface="VC Banzai Cardinal 2 Bold Italics"/>
                </a:rPr>
                <a:t>04</a:t>
              </a:r>
            </a:p>
          </p:txBody>
        </p:sp>
        <p:sp>
          <p:nvSpPr>
            <p:cNvPr name="TextBox 11" id="11"/>
            <p:cNvSpPr txBox="true"/>
            <p:nvPr/>
          </p:nvSpPr>
          <p:spPr>
            <a:xfrm rot="0">
              <a:off x="0" y="939503"/>
              <a:ext cx="5383645" cy="1428750"/>
            </a:xfrm>
            <a:prstGeom prst="rect">
              <a:avLst/>
            </a:prstGeom>
          </p:spPr>
          <p:txBody>
            <a:bodyPr anchor="t" rtlCol="false" tIns="0" lIns="0" bIns="0" rIns="0">
              <a:spAutoFit/>
            </a:bodyPr>
            <a:lstStyle/>
            <a:p>
              <a:pPr algn="l">
                <a:lnSpc>
                  <a:spcPts val="4199"/>
                </a:lnSpc>
              </a:pPr>
              <a:r>
                <a:rPr lang="en-US" sz="2999">
                  <a:solidFill>
                    <a:srgbClr val="000000"/>
                  </a:solidFill>
                  <a:latin typeface="VC Banzai Cardinal 2"/>
                  <a:ea typeface="VC Banzai Cardinal 2"/>
                  <a:cs typeface="VC Banzai Cardinal 2"/>
                  <a:sym typeface="VC Banzai Cardinal 2"/>
                </a:rPr>
                <a:t>Understanding Mortgage Loan Types</a:t>
              </a:r>
            </a:p>
          </p:txBody>
        </p:sp>
        <p:sp>
          <p:nvSpPr>
            <p:cNvPr name="AutoShape 12" id="12"/>
            <p:cNvSpPr/>
            <p:nvPr/>
          </p:nvSpPr>
          <p:spPr>
            <a:xfrm>
              <a:off x="0" y="6350"/>
              <a:ext cx="5642673" cy="0"/>
            </a:xfrm>
            <a:prstGeom prst="line">
              <a:avLst/>
            </a:prstGeom>
            <a:ln cap="rnd" w="12700">
              <a:solidFill>
                <a:srgbClr val="000000"/>
              </a:solidFill>
              <a:prstDash val="solid"/>
              <a:headEnd type="none" len="sm" w="sm"/>
              <a:tailEnd type="none" len="sm" w="sm"/>
            </a:ln>
          </p:spPr>
        </p:sp>
      </p:grpSp>
      <p:grpSp>
        <p:nvGrpSpPr>
          <p:cNvPr name="Group 13" id="13"/>
          <p:cNvGrpSpPr/>
          <p:nvPr/>
        </p:nvGrpSpPr>
        <p:grpSpPr>
          <a:xfrm rot="0">
            <a:off x="5872256" y="869790"/>
            <a:ext cx="4232004" cy="1778530"/>
            <a:chOff x="0" y="0"/>
            <a:chExt cx="5642673" cy="2371373"/>
          </a:xfrm>
        </p:grpSpPr>
        <p:sp>
          <p:nvSpPr>
            <p:cNvPr name="TextBox 14" id="14"/>
            <p:cNvSpPr txBox="true"/>
            <p:nvPr/>
          </p:nvSpPr>
          <p:spPr>
            <a:xfrm rot="0">
              <a:off x="0" y="50978"/>
              <a:ext cx="5383645" cy="836083"/>
            </a:xfrm>
            <a:prstGeom prst="rect">
              <a:avLst/>
            </a:prstGeom>
          </p:spPr>
          <p:txBody>
            <a:bodyPr anchor="t" rtlCol="false" tIns="0" lIns="0" bIns="0" rIns="0">
              <a:spAutoFit/>
            </a:bodyPr>
            <a:lstStyle/>
            <a:p>
              <a:pPr algn="l">
                <a:lnSpc>
                  <a:spcPts val="4550"/>
                </a:lnSpc>
              </a:pPr>
              <a:r>
                <a:rPr lang="en-US" b="true" sz="3500" i="true">
                  <a:solidFill>
                    <a:srgbClr val="000000"/>
                  </a:solidFill>
                  <a:latin typeface="VC Banzai Cardinal 2 Bold Italics"/>
                  <a:ea typeface="VC Banzai Cardinal 2 Bold Italics"/>
                  <a:cs typeface="VC Banzai Cardinal 2 Bold Italics"/>
                  <a:sym typeface="VC Banzai Cardinal 2 Bold Italics"/>
                </a:rPr>
                <a:t>02</a:t>
              </a:r>
            </a:p>
          </p:txBody>
        </p:sp>
        <p:sp>
          <p:nvSpPr>
            <p:cNvPr name="TextBox 15" id="15"/>
            <p:cNvSpPr txBox="true"/>
            <p:nvPr/>
          </p:nvSpPr>
          <p:spPr>
            <a:xfrm rot="0">
              <a:off x="0" y="942623"/>
              <a:ext cx="5642673" cy="1428750"/>
            </a:xfrm>
            <a:prstGeom prst="rect">
              <a:avLst/>
            </a:prstGeom>
          </p:spPr>
          <p:txBody>
            <a:bodyPr anchor="t" rtlCol="false" tIns="0" lIns="0" bIns="0" rIns="0">
              <a:spAutoFit/>
            </a:bodyPr>
            <a:lstStyle/>
            <a:p>
              <a:pPr algn="l">
                <a:lnSpc>
                  <a:spcPts val="4199"/>
                </a:lnSpc>
              </a:pPr>
              <a:r>
                <a:rPr lang="en-US" sz="2999">
                  <a:solidFill>
                    <a:srgbClr val="000000"/>
                  </a:solidFill>
                  <a:latin typeface="VC Banzai Cardinal 2"/>
                  <a:ea typeface="VC Banzai Cardinal 2"/>
                  <a:cs typeface="VC Banzai Cardinal 2"/>
                  <a:sym typeface="VC Banzai Cardinal 2"/>
                </a:rPr>
                <a:t>The Fundamentals of Affordability</a:t>
              </a:r>
            </a:p>
          </p:txBody>
        </p:sp>
        <p:sp>
          <p:nvSpPr>
            <p:cNvPr name="AutoShape 16" id="16"/>
            <p:cNvSpPr/>
            <p:nvPr/>
          </p:nvSpPr>
          <p:spPr>
            <a:xfrm>
              <a:off x="0" y="6350"/>
              <a:ext cx="5642673" cy="0"/>
            </a:xfrm>
            <a:prstGeom prst="line">
              <a:avLst/>
            </a:prstGeom>
            <a:ln cap="rnd" w="12700">
              <a:solidFill>
                <a:srgbClr val="000000"/>
              </a:solidFill>
              <a:prstDash val="solid"/>
              <a:headEnd type="none" len="sm" w="sm"/>
              <a:tailEnd type="none" len="sm" w="sm"/>
            </a:ln>
          </p:spPr>
        </p:sp>
      </p:grpSp>
      <p:grpSp>
        <p:nvGrpSpPr>
          <p:cNvPr name="Group 17" id="17"/>
          <p:cNvGrpSpPr/>
          <p:nvPr/>
        </p:nvGrpSpPr>
        <p:grpSpPr>
          <a:xfrm rot="0">
            <a:off x="5872256" y="3247097"/>
            <a:ext cx="4232004" cy="1776190"/>
            <a:chOff x="0" y="0"/>
            <a:chExt cx="5642673" cy="2368253"/>
          </a:xfrm>
        </p:grpSpPr>
        <p:sp>
          <p:nvSpPr>
            <p:cNvPr name="TextBox 18" id="18"/>
            <p:cNvSpPr txBox="true"/>
            <p:nvPr/>
          </p:nvSpPr>
          <p:spPr>
            <a:xfrm rot="0">
              <a:off x="0" y="57615"/>
              <a:ext cx="5383645" cy="836083"/>
            </a:xfrm>
            <a:prstGeom prst="rect">
              <a:avLst/>
            </a:prstGeom>
          </p:spPr>
          <p:txBody>
            <a:bodyPr anchor="t" rtlCol="false" tIns="0" lIns="0" bIns="0" rIns="0">
              <a:spAutoFit/>
            </a:bodyPr>
            <a:lstStyle/>
            <a:p>
              <a:pPr algn="l">
                <a:lnSpc>
                  <a:spcPts val="4550"/>
                </a:lnSpc>
              </a:pPr>
              <a:r>
                <a:rPr lang="en-US" b="true" sz="3500" i="true">
                  <a:solidFill>
                    <a:srgbClr val="000000"/>
                  </a:solidFill>
                  <a:latin typeface="VC Banzai Cardinal 2 Bold Italics"/>
                  <a:ea typeface="VC Banzai Cardinal 2 Bold Italics"/>
                  <a:cs typeface="VC Banzai Cardinal 2 Bold Italics"/>
                  <a:sym typeface="VC Banzai Cardinal 2 Bold Italics"/>
                </a:rPr>
                <a:t>05</a:t>
              </a:r>
            </a:p>
          </p:txBody>
        </p:sp>
        <p:sp>
          <p:nvSpPr>
            <p:cNvPr name="TextBox 19" id="19"/>
            <p:cNvSpPr txBox="true"/>
            <p:nvPr/>
          </p:nvSpPr>
          <p:spPr>
            <a:xfrm rot="0">
              <a:off x="0" y="939503"/>
              <a:ext cx="5383645" cy="1428750"/>
            </a:xfrm>
            <a:prstGeom prst="rect">
              <a:avLst/>
            </a:prstGeom>
          </p:spPr>
          <p:txBody>
            <a:bodyPr anchor="t" rtlCol="false" tIns="0" lIns="0" bIns="0" rIns="0">
              <a:spAutoFit/>
            </a:bodyPr>
            <a:lstStyle/>
            <a:p>
              <a:pPr algn="l">
                <a:lnSpc>
                  <a:spcPts val="4199"/>
                </a:lnSpc>
              </a:pPr>
              <a:r>
                <a:rPr lang="en-US" sz="2999">
                  <a:solidFill>
                    <a:srgbClr val="000000"/>
                  </a:solidFill>
                  <a:latin typeface="VC Banzai Cardinal 2"/>
                  <a:ea typeface="VC Banzai Cardinal 2"/>
                  <a:cs typeface="VC Banzai Cardinal 2"/>
                  <a:sym typeface="VC Banzai Cardinal 2"/>
                </a:rPr>
                <a:t>Down Payment, PMI &amp; Closing Costs</a:t>
              </a:r>
            </a:p>
          </p:txBody>
        </p:sp>
        <p:sp>
          <p:nvSpPr>
            <p:cNvPr name="AutoShape 20" id="20"/>
            <p:cNvSpPr/>
            <p:nvPr/>
          </p:nvSpPr>
          <p:spPr>
            <a:xfrm>
              <a:off x="0" y="6350"/>
              <a:ext cx="5642673" cy="0"/>
            </a:xfrm>
            <a:prstGeom prst="line">
              <a:avLst/>
            </a:prstGeom>
            <a:ln cap="rnd" w="12700">
              <a:solidFill>
                <a:srgbClr val="000000"/>
              </a:solidFill>
              <a:prstDash val="solid"/>
              <a:headEnd type="none" len="sm" w="sm"/>
              <a:tailEnd type="none" len="sm" w="sm"/>
            </a:ln>
          </p:spPr>
        </p:sp>
      </p:grpSp>
      <p:grpSp>
        <p:nvGrpSpPr>
          <p:cNvPr name="Group 21" id="21"/>
          <p:cNvGrpSpPr/>
          <p:nvPr/>
        </p:nvGrpSpPr>
        <p:grpSpPr>
          <a:xfrm rot="0">
            <a:off x="10640695" y="869790"/>
            <a:ext cx="4232004" cy="1778530"/>
            <a:chOff x="0" y="0"/>
            <a:chExt cx="5642673" cy="2371373"/>
          </a:xfrm>
        </p:grpSpPr>
        <p:sp>
          <p:nvSpPr>
            <p:cNvPr name="TextBox 22" id="22"/>
            <p:cNvSpPr txBox="true"/>
            <p:nvPr/>
          </p:nvSpPr>
          <p:spPr>
            <a:xfrm rot="0">
              <a:off x="0" y="50978"/>
              <a:ext cx="5383645" cy="836083"/>
            </a:xfrm>
            <a:prstGeom prst="rect">
              <a:avLst/>
            </a:prstGeom>
          </p:spPr>
          <p:txBody>
            <a:bodyPr anchor="t" rtlCol="false" tIns="0" lIns="0" bIns="0" rIns="0">
              <a:spAutoFit/>
            </a:bodyPr>
            <a:lstStyle/>
            <a:p>
              <a:pPr algn="l">
                <a:lnSpc>
                  <a:spcPts val="4550"/>
                </a:lnSpc>
              </a:pPr>
              <a:r>
                <a:rPr lang="en-US" b="true" sz="3500" i="true">
                  <a:solidFill>
                    <a:srgbClr val="000000"/>
                  </a:solidFill>
                  <a:latin typeface="VC Banzai Cardinal 2 Bold Italics"/>
                  <a:ea typeface="VC Banzai Cardinal 2 Bold Italics"/>
                  <a:cs typeface="VC Banzai Cardinal 2 Bold Italics"/>
                  <a:sym typeface="VC Banzai Cardinal 2 Bold Italics"/>
                </a:rPr>
                <a:t>03</a:t>
              </a:r>
            </a:p>
          </p:txBody>
        </p:sp>
        <p:sp>
          <p:nvSpPr>
            <p:cNvPr name="TextBox 23" id="23"/>
            <p:cNvSpPr txBox="true"/>
            <p:nvPr/>
          </p:nvSpPr>
          <p:spPr>
            <a:xfrm rot="0">
              <a:off x="0" y="942623"/>
              <a:ext cx="5383645" cy="1428750"/>
            </a:xfrm>
            <a:prstGeom prst="rect">
              <a:avLst/>
            </a:prstGeom>
          </p:spPr>
          <p:txBody>
            <a:bodyPr anchor="t" rtlCol="false" tIns="0" lIns="0" bIns="0" rIns="0">
              <a:spAutoFit/>
            </a:bodyPr>
            <a:lstStyle/>
            <a:p>
              <a:pPr algn="l">
                <a:lnSpc>
                  <a:spcPts val="4199"/>
                </a:lnSpc>
              </a:pPr>
              <a:r>
                <a:rPr lang="en-US" sz="2999">
                  <a:solidFill>
                    <a:srgbClr val="000000"/>
                  </a:solidFill>
                  <a:latin typeface="VC Banzai Cardinal 2"/>
                  <a:ea typeface="VC Banzai Cardinal 2"/>
                  <a:cs typeface="VC Banzai Cardinal 2"/>
                  <a:sym typeface="VC Banzai Cardinal 2"/>
                </a:rPr>
                <a:t>Calculate Your Affordability</a:t>
              </a:r>
            </a:p>
          </p:txBody>
        </p:sp>
        <p:sp>
          <p:nvSpPr>
            <p:cNvPr name="AutoShape 24" id="24"/>
            <p:cNvSpPr/>
            <p:nvPr/>
          </p:nvSpPr>
          <p:spPr>
            <a:xfrm>
              <a:off x="0" y="6350"/>
              <a:ext cx="5642673" cy="0"/>
            </a:xfrm>
            <a:prstGeom prst="line">
              <a:avLst/>
            </a:prstGeom>
            <a:ln cap="rnd" w="12700">
              <a:solidFill>
                <a:srgbClr val="000000"/>
              </a:solidFill>
              <a:prstDash val="solid"/>
              <a:headEnd type="none" len="sm" w="sm"/>
              <a:tailEnd type="none" len="sm" w="sm"/>
            </a:ln>
          </p:spPr>
        </p:sp>
      </p:grpSp>
      <p:sp>
        <p:nvSpPr>
          <p:cNvPr name="TextBox 25" id="25"/>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000000"/>
                </a:solidFill>
                <a:latin typeface="Montserrat Semi-Bold"/>
                <a:ea typeface="Montserrat Semi-Bold"/>
                <a:cs typeface="Montserrat Semi-Bold"/>
                <a:sym typeface="Montserrat Semi-Bold"/>
              </a:rPr>
              <a:t>2</a:t>
            </a:r>
          </a:p>
        </p:txBody>
      </p:sp>
      <p:grpSp>
        <p:nvGrpSpPr>
          <p:cNvPr name="Group 26" id="26"/>
          <p:cNvGrpSpPr/>
          <p:nvPr/>
        </p:nvGrpSpPr>
        <p:grpSpPr>
          <a:xfrm rot="0">
            <a:off x="10640695" y="3247097"/>
            <a:ext cx="4232004" cy="1776190"/>
            <a:chOff x="0" y="0"/>
            <a:chExt cx="5642673" cy="2368253"/>
          </a:xfrm>
        </p:grpSpPr>
        <p:sp>
          <p:nvSpPr>
            <p:cNvPr name="TextBox 27" id="27"/>
            <p:cNvSpPr txBox="true"/>
            <p:nvPr/>
          </p:nvSpPr>
          <p:spPr>
            <a:xfrm rot="0">
              <a:off x="0" y="57615"/>
              <a:ext cx="5383645" cy="836083"/>
            </a:xfrm>
            <a:prstGeom prst="rect">
              <a:avLst/>
            </a:prstGeom>
          </p:spPr>
          <p:txBody>
            <a:bodyPr anchor="t" rtlCol="false" tIns="0" lIns="0" bIns="0" rIns="0">
              <a:spAutoFit/>
            </a:bodyPr>
            <a:lstStyle/>
            <a:p>
              <a:pPr algn="l">
                <a:lnSpc>
                  <a:spcPts val="4550"/>
                </a:lnSpc>
              </a:pPr>
              <a:r>
                <a:rPr lang="en-US" b="true" sz="3500" i="true">
                  <a:solidFill>
                    <a:srgbClr val="000000"/>
                  </a:solidFill>
                  <a:latin typeface="VC Banzai Cardinal 2 Bold Italics"/>
                  <a:ea typeface="VC Banzai Cardinal 2 Bold Italics"/>
                  <a:cs typeface="VC Banzai Cardinal 2 Bold Italics"/>
                  <a:sym typeface="VC Banzai Cardinal 2 Bold Italics"/>
                </a:rPr>
                <a:t>06</a:t>
              </a:r>
            </a:p>
          </p:txBody>
        </p:sp>
        <p:sp>
          <p:nvSpPr>
            <p:cNvPr name="TextBox 28" id="28"/>
            <p:cNvSpPr txBox="true"/>
            <p:nvPr/>
          </p:nvSpPr>
          <p:spPr>
            <a:xfrm rot="0">
              <a:off x="0" y="939503"/>
              <a:ext cx="5383645" cy="1428750"/>
            </a:xfrm>
            <a:prstGeom prst="rect">
              <a:avLst/>
            </a:prstGeom>
          </p:spPr>
          <p:txBody>
            <a:bodyPr anchor="t" rtlCol="false" tIns="0" lIns="0" bIns="0" rIns="0">
              <a:spAutoFit/>
            </a:bodyPr>
            <a:lstStyle/>
            <a:p>
              <a:pPr algn="l">
                <a:lnSpc>
                  <a:spcPts val="4199"/>
                </a:lnSpc>
              </a:pPr>
              <a:r>
                <a:rPr lang="en-US" sz="2999">
                  <a:solidFill>
                    <a:srgbClr val="000000"/>
                  </a:solidFill>
                  <a:latin typeface="VC Banzai Cardinal 2"/>
                  <a:ea typeface="VC Banzai Cardinal 2"/>
                  <a:cs typeface="VC Banzai Cardinal 2"/>
                  <a:sym typeface="VC Banzai Cardinal 2"/>
                </a:rPr>
                <a:t>The Home-Buying Process: Key Steps</a:t>
              </a:r>
            </a:p>
          </p:txBody>
        </p:sp>
        <p:sp>
          <p:nvSpPr>
            <p:cNvPr name="AutoShape 29" id="29"/>
            <p:cNvSpPr/>
            <p:nvPr/>
          </p:nvSpPr>
          <p:spPr>
            <a:xfrm>
              <a:off x="0" y="6350"/>
              <a:ext cx="5642673" cy="0"/>
            </a:xfrm>
            <a:prstGeom prst="line">
              <a:avLst/>
            </a:prstGeom>
            <a:ln cap="rnd" w="12700">
              <a:solidFill>
                <a:srgbClr val="000000"/>
              </a:solidFill>
              <a:prstDash val="solid"/>
              <a:headEnd type="none" len="sm" w="sm"/>
              <a:tailEnd type="none" len="sm" w="sm"/>
            </a:ln>
          </p:spPr>
        </p:sp>
      </p:grpSp>
      <p:grpSp>
        <p:nvGrpSpPr>
          <p:cNvPr name="Group 30" id="30"/>
          <p:cNvGrpSpPr/>
          <p:nvPr/>
        </p:nvGrpSpPr>
        <p:grpSpPr>
          <a:xfrm rot="0">
            <a:off x="1028700" y="5849144"/>
            <a:ext cx="4232004" cy="1776190"/>
            <a:chOff x="0" y="0"/>
            <a:chExt cx="5642673" cy="2368253"/>
          </a:xfrm>
        </p:grpSpPr>
        <p:sp>
          <p:nvSpPr>
            <p:cNvPr name="TextBox 31" id="31"/>
            <p:cNvSpPr txBox="true"/>
            <p:nvPr/>
          </p:nvSpPr>
          <p:spPr>
            <a:xfrm rot="0">
              <a:off x="0" y="57615"/>
              <a:ext cx="5383645" cy="836083"/>
            </a:xfrm>
            <a:prstGeom prst="rect">
              <a:avLst/>
            </a:prstGeom>
          </p:spPr>
          <p:txBody>
            <a:bodyPr anchor="t" rtlCol="false" tIns="0" lIns="0" bIns="0" rIns="0">
              <a:spAutoFit/>
            </a:bodyPr>
            <a:lstStyle/>
            <a:p>
              <a:pPr algn="l">
                <a:lnSpc>
                  <a:spcPts val="4550"/>
                </a:lnSpc>
              </a:pPr>
              <a:r>
                <a:rPr lang="en-US" b="true" sz="3500" i="true">
                  <a:solidFill>
                    <a:srgbClr val="000000"/>
                  </a:solidFill>
                  <a:latin typeface="VC Banzai Cardinal 2 Bold Italics"/>
                  <a:ea typeface="VC Banzai Cardinal 2 Bold Italics"/>
                  <a:cs typeface="VC Banzai Cardinal 2 Bold Italics"/>
                  <a:sym typeface="VC Banzai Cardinal 2 Bold Italics"/>
                </a:rPr>
                <a:t>07</a:t>
              </a:r>
            </a:p>
          </p:txBody>
        </p:sp>
        <p:sp>
          <p:nvSpPr>
            <p:cNvPr name="TextBox 32" id="32"/>
            <p:cNvSpPr txBox="true"/>
            <p:nvPr/>
          </p:nvSpPr>
          <p:spPr>
            <a:xfrm rot="0">
              <a:off x="0" y="939503"/>
              <a:ext cx="5383645" cy="1428750"/>
            </a:xfrm>
            <a:prstGeom prst="rect">
              <a:avLst/>
            </a:prstGeom>
          </p:spPr>
          <p:txBody>
            <a:bodyPr anchor="t" rtlCol="false" tIns="0" lIns="0" bIns="0" rIns="0">
              <a:spAutoFit/>
            </a:bodyPr>
            <a:lstStyle/>
            <a:p>
              <a:pPr algn="l">
                <a:lnSpc>
                  <a:spcPts val="4199"/>
                </a:lnSpc>
              </a:pPr>
              <a:r>
                <a:rPr lang="en-US" sz="2999">
                  <a:solidFill>
                    <a:srgbClr val="000000"/>
                  </a:solidFill>
                  <a:latin typeface="VC Banzai Cardinal 2"/>
                  <a:ea typeface="VC Banzai Cardinal 2"/>
                  <a:cs typeface="VC Banzai Cardinal 2"/>
                  <a:sym typeface="VC Banzai Cardinal 2"/>
                </a:rPr>
                <a:t>Conclusion &amp; Personal Action Plan</a:t>
              </a:r>
            </a:p>
          </p:txBody>
        </p:sp>
        <p:sp>
          <p:nvSpPr>
            <p:cNvPr name="AutoShape 33" id="33"/>
            <p:cNvSpPr/>
            <p:nvPr/>
          </p:nvSpPr>
          <p:spPr>
            <a:xfrm>
              <a:off x="0" y="6350"/>
              <a:ext cx="5642673" cy="0"/>
            </a:xfrm>
            <a:prstGeom prst="line">
              <a:avLst/>
            </a:prstGeom>
            <a:ln cap="rnd" w="12700">
              <a:solidFill>
                <a:srgbClr val="000000"/>
              </a:solidFill>
              <a:prstDash val="solid"/>
              <a:headEnd type="none" len="sm" w="sm"/>
              <a:tailEnd type="none" len="sm" w="sm"/>
            </a:ln>
          </p:spPr>
        </p:sp>
      </p:gr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Freeform 2" id="2"/>
          <p:cNvSpPr/>
          <p:nvPr/>
        </p:nvSpPr>
        <p:spPr>
          <a:xfrm flipH="false" flipV="false" rot="0">
            <a:off x="1550722" y="4050792"/>
            <a:ext cx="14420739" cy="4308196"/>
          </a:xfrm>
          <a:custGeom>
            <a:avLst/>
            <a:gdLst/>
            <a:ahLst/>
            <a:cxnLst/>
            <a:rect r="r" b="b" t="t" l="l"/>
            <a:pathLst>
              <a:path h="4308196" w="14420739">
                <a:moveTo>
                  <a:pt x="0" y="0"/>
                </a:moveTo>
                <a:lnTo>
                  <a:pt x="14420739" y="0"/>
                </a:lnTo>
                <a:lnTo>
                  <a:pt x="14420739" y="4308196"/>
                </a:lnTo>
                <a:lnTo>
                  <a:pt x="0" y="4308196"/>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3" id="3"/>
          <p:cNvSpPr txBox="true"/>
          <p:nvPr/>
        </p:nvSpPr>
        <p:spPr>
          <a:xfrm rot="0">
            <a:off x="3131504" y="1079756"/>
            <a:ext cx="12839958" cy="215265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Choices to Make</a:t>
            </a:r>
          </a:p>
        </p:txBody>
      </p:sp>
      <p:sp>
        <p:nvSpPr>
          <p:cNvPr name="TextBox 4" id="4"/>
          <p:cNvSpPr txBox="true"/>
          <p:nvPr/>
        </p:nvSpPr>
        <p:spPr>
          <a:xfrm rot="0">
            <a:off x="2144146" y="5688032"/>
            <a:ext cx="3692477" cy="1401445"/>
          </a:xfrm>
          <a:prstGeom prst="rect">
            <a:avLst/>
          </a:prstGeom>
        </p:spPr>
        <p:txBody>
          <a:bodyPr anchor="t" rtlCol="false" tIns="0" lIns="0" bIns="0" rIns="0">
            <a:spAutoFit/>
          </a:bodyPr>
          <a:lstStyle/>
          <a:p>
            <a:pPr algn="l">
              <a:lnSpc>
                <a:spcPts val="9620"/>
              </a:lnSpc>
            </a:pPr>
            <a:r>
              <a:rPr lang="en-US" sz="7400">
                <a:solidFill>
                  <a:srgbClr val="000000"/>
                </a:solidFill>
                <a:latin typeface="VC Banzai Cardinal 1"/>
                <a:ea typeface="VC Banzai Cardinal 1"/>
                <a:cs typeface="VC Banzai Cardinal 1"/>
                <a:sym typeface="VC Banzai Cardinal 1"/>
              </a:rPr>
              <a:t>Loan Type</a:t>
            </a:r>
          </a:p>
        </p:txBody>
      </p:sp>
      <p:sp>
        <p:nvSpPr>
          <p:cNvPr name="TextBox 5" id="5"/>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20</a:t>
            </a:r>
          </a:p>
        </p:txBody>
      </p:sp>
      <p:sp>
        <p:nvSpPr>
          <p:cNvPr name="TextBox 6" id="6"/>
          <p:cNvSpPr txBox="true"/>
          <p:nvPr/>
        </p:nvSpPr>
        <p:spPr>
          <a:xfrm rot="0">
            <a:off x="6914854" y="5078432"/>
            <a:ext cx="3692477" cy="2620645"/>
          </a:xfrm>
          <a:prstGeom prst="rect">
            <a:avLst/>
          </a:prstGeom>
        </p:spPr>
        <p:txBody>
          <a:bodyPr anchor="t" rtlCol="false" tIns="0" lIns="0" bIns="0" rIns="0">
            <a:spAutoFit/>
          </a:bodyPr>
          <a:lstStyle/>
          <a:p>
            <a:pPr algn="l">
              <a:lnSpc>
                <a:spcPts val="9620"/>
              </a:lnSpc>
            </a:pPr>
            <a:r>
              <a:rPr lang="en-US" sz="7400">
                <a:solidFill>
                  <a:srgbClr val="000000"/>
                </a:solidFill>
                <a:latin typeface="VC Banzai Cardinal 1"/>
                <a:ea typeface="VC Banzai Cardinal 1"/>
                <a:cs typeface="VC Banzai Cardinal 1"/>
                <a:sym typeface="VC Banzai Cardinal 1"/>
              </a:rPr>
              <a:t>Rate Structure</a:t>
            </a:r>
          </a:p>
        </p:txBody>
      </p:sp>
      <p:sp>
        <p:nvSpPr>
          <p:cNvPr name="TextBox 7" id="7"/>
          <p:cNvSpPr txBox="true"/>
          <p:nvPr/>
        </p:nvSpPr>
        <p:spPr>
          <a:xfrm rot="0">
            <a:off x="11683655" y="5078432"/>
            <a:ext cx="3692477" cy="2620645"/>
          </a:xfrm>
          <a:prstGeom prst="rect">
            <a:avLst/>
          </a:prstGeom>
        </p:spPr>
        <p:txBody>
          <a:bodyPr anchor="t" rtlCol="false" tIns="0" lIns="0" bIns="0" rIns="0">
            <a:spAutoFit/>
          </a:bodyPr>
          <a:lstStyle/>
          <a:p>
            <a:pPr algn="l">
              <a:lnSpc>
                <a:spcPts val="9620"/>
              </a:lnSpc>
            </a:pPr>
            <a:r>
              <a:rPr lang="en-US" sz="7400">
                <a:solidFill>
                  <a:srgbClr val="000000"/>
                </a:solidFill>
                <a:latin typeface="VC Banzai Cardinal 1"/>
                <a:ea typeface="VC Banzai Cardinal 1"/>
                <a:cs typeface="VC Banzai Cardinal 1"/>
                <a:sym typeface="VC Banzai Cardinal 1"/>
              </a:rPr>
              <a:t>Your Mortgage</a:t>
            </a:r>
          </a:p>
        </p:txBody>
      </p:sp>
      <p:grpSp>
        <p:nvGrpSpPr>
          <p:cNvPr name="Group 8" id="8"/>
          <p:cNvGrpSpPr/>
          <p:nvPr/>
        </p:nvGrpSpPr>
        <p:grpSpPr>
          <a:xfrm rot="0">
            <a:off x="12773761" y="454659"/>
            <a:ext cx="4485539" cy="830262"/>
            <a:chOff x="0" y="0"/>
            <a:chExt cx="5980719" cy="1107017"/>
          </a:xfrm>
        </p:grpSpPr>
        <p:sp>
          <p:nvSpPr>
            <p:cNvPr name="TextBox 9" id="9"/>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10" id="10"/>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spTree>
  </p:cSld>
  <p:clrMapOvr>
    <a:masterClrMapping/>
  </p:clrMapOvr>
</p:sld>
</file>

<file path=ppt/slides/slide21.xml><?xml version="1.0" encoding="utf-8"?>
<p:sld xmlns:p="http://schemas.openxmlformats.org/presentationml/2006/main" xmlns:a="http://schemas.openxmlformats.org/drawingml/2006/main">
  <p:cSld>
    <p:bg>
      <p:bgPr>
        <a:solidFill>
          <a:srgbClr val="8F806E"/>
        </a:solidFill>
      </p:bgPr>
    </p:bg>
    <p:spTree>
      <p:nvGrpSpPr>
        <p:cNvPr id="1" name=""/>
        <p:cNvGrpSpPr/>
        <p:nvPr/>
      </p:nvGrpSpPr>
      <p:grpSpPr>
        <a:xfrm>
          <a:off x="0" y="0"/>
          <a:ext cx="0" cy="0"/>
          <a:chOff x="0" y="0"/>
          <a:chExt cx="0" cy="0"/>
        </a:xfrm>
      </p:grpSpPr>
      <p:sp>
        <p:nvSpPr>
          <p:cNvPr name="TextBox 2" id="2"/>
          <p:cNvSpPr txBox="true"/>
          <p:nvPr/>
        </p:nvSpPr>
        <p:spPr>
          <a:xfrm rot="0">
            <a:off x="3476087" y="1547349"/>
            <a:ext cx="10668097" cy="215265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Cash Required</a:t>
            </a:r>
          </a:p>
        </p:txBody>
      </p:sp>
      <p:sp>
        <p:nvSpPr>
          <p:cNvPr name="TextBox 3" id="3"/>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21</a:t>
            </a:r>
          </a:p>
        </p:txBody>
      </p:sp>
      <p:sp>
        <p:nvSpPr>
          <p:cNvPr name="TextBox 4" id="4"/>
          <p:cNvSpPr txBox="true"/>
          <p:nvPr/>
        </p:nvSpPr>
        <p:spPr>
          <a:xfrm rot="0">
            <a:off x="3017325" y="4274371"/>
            <a:ext cx="11519658" cy="5059045"/>
          </a:xfrm>
          <a:prstGeom prst="rect">
            <a:avLst/>
          </a:prstGeom>
        </p:spPr>
        <p:txBody>
          <a:bodyPr anchor="t" rtlCol="false" tIns="0" lIns="0" bIns="0" rIns="0">
            <a:spAutoFit/>
          </a:bodyPr>
          <a:lstStyle/>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Down Payment</a:t>
            </a:r>
          </a:p>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Monthly Mortgage Insurance</a:t>
            </a:r>
          </a:p>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Closing Costs</a:t>
            </a:r>
          </a:p>
          <a:p>
            <a:pPr algn="l">
              <a:lnSpc>
                <a:spcPts val="9620"/>
              </a:lnSpc>
            </a:pPr>
          </a:p>
        </p:txBody>
      </p:sp>
    </p:spTree>
  </p:cSld>
  <p:clrMapOvr>
    <a:masterClrMapping/>
  </p:clrMapOvr>
</p:sld>
</file>

<file path=ppt/slides/slide22.xml><?xml version="1.0" encoding="utf-8"?>
<p:sld xmlns:p="http://schemas.openxmlformats.org/presentationml/2006/main" xmlns:a="http://schemas.openxmlformats.org/drawingml/2006/main">
  <p:cSld>
    <p:bg>
      <p:bgPr>
        <a:solidFill>
          <a:srgbClr val="9C1212"/>
        </a:solidFill>
      </p:bgPr>
    </p:bg>
    <p:spTree>
      <p:nvGrpSpPr>
        <p:cNvPr id="1" name=""/>
        <p:cNvGrpSpPr/>
        <p:nvPr/>
      </p:nvGrpSpPr>
      <p:grpSpPr>
        <a:xfrm>
          <a:off x="0" y="0"/>
          <a:ext cx="0" cy="0"/>
          <a:chOff x="0" y="0"/>
          <a:chExt cx="0" cy="0"/>
        </a:xfrm>
      </p:grpSpPr>
      <p:sp>
        <p:nvSpPr>
          <p:cNvPr name="TextBox 2" id="2"/>
          <p:cNvSpPr txBox="true"/>
          <p:nvPr/>
        </p:nvSpPr>
        <p:spPr>
          <a:xfrm rot="0">
            <a:off x="1916861" y="1508366"/>
            <a:ext cx="13152270" cy="5810250"/>
          </a:xfrm>
          <a:prstGeom prst="rect">
            <a:avLst/>
          </a:prstGeom>
        </p:spPr>
        <p:txBody>
          <a:bodyPr anchor="t" rtlCol="false" tIns="0" lIns="0" bIns="0" rIns="0">
            <a:spAutoFit/>
          </a:bodyPr>
          <a:lstStyle/>
          <a:p>
            <a:pPr algn="l">
              <a:lnSpc>
                <a:spcPts val="14400"/>
              </a:lnSpc>
            </a:pPr>
            <a:r>
              <a:rPr lang="en-US" sz="12000">
                <a:solidFill>
                  <a:srgbClr val="FFFFFF"/>
                </a:solidFill>
                <a:latin typeface="VC Banzai Cardinal 2"/>
                <a:ea typeface="VC Banzai Cardinal 2"/>
                <a:cs typeface="VC Banzai Cardinal 2"/>
                <a:sym typeface="VC Banzai Cardinal 2"/>
              </a:rPr>
              <a:t>PMI </a:t>
            </a:r>
          </a:p>
          <a:p>
            <a:pPr algn="l">
              <a:lnSpc>
                <a:spcPts val="14400"/>
              </a:lnSpc>
            </a:pPr>
            <a:r>
              <a:rPr lang="en-US" sz="12000">
                <a:solidFill>
                  <a:srgbClr val="FFFFFF"/>
                </a:solidFill>
                <a:latin typeface="VC Banzai Cardinal 2"/>
                <a:ea typeface="VC Banzai Cardinal 2"/>
                <a:cs typeface="VC Banzai Cardinal 2"/>
                <a:sym typeface="VC Banzai Cardinal 2"/>
              </a:rPr>
              <a:t>(Private Mortgage Insurance)</a:t>
            </a:r>
          </a:p>
        </p:txBody>
      </p:sp>
      <p:sp>
        <p:nvSpPr>
          <p:cNvPr name="TextBox 3" id="3"/>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22</a:t>
            </a:r>
          </a:p>
        </p:txBody>
      </p:sp>
    </p:spTree>
  </p:cSld>
  <p:clrMapOvr>
    <a:masterClrMapping/>
  </p:clrMapOvr>
</p:sld>
</file>

<file path=ppt/slides/slide23.xml><?xml version="1.0" encoding="utf-8"?>
<p:sld xmlns:p="http://schemas.openxmlformats.org/presentationml/2006/main" xmlns:a="http://schemas.openxmlformats.org/drawingml/2006/main">
  <p:cSld>
    <p:bg>
      <p:bgPr>
        <a:solidFill>
          <a:srgbClr val="EAE3D6"/>
        </a:solidFill>
      </p:bgPr>
    </p:bg>
    <p:spTree>
      <p:nvGrpSpPr>
        <p:cNvPr id="1" name=""/>
        <p:cNvGrpSpPr/>
        <p:nvPr/>
      </p:nvGrpSpPr>
      <p:grpSpPr>
        <a:xfrm>
          <a:off x="0" y="0"/>
          <a:ext cx="0" cy="0"/>
          <a:chOff x="0" y="0"/>
          <a:chExt cx="0" cy="0"/>
        </a:xfrm>
      </p:grpSpPr>
      <p:sp>
        <p:nvSpPr>
          <p:cNvPr name="TextBox 2" id="2"/>
          <p:cNvSpPr txBox="true"/>
          <p:nvPr/>
        </p:nvSpPr>
        <p:spPr>
          <a:xfrm rot="0">
            <a:off x="1916861" y="1508366"/>
            <a:ext cx="13152270" cy="215265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Closing Costs</a:t>
            </a:r>
          </a:p>
        </p:txBody>
      </p:sp>
      <p:sp>
        <p:nvSpPr>
          <p:cNvPr name="TextBox 3" id="3"/>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23</a:t>
            </a:r>
          </a:p>
        </p:txBody>
      </p:sp>
      <p:sp>
        <p:nvSpPr>
          <p:cNvPr name="TextBox 4" id="4"/>
          <p:cNvSpPr txBox="true"/>
          <p:nvPr/>
        </p:nvSpPr>
        <p:spPr>
          <a:xfrm rot="0">
            <a:off x="2733166" y="4008755"/>
            <a:ext cx="11519658" cy="6278245"/>
          </a:xfrm>
          <a:prstGeom prst="rect">
            <a:avLst/>
          </a:prstGeom>
        </p:spPr>
        <p:txBody>
          <a:bodyPr anchor="t" rtlCol="false" tIns="0" lIns="0" bIns="0" rIns="0">
            <a:spAutoFit/>
          </a:bodyPr>
          <a:lstStyle/>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Appraisal Fees</a:t>
            </a:r>
          </a:p>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Title Insurance</a:t>
            </a:r>
          </a:p>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Lender Fees</a:t>
            </a:r>
          </a:p>
          <a:p>
            <a:pPr algn="l" marL="1597661" indent="-798830" lvl="1">
              <a:lnSpc>
                <a:spcPts val="9620"/>
              </a:lnSpc>
              <a:buFont typeface="Arial"/>
              <a:buChar char="•"/>
            </a:pPr>
            <a:r>
              <a:rPr lang="en-US" sz="7400">
                <a:solidFill>
                  <a:srgbClr val="000000"/>
                </a:solidFill>
                <a:latin typeface="VC Banzai Cardinal 1"/>
                <a:ea typeface="VC Banzai Cardinal 1"/>
                <a:cs typeface="VC Banzai Cardinal 1"/>
                <a:sym typeface="VC Banzai Cardinal 1"/>
              </a:rPr>
              <a:t>Legal/Escrow Fees</a:t>
            </a:r>
          </a:p>
          <a:p>
            <a:pPr algn="l">
              <a:lnSpc>
                <a:spcPts val="9620"/>
              </a:lnSpc>
            </a:pPr>
          </a:p>
        </p:txBody>
      </p:sp>
    </p:spTree>
  </p:cSld>
  <p:clrMapOvr>
    <a:masterClrMapping/>
  </p:clrMapOvr>
</p:sld>
</file>

<file path=ppt/slides/slide24.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Freeform 2" id="2"/>
          <p:cNvSpPr/>
          <p:nvPr/>
        </p:nvSpPr>
        <p:spPr>
          <a:xfrm flipH="false" flipV="false" rot="0">
            <a:off x="5027082" y="3402315"/>
            <a:ext cx="7220451" cy="4686729"/>
          </a:xfrm>
          <a:custGeom>
            <a:avLst/>
            <a:gdLst/>
            <a:ahLst/>
            <a:cxnLst/>
            <a:rect r="r" b="b" t="t" l="l"/>
            <a:pathLst>
              <a:path h="4686729" w="7220451">
                <a:moveTo>
                  <a:pt x="0" y="0"/>
                </a:moveTo>
                <a:lnTo>
                  <a:pt x="7220451" y="0"/>
                </a:lnTo>
                <a:lnTo>
                  <a:pt x="7220451" y="4686729"/>
                </a:lnTo>
                <a:lnTo>
                  <a:pt x="0" y="4686729"/>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3" id="3"/>
          <p:cNvSpPr txBox="true"/>
          <p:nvPr/>
        </p:nvSpPr>
        <p:spPr>
          <a:xfrm rot="0">
            <a:off x="2192673" y="704850"/>
            <a:ext cx="13902653" cy="215265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A Six-Step Process</a:t>
            </a:r>
          </a:p>
        </p:txBody>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24</a:t>
            </a:r>
          </a:p>
        </p:txBody>
      </p:sp>
      <p:grpSp>
        <p:nvGrpSpPr>
          <p:cNvPr name="Group 5" id="5"/>
          <p:cNvGrpSpPr/>
          <p:nvPr/>
        </p:nvGrpSpPr>
        <p:grpSpPr>
          <a:xfrm rot="0">
            <a:off x="12933900" y="8428038"/>
            <a:ext cx="4485539" cy="830262"/>
            <a:chOff x="0" y="0"/>
            <a:chExt cx="5980719" cy="1107017"/>
          </a:xfrm>
        </p:grpSpPr>
        <p:sp>
          <p:nvSpPr>
            <p:cNvPr name="TextBox 6" id="6"/>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7" id="7"/>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spTree>
  </p:cSld>
  <p:clrMapOvr>
    <a:masterClrMapping/>
  </p:clrMapOvr>
</p:sld>
</file>

<file path=ppt/slides/slide25.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TextBox 2" id="2"/>
          <p:cNvSpPr txBox="true"/>
          <p:nvPr/>
        </p:nvSpPr>
        <p:spPr>
          <a:xfrm rot="0">
            <a:off x="7183300" y="2624547"/>
            <a:ext cx="10372168" cy="398145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Step #1: Get </a:t>
            </a:r>
          </a:p>
          <a:p>
            <a:pPr algn="l">
              <a:lnSpc>
                <a:spcPts val="14400"/>
              </a:lnSpc>
            </a:pPr>
            <a:r>
              <a:rPr lang="en-US" sz="12000">
                <a:solidFill>
                  <a:srgbClr val="000000"/>
                </a:solidFill>
                <a:latin typeface="VC Banzai Cardinal 2"/>
                <a:ea typeface="VC Banzai Cardinal 2"/>
                <a:cs typeface="VC Banzai Cardinal 2"/>
                <a:sym typeface="VC Banzai Cardinal 2"/>
              </a:rPr>
              <a:t>Pre-Approved</a:t>
            </a:r>
          </a:p>
        </p:txBody>
      </p:sp>
      <p:sp>
        <p:nvSpPr>
          <p:cNvPr name="Freeform 3" id="3"/>
          <p:cNvSpPr/>
          <p:nvPr/>
        </p:nvSpPr>
        <p:spPr>
          <a:xfrm flipH="false" flipV="false" rot="0">
            <a:off x="1948099" y="2719797"/>
            <a:ext cx="4114800" cy="4114800"/>
          </a:xfrm>
          <a:custGeom>
            <a:avLst/>
            <a:gdLst/>
            <a:ahLst/>
            <a:cxnLst/>
            <a:rect r="r" b="b" t="t" l="l"/>
            <a:pathLst>
              <a:path h="4114800" w="4114800">
                <a:moveTo>
                  <a:pt x="0" y="0"/>
                </a:moveTo>
                <a:lnTo>
                  <a:pt x="4114800" y="0"/>
                </a:lnTo>
                <a:lnTo>
                  <a:pt x="411480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25</a:t>
            </a:r>
          </a:p>
        </p:txBody>
      </p:sp>
    </p:spTree>
  </p:cSld>
  <p:clrMapOvr>
    <a:masterClrMapping/>
  </p:clrMapOvr>
</p:sld>
</file>

<file path=ppt/slides/slide26.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TextBox 2" id="2"/>
          <p:cNvSpPr txBox="true"/>
          <p:nvPr/>
        </p:nvSpPr>
        <p:spPr>
          <a:xfrm rot="0">
            <a:off x="7183300" y="2624547"/>
            <a:ext cx="10372168" cy="398145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Step #2: Hire An Agent</a:t>
            </a:r>
          </a:p>
        </p:txBody>
      </p:sp>
      <p:sp>
        <p:nvSpPr>
          <p:cNvPr name="Freeform 3" id="3"/>
          <p:cNvSpPr/>
          <p:nvPr/>
        </p:nvSpPr>
        <p:spPr>
          <a:xfrm flipH="false" flipV="false" rot="0">
            <a:off x="2620057" y="2719797"/>
            <a:ext cx="4114800" cy="4114800"/>
          </a:xfrm>
          <a:custGeom>
            <a:avLst/>
            <a:gdLst/>
            <a:ahLst/>
            <a:cxnLst/>
            <a:rect r="r" b="b" t="t" l="l"/>
            <a:pathLst>
              <a:path h="4114800" w="4114800">
                <a:moveTo>
                  <a:pt x="0" y="0"/>
                </a:moveTo>
                <a:lnTo>
                  <a:pt x="4114800" y="0"/>
                </a:lnTo>
                <a:lnTo>
                  <a:pt x="411480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26</a:t>
            </a:r>
          </a:p>
        </p:txBody>
      </p:sp>
    </p:spTree>
  </p:cSld>
  <p:clrMapOvr>
    <a:masterClrMapping/>
  </p:clrMapOvr>
</p:sld>
</file>

<file path=ppt/slides/slide27.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TextBox 2" id="2"/>
          <p:cNvSpPr txBox="true"/>
          <p:nvPr/>
        </p:nvSpPr>
        <p:spPr>
          <a:xfrm rot="0">
            <a:off x="7183300" y="2624547"/>
            <a:ext cx="10372168" cy="581025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Step #3: House Hunt &amp; Offer</a:t>
            </a:r>
          </a:p>
        </p:txBody>
      </p:sp>
      <p:sp>
        <p:nvSpPr>
          <p:cNvPr name="Freeform 3" id="3"/>
          <p:cNvSpPr/>
          <p:nvPr/>
        </p:nvSpPr>
        <p:spPr>
          <a:xfrm flipH="false" flipV="false" rot="0">
            <a:off x="1869045" y="2719797"/>
            <a:ext cx="4114800" cy="4114800"/>
          </a:xfrm>
          <a:custGeom>
            <a:avLst/>
            <a:gdLst/>
            <a:ahLst/>
            <a:cxnLst/>
            <a:rect r="r" b="b" t="t" l="l"/>
            <a:pathLst>
              <a:path h="4114800" w="4114800">
                <a:moveTo>
                  <a:pt x="0" y="0"/>
                </a:moveTo>
                <a:lnTo>
                  <a:pt x="4114800" y="0"/>
                </a:lnTo>
                <a:lnTo>
                  <a:pt x="411480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27</a:t>
            </a:r>
          </a:p>
        </p:txBody>
      </p:sp>
    </p:spTree>
  </p:cSld>
  <p:clrMapOvr>
    <a:masterClrMapping/>
  </p:clrMapOvr>
</p:sld>
</file>

<file path=ppt/slides/slide28.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TextBox 2" id="2"/>
          <p:cNvSpPr txBox="true"/>
          <p:nvPr/>
        </p:nvSpPr>
        <p:spPr>
          <a:xfrm rot="0">
            <a:off x="7183300" y="2624547"/>
            <a:ext cx="10372168" cy="581025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Step #4: Inspection &amp; Appraisal</a:t>
            </a:r>
          </a:p>
        </p:txBody>
      </p:sp>
      <p:sp>
        <p:nvSpPr>
          <p:cNvPr name="Freeform 3" id="3"/>
          <p:cNvSpPr/>
          <p:nvPr/>
        </p:nvSpPr>
        <p:spPr>
          <a:xfrm flipH="false" flipV="false" rot="0">
            <a:off x="2343368" y="3086100"/>
            <a:ext cx="4114800" cy="4114800"/>
          </a:xfrm>
          <a:custGeom>
            <a:avLst/>
            <a:gdLst/>
            <a:ahLst/>
            <a:cxnLst/>
            <a:rect r="r" b="b" t="t" l="l"/>
            <a:pathLst>
              <a:path h="4114800" w="4114800">
                <a:moveTo>
                  <a:pt x="0" y="0"/>
                </a:moveTo>
                <a:lnTo>
                  <a:pt x="4114800" y="0"/>
                </a:lnTo>
                <a:lnTo>
                  <a:pt x="411480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28</a:t>
            </a:r>
          </a:p>
        </p:txBody>
      </p:sp>
    </p:spTree>
  </p:cSld>
  <p:clrMapOvr>
    <a:masterClrMapping/>
  </p:clrMapOvr>
</p:sld>
</file>

<file path=ppt/slides/slide29.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TextBox 2" id="2"/>
          <p:cNvSpPr txBox="true"/>
          <p:nvPr/>
        </p:nvSpPr>
        <p:spPr>
          <a:xfrm rot="0">
            <a:off x="7183300" y="2624547"/>
            <a:ext cx="10372168" cy="581025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Step #5: </a:t>
            </a:r>
          </a:p>
          <a:p>
            <a:pPr algn="l">
              <a:lnSpc>
                <a:spcPts val="14400"/>
              </a:lnSpc>
            </a:pPr>
            <a:r>
              <a:rPr lang="en-US" sz="12000">
                <a:solidFill>
                  <a:srgbClr val="000000"/>
                </a:solidFill>
                <a:latin typeface="VC Banzai Cardinal 2"/>
                <a:ea typeface="VC Banzai Cardinal 2"/>
                <a:cs typeface="VC Banzai Cardinal 2"/>
                <a:sym typeface="VC Banzai Cardinal 2"/>
              </a:rPr>
              <a:t>Final Underwriting</a:t>
            </a:r>
          </a:p>
        </p:txBody>
      </p:sp>
      <p:sp>
        <p:nvSpPr>
          <p:cNvPr name="Freeform 3" id="3"/>
          <p:cNvSpPr/>
          <p:nvPr/>
        </p:nvSpPr>
        <p:spPr>
          <a:xfrm flipH="false" flipV="false" rot="0">
            <a:off x="2145733" y="3323262"/>
            <a:ext cx="4114800" cy="4114800"/>
          </a:xfrm>
          <a:custGeom>
            <a:avLst/>
            <a:gdLst/>
            <a:ahLst/>
            <a:cxnLst/>
            <a:rect r="r" b="b" t="t" l="l"/>
            <a:pathLst>
              <a:path h="4114800" w="4114800">
                <a:moveTo>
                  <a:pt x="0" y="0"/>
                </a:moveTo>
                <a:lnTo>
                  <a:pt x="4114800" y="0"/>
                </a:lnTo>
                <a:lnTo>
                  <a:pt x="411480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29</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AutoShape 2" id="2"/>
          <p:cNvSpPr/>
          <p:nvPr/>
        </p:nvSpPr>
        <p:spPr>
          <a:xfrm>
            <a:off x="1221181" y="9263063"/>
            <a:ext cx="12401096" cy="0"/>
          </a:xfrm>
          <a:prstGeom prst="line">
            <a:avLst/>
          </a:prstGeom>
          <a:ln cap="rnd" w="9525">
            <a:solidFill>
              <a:srgbClr val="000000"/>
            </a:solidFill>
            <a:prstDash val="solid"/>
            <a:headEnd type="none" len="sm" w="sm"/>
            <a:tailEnd type="none" len="sm" w="sm"/>
          </a:ln>
        </p:spPr>
      </p:sp>
      <p:grpSp>
        <p:nvGrpSpPr>
          <p:cNvPr name="Group 3" id="3"/>
          <p:cNvGrpSpPr/>
          <p:nvPr/>
        </p:nvGrpSpPr>
        <p:grpSpPr>
          <a:xfrm rot="0">
            <a:off x="11948117" y="605471"/>
            <a:ext cx="4485539" cy="830262"/>
            <a:chOff x="0" y="0"/>
            <a:chExt cx="5980719" cy="1107017"/>
          </a:xfrm>
        </p:grpSpPr>
        <p:sp>
          <p:nvSpPr>
            <p:cNvPr name="TextBox 4" id="4"/>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5" id="5"/>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sp>
        <p:nvSpPr>
          <p:cNvPr name="Freeform 6" id="6"/>
          <p:cNvSpPr/>
          <p:nvPr/>
        </p:nvSpPr>
        <p:spPr>
          <a:xfrm flipH="false" flipV="false" rot="0">
            <a:off x="7854028" y="2395038"/>
            <a:ext cx="9553207" cy="6863262"/>
          </a:xfrm>
          <a:custGeom>
            <a:avLst/>
            <a:gdLst/>
            <a:ahLst/>
            <a:cxnLst/>
            <a:rect r="r" b="b" t="t" l="l"/>
            <a:pathLst>
              <a:path h="6863262" w="9553207">
                <a:moveTo>
                  <a:pt x="0" y="0"/>
                </a:moveTo>
                <a:lnTo>
                  <a:pt x="9553207" y="0"/>
                </a:lnTo>
                <a:lnTo>
                  <a:pt x="9553207" y="6863262"/>
                </a:lnTo>
                <a:lnTo>
                  <a:pt x="0" y="6863262"/>
                </a:lnTo>
                <a:lnTo>
                  <a:pt x="0" y="0"/>
                </a:lnTo>
                <a:close/>
              </a:path>
            </a:pathLst>
          </a:custGeom>
          <a:blipFill>
            <a:blip r:embed="rId5"/>
            <a:stretch>
              <a:fillRect l="-7665" t="0" r="0" b="0"/>
            </a:stretch>
          </a:blipFill>
        </p:spPr>
      </p:sp>
      <p:sp>
        <p:nvSpPr>
          <p:cNvPr name="TextBox 7" id="7"/>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000000"/>
                </a:solidFill>
                <a:latin typeface="Montserrat Semi-Bold"/>
                <a:ea typeface="Montserrat Semi-Bold"/>
                <a:cs typeface="Montserrat Semi-Bold"/>
                <a:sym typeface="Montserrat Semi-Bold"/>
              </a:rPr>
              <a:t>3</a:t>
            </a:r>
          </a:p>
        </p:txBody>
      </p:sp>
      <p:sp>
        <p:nvSpPr>
          <p:cNvPr name="TextBox 8" id="8"/>
          <p:cNvSpPr txBox="true"/>
          <p:nvPr/>
        </p:nvSpPr>
        <p:spPr>
          <a:xfrm rot="0">
            <a:off x="1908412" y="2076450"/>
            <a:ext cx="4733631" cy="581025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Your 5-Year Vision</a:t>
            </a:r>
          </a:p>
        </p:txBody>
      </p:sp>
    </p:spTree>
  </p:cSld>
  <p:clrMapOvr>
    <a:masterClrMapping/>
  </p:clrMapOvr>
</p:sld>
</file>

<file path=ppt/slides/slide30.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TextBox 2" id="2"/>
          <p:cNvSpPr txBox="true"/>
          <p:nvPr/>
        </p:nvSpPr>
        <p:spPr>
          <a:xfrm rot="0">
            <a:off x="7205922" y="3228012"/>
            <a:ext cx="10372168" cy="398145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Step #6: </a:t>
            </a:r>
          </a:p>
          <a:p>
            <a:pPr algn="l">
              <a:lnSpc>
                <a:spcPts val="14400"/>
              </a:lnSpc>
            </a:pPr>
            <a:r>
              <a:rPr lang="en-US" sz="12000">
                <a:solidFill>
                  <a:srgbClr val="000000"/>
                </a:solidFill>
                <a:latin typeface="VC Banzai Cardinal 2"/>
                <a:ea typeface="VC Banzai Cardinal 2"/>
                <a:cs typeface="VC Banzai Cardinal 2"/>
                <a:sym typeface="VC Banzai Cardinal 2"/>
              </a:rPr>
              <a:t>Closing</a:t>
            </a:r>
          </a:p>
        </p:txBody>
      </p:sp>
      <p:sp>
        <p:nvSpPr>
          <p:cNvPr name="Freeform 3" id="3"/>
          <p:cNvSpPr/>
          <p:nvPr/>
        </p:nvSpPr>
        <p:spPr>
          <a:xfrm flipH="false" flipV="false" rot="0">
            <a:off x="2620057" y="3323262"/>
            <a:ext cx="4114800" cy="4114800"/>
          </a:xfrm>
          <a:custGeom>
            <a:avLst/>
            <a:gdLst/>
            <a:ahLst/>
            <a:cxnLst/>
            <a:rect r="r" b="b" t="t" l="l"/>
            <a:pathLst>
              <a:path h="4114800" w="4114800">
                <a:moveTo>
                  <a:pt x="0" y="0"/>
                </a:moveTo>
                <a:lnTo>
                  <a:pt x="4114800" y="0"/>
                </a:lnTo>
                <a:lnTo>
                  <a:pt x="411480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30</a:t>
            </a:r>
          </a:p>
        </p:txBody>
      </p:sp>
    </p:spTree>
  </p:cSld>
  <p:clrMapOvr>
    <a:masterClrMapping/>
  </p:clrMapOvr>
</p:sld>
</file>

<file path=ppt/slides/slide31.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TextBox 2" id="2"/>
          <p:cNvSpPr txBox="true"/>
          <p:nvPr/>
        </p:nvSpPr>
        <p:spPr>
          <a:xfrm rot="0">
            <a:off x="11582400" y="7258050"/>
            <a:ext cx="3873898" cy="2000250"/>
          </a:xfrm>
          <a:prstGeom prst="rect">
            <a:avLst/>
          </a:prstGeom>
        </p:spPr>
        <p:txBody>
          <a:bodyPr anchor="t" rtlCol="false" tIns="0" lIns="0" bIns="0" rIns="0">
            <a:spAutoFit/>
          </a:bodyPr>
          <a:lstStyle/>
          <a:p>
            <a:pPr algn="l">
              <a:lnSpc>
                <a:spcPts val="7200"/>
              </a:lnSpc>
            </a:pPr>
            <a:r>
              <a:rPr lang="en-US" sz="6000">
                <a:solidFill>
                  <a:srgbClr val="000000"/>
                </a:solidFill>
                <a:latin typeface="VC Banzai Cardinal 2"/>
                <a:ea typeface="VC Banzai Cardinal 2"/>
                <a:cs typeface="VC Banzai Cardinal 2"/>
                <a:sym typeface="VC Banzai Cardinal 2"/>
              </a:rPr>
              <a:t>Step #6: </a:t>
            </a:r>
          </a:p>
          <a:p>
            <a:pPr algn="l">
              <a:lnSpc>
                <a:spcPts val="7200"/>
              </a:lnSpc>
            </a:pPr>
            <a:r>
              <a:rPr lang="en-US" sz="6000">
                <a:solidFill>
                  <a:srgbClr val="000000"/>
                </a:solidFill>
                <a:latin typeface="VC Banzai Cardinal 2"/>
                <a:ea typeface="VC Banzai Cardinal 2"/>
                <a:cs typeface="VC Banzai Cardinal 2"/>
                <a:sym typeface="VC Banzai Cardinal 2"/>
              </a:rPr>
              <a:t>Closing</a:t>
            </a:r>
          </a:p>
        </p:txBody>
      </p:sp>
      <p:sp>
        <p:nvSpPr>
          <p:cNvPr name="Freeform 3" id="3"/>
          <p:cNvSpPr/>
          <p:nvPr/>
        </p:nvSpPr>
        <p:spPr>
          <a:xfrm flipH="false" flipV="false" rot="0">
            <a:off x="9144000" y="7200900"/>
            <a:ext cx="2057400" cy="2057400"/>
          </a:xfrm>
          <a:custGeom>
            <a:avLst/>
            <a:gdLst/>
            <a:ahLst/>
            <a:cxnLst/>
            <a:rect r="r" b="b" t="t" l="l"/>
            <a:pathLst>
              <a:path h="2057400" w="2057400">
                <a:moveTo>
                  <a:pt x="0" y="0"/>
                </a:moveTo>
                <a:lnTo>
                  <a:pt x="2057400" y="0"/>
                </a:lnTo>
                <a:lnTo>
                  <a:pt x="2057400" y="2057400"/>
                </a:lnTo>
                <a:lnTo>
                  <a:pt x="0" y="20574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31</a:t>
            </a:r>
          </a:p>
        </p:txBody>
      </p:sp>
      <p:sp>
        <p:nvSpPr>
          <p:cNvPr name="TextBox 5" id="5"/>
          <p:cNvSpPr txBox="true"/>
          <p:nvPr/>
        </p:nvSpPr>
        <p:spPr>
          <a:xfrm rot="0">
            <a:off x="11416254" y="4212477"/>
            <a:ext cx="6696163" cy="2000250"/>
          </a:xfrm>
          <a:prstGeom prst="rect">
            <a:avLst/>
          </a:prstGeom>
        </p:spPr>
        <p:txBody>
          <a:bodyPr anchor="t" rtlCol="false" tIns="0" lIns="0" bIns="0" rIns="0">
            <a:spAutoFit/>
          </a:bodyPr>
          <a:lstStyle/>
          <a:p>
            <a:pPr algn="l">
              <a:lnSpc>
                <a:spcPts val="7200"/>
              </a:lnSpc>
            </a:pPr>
            <a:r>
              <a:rPr lang="en-US" sz="6000">
                <a:solidFill>
                  <a:srgbClr val="000000"/>
                </a:solidFill>
                <a:latin typeface="VC Banzai Cardinal 2"/>
                <a:ea typeface="VC Banzai Cardinal 2"/>
                <a:cs typeface="VC Banzai Cardinal 2"/>
                <a:sym typeface="VC Banzai Cardinal 2"/>
              </a:rPr>
              <a:t>Step #5: </a:t>
            </a:r>
          </a:p>
          <a:p>
            <a:pPr algn="l">
              <a:lnSpc>
                <a:spcPts val="7200"/>
              </a:lnSpc>
            </a:pPr>
            <a:r>
              <a:rPr lang="en-US" sz="6000">
                <a:solidFill>
                  <a:srgbClr val="000000"/>
                </a:solidFill>
                <a:latin typeface="VC Banzai Cardinal 2"/>
                <a:ea typeface="VC Banzai Cardinal 2"/>
                <a:cs typeface="VC Banzai Cardinal 2"/>
                <a:sym typeface="VC Banzai Cardinal 2"/>
              </a:rPr>
              <a:t>Final Underwriting</a:t>
            </a:r>
          </a:p>
        </p:txBody>
      </p:sp>
      <p:sp>
        <p:nvSpPr>
          <p:cNvPr name="Freeform 6" id="6"/>
          <p:cNvSpPr/>
          <p:nvPr/>
        </p:nvSpPr>
        <p:spPr>
          <a:xfrm flipH="false" flipV="false" rot="0">
            <a:off x="8959226" y="4074273"/>
            <a:ext cx="2138453" cy="2138453"/>
          </a:xfrm>
          <a:custGeom>
            <a:avLst/>
            <a:gdLst/>
            <a:ahLst/>
            <a:cxnLst/>
            <a:rect r="r" b="b" t="t" l="l"/>
            <a:pathLst>
              <a:path h="2138453" w="2138453">
                <a:moveTo>
                  <a:pt x="0" y="0"/>
                </a:moveTo>
                <a:lnTo>
                  <a:pt x="2138453" y="0"/>
                </a:lnTo>
                <a:lnTo>
                  <a:pt x="2138453" y="2138454"/>
                </a:lnTo>
                <a:lnTo>
                  <a:pt x="0" y="2138454"/>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7" id="7"/>
          <p:cNvSpPr txBox="true"/>
          <p:nvPr/>
        </p:nvSpPr>
        <p:spPr>
          <a:xfrm rot="0">
            <a:off x="11416254" y="857250"/>
            <a:ext cx="6087719" cy="2914650"/>
          </a:xfrm>
          <a:prstGeom prst="rect">
            <a:avLst/>
          </a:prstGeom>
        </p:spPr>
        <p:txBody>
          <a:bodyPr anchor="t" rtlCol="false" tIns="0" lIns="0" bIns="0" rIns="0">
            <a:spAutoFit/>
          </a:bodyPr>
          <a:lstStyle/>
          <a:p>
            <a:pPr algn="l">
              <a:lnSpc>
                <a:spcPts val="7200"/>
              </a:lnSpc>
            </a:pPr>
            <a:r>
              <a:rPr lang="en-US" sz="6000">
                <a:solidFill>
                  <a:srgbClr val="000000"/>
                </a:solidFill>
                <a:latin typeface="VC Banzai Cardinal 2"/>
                <a:ea typeface="VC Banzai Cardinal 2"/>
                <a:cs typeface="VC Banzai Cardinal 2"/>
                <a:sym typeface="VC Banzai Cardinal 2"/>
              </a:rPr>
              <a:t>Step #4: Inspection &amp; Appraisal</a:t>
            </a:r>
          </a:p>
        </p:txBody>
      </p:sp>
      <p:sp>
        <p:nvSpPr>
          <p:cNvPr name="Freeform 8" id="8"/>
          <p:cNvSpPr/>
          <p:nvPr/>
        </p:nvSpPr>
        <p:spPr>
          <a:xfrm flipH="false" flipV="false" rot="0">
            <a:off x="8959226" y="1028700"/>
            <a:ext cx="1956406" cy="1956406"/>
          </a:xfrm>
          <a:custGeom>
            <a:avLst/>
            <a:gdLst/>
            <a:ahLst/>
            <a:cxnLst/>
            <a:rect r="r" b="b" t="t" l="l"/>
            <a:pathLst>
              <a:path h="1956406" w="1956406">
                <a:moveTo>
                  <a:pt x="0" y="0"/>
                </a:moveTo>
                <a:lnTo>
                  <a:pt x="1956406" y="0"/>
                </a:lnTo>
                <a:lnTo>
                  <a:pt x="1956406" y="1956406"/>
                </a:lnTo>
                <a:lnTo>
                  <a:pt x="0" y="1956406"/>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9" id="9"/>
          <p:cNvSpPr txBox="true"/>
          <p:nvPr/>
        </p:nvSpPr>
        <p:spPr>
          <a:xfrm rot="0">
            <a:off x="3576916" y="7258050"/>
            <a:ext cx="5567084" cy="2000250"/>
          </a:xfrm>
          <a:prstGeom prst="rect">
            <a:avLst/>
          </a:prstGeom>
        </p:spPr>
        <p:txBody>
          <a:bodyPr anchor="t" rtlCol="false" tIns="0" lIns="0" bIns="0" rIns="0">
            <a:spAutoFit/>
          </a:bodyPr>
          <a:lstStyle/>
          <a:p>
            <a:pPr algn="l">
              <a:lnSpc>
                <a:spcPts val="7200"/>
              </a:lnSpc>
            </a:pPr>
            <a:r>
              <a:rPr lang="en-US" sz="6000">
                <a:solidFill>
                  <a:srgbClr val="000000"/>
                </a:solidFill>
                <a:latin typeface="VC Banzai Cardinal 2"/>
                <a:ea typeface="VC Banzai Cardinal 2"/>
                <a:cs typeface="VC Banzai Cardinal 2"/>
                <a:sym typeface="VC Banzai Cardinal 2"/>
              </a:rPr>
              <a:t>Step #3: House Hunt &amp; Offer</a:t>
            </a:r>
          </a:p>
        </p:txBody>
      </p:sp>
      <p:sp>
        <p:nvSpPr>
          <p:cNvPr name="Freeform 10" id="10"/>
          <p:cNvSpPr/>
          <p:nvPr/>
        </p:nvSpPr>
        <p:spPr>
          <a:xfrm flipH="false" flipV="false" rot="0">
            <a:off x="1028700" y="7200900"/>
            <a:ext cx="2057400" cy="2057400"/>
          </a:xfrm>
          <a:custGeom>
            <a:avLst/>
            <a:gdLst/>
            <a:ahLst/>
            <a:cxnLst/>
            <a:rect r="r" b="b" t="t" l="l"/>
            <a:pathLst>
              <a:path h="2057400" w="2057400">
                <a:moveTo>
                  <a:pt x="0" y="0"/>
                </a:moveTo>
                <a:lnTo>
                  <a:pt x="2057400" y="0"/>
                </a:lnTo>
                <a:lnTo>
                  <a:pt x="2057400" y="2057400"/>
                </a:lnTo>
                <a:lnTo>
                  <a:pt x="0" y="2057400"/>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11" id="11"/>
          <p:cNvSpPr txBox="true"/>
          <p:nvPr/>
        </p:nvSpPr>
        <p:spPr>
          <a:xfrm rot="0">
            <a:off x="3576916" y="4212477"/>
            <a:ext cx="5382310" cy="2000250"/>
          </a:xfrm>
          <a:prstGeom prst="rect">
            <a:avLst/>
          </a:prstGeom>
        </p:spPr>
        <p:txBody>
          <a:bodyPr anchor="t" rtlCol="false" tIns="0" lIns="0" bIns="0" rIns="0">
            <a:spAutoFit/>
          </a:bodyPr>
          <a:lstStyle/>
          <a:p>
            <a:pPr algn="l">
              <a:lnSpc>
                <a:spcPts val="7200"/>
              </a:lnSpc>
            </a:pPr>
            <a:r>
              <a:rPr lang="en-US" sz="6000">
                <a:solidFill>
                  <a:srgbClr val="000000"/>
                </a:solidFill>
                <a:latin typeface="VC Banzai Cardinal 2"/>
                <a:ea typeface="VC Banzai Cardinal 2"/>
                <a:cs typeface="VC Banzai Cardinal 2"/>
                <a:sym typeface="VC Banzai Cardinal 2"/>
              </a:rPr>
              <a:t>Step #2: Hire An Agent</a:t>
            </a:r>
          </a:p>
        </p:txBody>
      </p:sp>
      <p:sp>
        <p:nvSpPr>
          <p:cNvPr name="Freeform 12" id="12"/>
          <p:cNvSpPr/>
          <p:nvPr/>
        </p:nvSpPr>
        <p:spPr>
          <a:xfrm flipH="false" flipV="false" rot="0">
            <a:off x="1028700" y="4074273"/>
            <a:ext cx="2057400" cy="2057400"/>
          </a:xfrm>
          <a:custGeom>
            <a:avLst/>
            <a:gdLst/>
            <a:ahLst/>
            <a:cxnLst/>
            <a:rect r="r" b="b" t="t" l="l"/>
            <a:pathLst>
              <a:path h="2057400" w="2057400">
                <a:moveTo>
                  <a:pt x="0" y="0"/>
                </a:moveTo>
                <a:lnTo>
                  <a:pt x="2057400" y="0"/>
                </a:lnTo>
                <a:lnTo>
                  <a:pt x="2057400" y="2057400"/>
                </a:lnTo>
                <a:lnTo>
                  <a:pt x="0" y="2057400"/>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TextBox 13" id="13"/>
          <p:cNvSpPr txBox="true"/>
          <p:nvPr/>
        </p:nvSpPr>
        <p:spPr>
          <a:xfrm rot="0">
            <a:off x="3576916" y="849153"/>
            <a:ext cx="4877485" cy="2000250"/>
          </a:xfrm>
          <a:prstGeom prst="rect">
            <a:avLst/>
          </a:prstGeom>
        </p:spPr>
        <p:txBody>
          <a:bodyPr anchor="t" rtlCol="false" tIns="0" lIns="0" bIns="0" rIns="0">
            <a:spAutoFit/>
          </a:bodyPr>
          <a:lstStyle/>
          <a:p>
            <a:pPr algn="l">
              <a:lnSpc>
                <a:spcPts val="7200"/>
              </a:lnSpc>
            </a:pPr>
            <a:r>
              <a:rPr lang="en-US" sz="6000">
                <a:solidFill>
                  <a:srgbClr val="000000"/>
                </a:solidFill>
                <a:latin typeface="VC Banzai Cardinal 2"/>
                <a:ea typeface="VC Banzai Cardinal 2"/>
                <a:cs typeface="VC Banzai Cardinal 2"/>
                <a:sym typeface="VC Banzai Cardinal 2"/>
              </a:rPr>
              <a:t>Step #1: Get </a:t>
            </a:r>
          </a:p>
          <a:p>
            <a:pPr algn="l">
              <a:lnSpc>
                <a:spcPts val="7200"/>
              </a:lnSpc>
            </a:pPr>
            <a:r>
              <a:rPr lang="en-US" sz="6000">
                <a:solidFill>
                  <a:srgbClr val="000000"/>
                </a:solidFill>
                <a:latin typeface="VC Banzai Cardinal 2"/>
                <a:ea typeface="VC Banzai Cardinal 2"/>
                <a:cs typeface="VC Banzai Cardinal 2"/>
                <a:sym typeface="VC Banzai Cardinal 2"/>
              </a:rPr>
              <a:t>Pre-Approved</a:t>
            </a:r>
          </a:p>
        </p:txBody>
      </p:sp>
      <p:sp>
        <p:nvSpPr>
          <p:cNvPr name="Freeform 14" id="14"/>
          <p:cNvSpPr/>
          <p:nvPr/>
        </p:nvSpPr>
        <p:spPr>
          <a:xfrm flipH="false" flipV="false" rot="0">
            <a:off x="1028700" y="1100669"/>
            <a:ext cx="1906804" cy="1906804"/>
          </a:xfrm>
          <a:custGeom>
            <a:avLst/>
            <a:gdLst/>
            <a:ahLst/>
            <a:cxnLst/>
            <a:rect r="r" b="b" t="t" l="l"/>
            <a:pathLst>
              <a:path h="1906804" w="1906804">
                <a:moveTo>
                  <a:pt x="0" y="0"/>
                </a:moveTo>
                <a:lnTo>
                  <a:pt x="1906804" y="0"/>
                </a:lnTo>
                <a:lnTo>
                  <a:pt x="1906804" y="1906804"/>
                </a:lnTo>
                <a:lnTo>
                  <a:pt x="0" y="1906804"/>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spTree>
  </p:cSld>
  <p:clrMapOvr>
    <a:masterClrMapping/>
  </p:clrMapOvr>
</p:sld>
</file>

<file path=ppt/slides/slide32.xml><?xml version="1.0" encoding="utf-8"?>
<p:sld xmlns:p="http://schemas.openxmlformats.org/presentationml/2006/main" xmlns:a="http://schemas.openxmlformats.org/drawingml/2006/main" xmlns:r="http://schemas.openxmlformats.org/officeDocument/2006/relationships">
  <p:cSld>
    <p:bg>
      <p:bgPr>
        <a:solidFill>
          <a:srgbClr val="8F806E"/>
        </a:solidFill>
      </p:bgPr>
    </p:bg>
    <p:spTree>
      <p:nvGrpSpPr>
        <p:cNvPr id="1" name=""/>
        <p:cNvGrpSpPr/>
        <p:nvPr/>
      </p:nvGrpSpPr>
      <p:grpSpPr>
        <a:xfrm>
          <a:off x="0" y="0"/>
          <a:ext cx="0" cy="0"/>
          <a:chOff x="0" y="0"/>
          <a:chExt cx="0" cy="0"/>
        </a:xfrm>
      </p:grpSpPr>
      <p:sp>
        <p:nvSpPr>
          <p:cNvPr name="AutoShape 2" id="2">
            <a:extLst>
              <a:ext uri="{C183D7F6-B498-43B3-948B-1728B52AA6E4}">
                <adec:decorative xmlns:adec="http://schemas.microsoft.com/office/drawing/2017/decorative" val="1"/>
              </a:ext>
            </a:extLst>
          </p:cNvPr>
          <p:cNvSpPr/>
          <p:nvPr/>
        </p:nvSpPr>
        <p:spPr>
          <a:xfrm rot="0">
            <a:off x="10553884" y="1028700"/>
            <a:ext cx="2948378" cy="0"/>
          </a:xfrm>
          <a:prstGeom prst="line">
            <a:avLst/>
          </a:prstGeom>
          <a:ln cap="rnd" w="9525">
            <a:solidFill>
              <a:srgbClr val="000000"/>
            </a:solidFill>
            <a:prstDash val="solid"/>
            <a:headEnd type="none" len="sm" w="sm"/>
            <a:tailEnd type="none" len="sm" w="sm"/>
          </a:ln>
        </p:spPr>
      </p:sp>
      <p:sp>
        <p:nvSpPr>
          <p:cNvPr name="AutoShape 3" id="3">
            <a:extLst>
              <a:ext uri="{C183D7F6-B498-43B3-948B-1728B52AA6E4}">
                <adec:decorative xmlns:adec="http://schemas.microsoft.com/office/drawing/2017/decorative" val="1"/>
              </a:ext>
            </a:extLst>
          </p:cNvPr>
          <p:cNvSpPr/>
          <p:nvPr/>
        </p:nvSpPr>
        <p:spPr>
          <a:xfrm rot="0">
            <a:off x="10553884" y="3327574"/>
            <a:ext cx="2948378" cy="0"/>
          </a:xfrm>
          <a:prstGeom prst="line">
            <a:avLst/>
          </a:prstGeom>
          <a:ln cap="rnd" w="9525">
            <a:solidFill>
              <a:srgbClr val="000000"/>
            </a:solidFill>
            <a:prstDash val="solid"/>
            <a:headEnd type="none" len="sm" w="sm"/>
            <a:tailEnd type="none" len="sm" w="sm"/>
          </a:ln>
        </p:spPr>
      </p:sp>
      <p:sp>
        <p:nvSpPr>
          <p:cNvPr name="AutoShape 4" id="4">
            <a:extLst>
              <a:ext uri="{C183D7F6-B498-43B3-948B-1728B52AA6E4}">
                <adec:decorative xmlns:adec="http://schemas.microsoft.com/office/drawing/2017/decorative" val="1"/>
              </a:ext>
            </a:extLst>
          </p:cNvPr>
          <p:cNvSpPr/>
          <p:nvPr/>
        </p:nvSpPr>
        <p:spPr>
          <a:xfrm rot="0">
            <a:off x="10553884" y="5438785"/>
            <a:ext cx="2948378" cy="0"/>
          </a:xfrm>
          <a:prstGeom prst="line">
            <a:avLst/>
          </a:prstGeom>
          <a:ln cap="rnd" w="9525">
            <a:solidFill>
              <a:srgbClr val="000000"/>
            </a:solidFill>
            <a:prstDash val="solid"/>
            <a:headEnd type="none" len="sm" w="sm"/>
            <a:tailEnd type="none" len="sm" w="sm"/>
          </a:ln>
        </p:spPr>
      </p:sp>
      <p:sp>
        <p:nvSpPr>
          <p:cNvPr name="AutoShape 5" id="5">
            <a:extLst>
              <a:ext uri="{C183D7F6-B498-43B3-948B-1728B52AA6E4}">
                <adec:decorative xmlns:adec="http://schemas.microsoft.com/office/drawing/2017/decorative" val="1"/>
              </a:ext>
            </a:extLst>
          </p:cNvPr>
          <p:cNvSpPr/>
          <p:nvPr/>
        </p:nvSpPr>
        <p:spPr>
          <a:xfrm>
            <a:off x="10553884" y="5443548"/>
            <a:ext cx="2948378" cy="0"/>
          </a:xfrm>
          <a:prstGeom prst="line">
            <a:avLst/>
          </a:prstGeom>
          <a:ln cap="rnd" w="9525">
            <a:solidFill>
              <a:srgbClr val="000000"/>
            </a:solidFill>
            <a:prstDash val="solid"/>
            <a:headEnd type="none" len="sm" w="sm"/>
            <a:tailEnd type="none" len="sm" w="sm"/>
          </a:ln>
        </p:spPr>
      </p:sp>
      <p:sp>
        <p:nvSpPr>
          <p:cNvPr name="Freeform 6" id="6"/>
          <p:cNvSpPr/>
          <p:nvPr/>
        </p:nvSpPr>
        <p:spPr>
          <a:xfrm flipH="false" flipV="false" rot="0">
            <a:off x="0" y="2595696"/>
            <a:ext cx="9395482" cy="6259740"/>
          </a:xfrm>
          <a:custGeom>
            <a:avLst/>
            <a:gdLst/>
            <a:ahLst/>
            <a:cxnLst/>
            <a:rect r="r" b="b" t="t" l="l"/>
            <a:pathLst>
              <a:path h="6259740" w="9395482">
                <a:moveTo>
                  <a:pt x="0" y="0"/>
                </a:moveTo>
                <a:lnTo>
                  <a:pt x="9395482" y="0"/>
                </a:lnTo>
                <a:lnTo>
                  <a:pt x="9395482" y="6259740"/>
                </a:lnTo>
                <a:lnTo>
                  <a:pt x="0" y="6259740"/>
                </a:lnTo>
                <a:lnTo>
                  <a:pt x="0" y="0"/>
                </a:lnTo>
                <a:close/>
              </a:path>
            </a:pathLst>
          </a:custGeom>
          <a:blipFill>
            <a:blip r:embed="rId3"/>
            <a:stretch>
              <a:fillRect l="0" t="0" r="0" b="0"/>
            </a:stretch>
          </a:blipFill>
        </p:spPr>
      </p:sp>
      <p:grpSp>
        <p:nvGrpSpPr>
          <p:cNvPr name="Group 7" id="7"/>
          <p:cNvGrpSpPr/>
          <p:nvPr/>
        </p:nvGrpSpPr>
        <p:grpSpPr>
          <a:xfrm rot="0">
            <a:off x="1028700" y="1069133"/>
            <a:ext cx="7972217" cy="1957044"/>
            <a:chOff x="0" y="0"/>
            <a:chExt cx="10629623" cy="2609391"/>
          </a:xfrm>
        </p:grpSpPr>
        <p:sp>
          <p:nvSpPr>
            <p:cNvPr name="TextBox 8" id="8"/>
            <p:cNvSpPr txBox="true"/>
            <p:nvPr/>
          </p:nvSpPr>
          <p:spPr>
            <a:xfrm rot="0">
              <a:off x="0" y="2004448"/>
              <a:ext cx="9081779" cy="604944"/>
            </a:xfrm>
            <a:prstGeom prst="rect">
              <a:avLst/>
            </a:prstGeom>
          </p:spPr>
          <p:txBody>
            <a:bodyPr anchor="t" rtlCol="false" tIns="0" lIns="0" bIns="0" rIns="0">
              <a:spAutoFit/>
            </a:bodyPr>
            <a:lstStyle/>
            <a:p>
              <a:pPr algn="l">
                <a:lnSpc>
                  <a:spcPts val="3769"/>
                </a:lnSpc>
              </a:pPr>
            </a:p>
          </p:txBody>
        </p:sp>
        <p:sp>
          <p:nvSpPr>
            <p:cNvPr name="TextBox 9" id="9"/>
            <p:cNvSpPr txBox="true"/>
            <p:nvPr/>
          </p:nvSpPr>
          <p:spPr>
            <a:xfrm rot="0">
              <a:off x="0" y="-209550"/>
              <a:ext cx="10629623" cy="1784350"/>
            </a:xfrm>
            <a:prstGeom prst="rect">
              <a:avLst/>
            </a:prstGeom>
          </p:spPr>
          <p:txBody>
            <a:bodyPr anchor="t" rtlCol="false" tIns="0" lIns="0" bIns="0" rIns="0">
              <a:spAutoFit/>
            </a:bodyPr>
            <a:lstStyle/>
            <a:p>
              <a:pPr algn="l">
                <a:lnSpc>
                  <a:spcPts val="9359"/>
                </a:lnSpc>
              </a:pPr>
              <a:r>
                <a:rPr lang="en-US" sz="7799">
                  <a:solidFill>
                    <a:srgbClr val="000000"/>
                  </a:solidFill>
                  <a:latin typeface="VC Banzai Cardinal 2"/>
                  <a:ea typeface="VC Banzai Cardinal 2"/>
                  <a:cs typeface="VC Banzai Cardinal 2"/>
                  <a:sym typeface="VC Banzai Cardinal 2"/>
                </a:rPr>
                <a:t>What we learned</a:t>
              </a:r>
            </a:p>
          </p:txBody>
        </p:sp>
      </p:grpSp>
      <p:sp>
        <p:nvSpPr>
          <p:cNvPr name="TextBox 10" id="10"/>
          <p:cNvSpPr txBox="true"/>
          <p:nvPr/>
        </p:nvSpPr>
        <p:spPr>
          <a:xfrm rot="0">
            <a:off x="10553884" y="995496"/>
            <a:ext cx="4331821" cy="1600200"/>
          </a:xfrm>
          <a:prstGeom prst="rect">
            <a:avLst/>
          </a:prstGeom>
        </p:spPr>
        <p:txBody>
          <a:bodyPr anchor="t" rtlCol="false" tIns="0" lIns="0" bIns="0" rIns="0">
            <a:spAutoFit/>
          </a:bodyPr>
          <a:lstStyle/>
          <a:p>
            <a:pPr algn="l">
              <a:lnSpc>
                <a:spcPts val="5850"/>
              </a:lnSpc>
            </a:pPr>
            <a:r>
              <a:rPr lang="en-US" sz="4500" b="true">
                <a:solidFill>
                  <a:srgbClr val="000000"/>
                </a:solidFill>
                <a:latin typeface="VC Banzai Cardinal 1 Bold"/>
                <a:ea typeface="VC Banzai Cardinal 1 Bold"/>
                <a:cs typeface="VC Banzai Cardinal 1 Bold"/>
                <a:sym typeface="VC Banzai Cardinal 1 Bold"/>
              </a:rPr>
              <a:t>Master Your Affordability</a:t>
            </a:r>
          </a:p>
        </p:txBody>
      </p:sp>
      <p:sp>
        <p:nvSpPr>
          <p:cNvPr name="TextBox 11" id="11"/>
          <p:cNvSpPr txBox="true"/>
          <p:nvPr/>
        </p:nvSpPr>
        <p:spPr>
          <a:xfrm rot="0">
            <a:off x="10553884" y="3294370"/>
            <a:ext cx="5082832" cy="1600200"/>
          </a:xfrm>
          <a:prstGeom prst="rect">
            <a:avLst/>
          </a:prstGeom>
        </p:spPr>
        <p:txBody>
          <a:bodyPr anchor="t" rtlCol="false" tIns="0" lIns="0" bIns="0" rIns="0">
            <a:spAutoFit/>
          </a:bodyPr>
          <a:lstStyle/>
          <a:p>
            <a:pPr algn="l">
              <a:lnSpc>
                <a:spcPts val="5850"/>
              </a:lnSpc>
            </a:pPr>
            <a:r>
              <a:rPr lang="en-US" sz="4500" b="true">
                <a:solidFill>
                  <a:srgbClr val="000000"/>
                </a:solidFill>
                <a:latin typeface="VC Banzai Cardinal 1 Bold"/>
                <a:ea typeface="VC Banzai Cardinal 1 Bold"/>
                <a:cs typeface="VC Banzai Cardinal 1 Bold"/>
                <a:sym typeface="VC Banzai Cardinal 1 Bold"/>
              </a:rPr>
              <a:t>Know Your Options and Costs</a:t>
            </a:r>
          </a:p>
        </p:txBody>
      </p:sp>
      <p:sp>
        <p:nvSpPr>
          <p:cNvPr name="TextBox 12" id="12"/>
          <p:cNvSpPr txBox="true"/>
          <p:nvPr/>
        </p:nvSpPr>
        <p:spPr>
          <a:xfrm rot="0">
            <a:off x="10553884" y="5405581"/>
            <a:ext cx="4845671" cy="1600200"/>
          </a:xfrm>
          <a:prstGeom prst="rect">
            <a:avLst/>
          </a:prstGeom>
        </p:spPr>
        <p:txBody>
          <a:bodyPr anchor="t" rtlCol="false" tIns="0" lIns="0" bIns="0" rIns="0">
            <a:spAutoFit/>
          </a:bodyPr>
          <a:lstStyle/>
          <a:p>
            <a:pPr algn="l">
              <a:lnSpc>
                <a:spcPts val="5850"/>
              </a:lnSpc>
            </a:pPr>
            <a:r>
              <a:rPr lang="en-US" sz="4500" b="true">
                <a:solidFill>
                  <a:srgbClr val="000000"/>
                </a:solidFill>
                <a:latin typeface="VC Banzai Cardinal 1 Bold"/>
                <a:ea typeface="VC Banzai Cardinal 1 Bold"/>
                <a:cs typeface="VC Banzai Cardinal 1 Bold"/>
                <a:sym typeface="VC Banzai Cardinal 1 Bold"/>
              </a:rPr>
              <a:t>Get Pre-Approved First</a:t>
            </a:r>
          </a:p>
        </p:txBody>
      </p:sp>
    </p:spTree>
  </p:cSld>
  <p:clrMapOvr>
    <a:masterClrMapping/>
  </p:clrMapOvr>
</p:sld>
</file>

<file path=ppt/slides/slide33.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grpSp>
        <p:nvGrpSpPr>
          <p:cNvPr name="Group 2" id="2"/>
          <p:cNvGrpSpPr/>
          <p:nvPr/>
        </p:nvGrpSpPr>
        <p:grpSpPr>
          <a:xfrm rot="0">
            <a:off x="11948117" y="605471"/>
            <a:ext cx="4485539" cy="830262"/>
            <a:chOff x="0" y="0"/>
            <a:chExt cx="5980719" cy="1107017"/>
          </a:xfrm>
        </p:grpSpPr>
        <p:sp>
          <p:nvSpPr>
            <p:cNvPr name="TextBox 3" id="3"/>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4" id="4"/>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sp>
        <p:nvSpPr>
          <p:cNvPr name="TextBox 5" id="5"/>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000000"/>
                </a:solidFill>
                <a:latin typeface="Montserrat Semi-Bold"/>
                <a:ea typeface="Montserrat Semi-Bold"/>
                <a:cs typeface="Montserrat Semi-Bold"/>
                <a:sym typeface="Montserrat Semi-Bold"/>
              </a:rPr>
              <a:t>33</a:t>
            </a:r>
          </a:p>
        </p:txBody>
      </p:sp>
      <p:grpSp>
        <p:nvGrpSpPr>
          <p:cNvPr name="Group 6" id="6"/>
          <p:cNvGrpSpPr/>
          <p:nvPr/>
        </p:nvGrpSpPr>
        <p:grpSpPr>
          <a:xfrm rot="0">
            <a:off x="1028700" y="3205891"/>
            <a:ext cx="16851809" cy="3657600"/>
            <a:chOff x="0" y="0"/>
            <a:chExt cx="22469078" cy="4876800"/>
          </a:xfrm>
        </p:grpSpPr>
        <p:sp>
          <p:nvSpPr>
            <p:cNvPr name="TextBox 7" id="7"/>
            <p:cNvSpPr txBox="true"/>
            <p:nvPr/>
          </p:nvSpPr>
          <p:spPr>
            <a:xfrm rot="0">
              <a:off x="0" y="-323850"/>
              <a:ext cx="22469078" cy="2762250"/>
            </a:xfrm>
            <a:prstGeom prst="rect">
              <a:avLst/>
            </a:prstGeom>
          </p:spPr>
          <p:txBody>
            <a:bodyPr anchor="t" rtlCol="false" tIns="0" lIns="0" bIns="0" rIns="0">
              <a:spAutoFit/>
            </a:bodyPr>
            <a:lstStyle/>
            <a:p>
              <a:pPr algn="ctr">
                <a:lnSpc>
                  <a:spcPts val="14400"/>
                </a:lnSpc>
              </a:pPr>
              <a:r>
                <a:rPr lang="en-US" sz="12000">
                  <a:solidFill>
                    <a:srgbClr val="000000"/>
                  </a:solidFill>
                  <a:latin typeface="VC Banzai Cardinal 2"/>
                  <a:ea typeface="VC Banzai Cardinal 2"/>
                  <a:cs typeface="VC Banzai Cardinal 2"/>
                  <a:sym typeface="VC Banzai Cardinal 2"/>
                </a:rPr>
                <a:t>My 90-Day Homebuying</a:t>
              </a:r>
            </a:p>
          </p:txBody>
        </p:sp>
        <p:sp>
          <p:nvSpPr>
            <p:cNvPr name="TextBox 8" id="8"/>
            <p:cNvSpPr txBox="true"/>
            <p:nvPr/>
          </p:nvSpPr>
          <p:spPr>
            <a:xfrm rot="0">
              <a:off x="0" y="2114550"/>
              <a:ext cx="22469078" cy="2762250"/>
            </a:xfrm>
            <a:prstGeom prst="rect">
              <a:avLst/>
            </a:prstGeom>
          </p:spPr>
          <p:txBody>
            <a:bodyPr anchor="t" rtlCol="false" tIns="0" lIns="0" bIns="0" rIns="0">
              <a:spAutoFit/>
            </a:bodyPr>
            <a:lstStyle/>
            <a:p>
              <a:pPr algn="ctr">
                <a:lnSpc>
                  <a:spcPts val="14400"/>
                </a:lnSpc>
              </a:pPr>
              <a:r>
                <a:rPr lang="en-US" sz="12000">
                  <a:solidFill>
                    <a:srgbClr val="000000"/>
                  </a:solidFill>
                  <a:latin typeface="VC Banzai Cardinal 2"/>
                  <a:ea typeface="VC Banzai Cardinal 2"/>
                  <a:cs typeface="VC Banzai Cardinal 2"/>
                  <a:sym typeface="VC Banzai Cardinal 2"/>
                </a:rPr>
                <a:t>Action Plan</a:t>
              </a:r>
            </a:p>
          </p:txBody>
        </p:sp>
      </p:grpSp>
    </p:spTree>
  </p:cSld>
  <p:clrMapOvr>
    <a:masterClrMapping/>
  </p:clrMapOvr>
</p:sld>
</file>

<file path=ppt/slides/slide34.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Freeform 2" id="2" descr="minimal arrow down icon"/>
          <p:cNvSpPr/>
          <p:nvPr/>
        </p:nvSpPr>
        <p:spPr>
          <a:xfrm flipH="false" flipV="false" rot="0">
            <a:off x="9628983" y="6946306"/>
            <a:ext cx="1295666" cy="1290955"/>
          </a:xfrm>
          <a:custGeom>
            <a:avLst/>
            <a:gdLst/>
            <a:ahLst/>
            <a:cxnLst/>
            <a:rect r="r" b="b" t="t" l="l"/>
            <a:pathLst>
              <a:path h="1290955" w="1295666">
                <a:moveTo>
                  <a:pt x="0" y="0"/>
                </a:moveTo>
                <a:lnTo>
                  <a:pt x="1295666" y="0"/>
                </a:lnTo>
                <a:lnTo>
                  <a:pt x="1295666" y="1290955"/>
                </a:lnTo>
                <a:lnTo>
                  <a:pt x="0" y="1290955"/>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3" id="3"/>
          <p:cNvGrpSpPr/>
          <p:nvPr/>
        </p:nvGrpSpPr>
        <p:grpSpPr>
          <a:xfrm rot="0">
            <a:off x="8479627" y="820979"/>
            <a:ext cx="9053103" cy="1873345"/>
            <a:chOff x="0" y="0"/>
            <a:chExt cx="12070804" cy="2497793"/>
          </a:xfrm>
        </p:grpSpPr>
        <p:sp>
          <p:nvSpPr>
            <p:cNvPr name="TextBox 4" id="4"/>
            <p:cNvSpPr txBox="true"/>
            <p:nvPr/>
          </p:nvSpPr>
          <p:spPr>
            <a:xfrm rot="0">
              <a:off x="0" y="57615"/>
              <a:ext cx="11516693" cy="1598083"/>
            </a:xfrm>
            <a:prstGeom prst="rect">
              <a:avLst/>
            </a:prstGeom>
          </p:spPr>
          <p:txBody>
            <a:bodyPr anchor="t" rtlCol="false" tIns="0" lIns="0" bIns="0" rIns="0">
              <a:spAutoFit/>
            </a:bodyPr>
            <a:lstStyle/>
            <a:p>
              <a:pPr algn="l">
                <a:lnSpc>
                  <a:spcPts val="4550"/>
                </a:lnSpc>
              </a:pPr>
              <a:r>
                <a:rPr lang="en-US" b="true" sz="3500" i="true">
                  <a:solidFill>
                    <a:srgbClr val="000000"/>
                  </a:solidFill>
                  <a:latin typeface="VC Banzai Cardinal 2 Bold Italics"/>
                  <a:ea typeface="VC Banzai Cardinal 2 Bold Italics"/>
                  <a:cs typeface="VC Banzai Cardinal 2 Bold Italics"/>
                  <a:sym typeface="VC Banzai Cardinal 2 Bold Italics"/>
                </a:rPr>
                <a:t>Find these resources and more in our Wellness Center:</a:t>
              </a:r>
            </a:p>
          </p:txBody>
        </p:sp>
        <p:sp>
          <p:nvSpPr>
            <p:cNvPr name="TextBox 5" id="5"/>
            <p:cNvSpPr txBox="true"/>
            <p:nvPr/>
          </p:nvSpPr>
          <p:spPr>
            <a:xfrm rot="0">
              <a:off x="0" y="1672928"/>
              <a:ext cx="11516693" cy="824865"/>
            </a:xfrm>
            <a:prstGeom prst="rect">
              <a:avLst/>
            </a:prstGeom>
          </p:spPr>
          <p:txBody>
            <a:bodyPr anchor="t" rtlCol="false" tIns="0" lIns="0" bIns="0" rIns="0">
              <a:spAutoFit/>
            </a:bodyPr>
            <a:lstStyle/>
            <a:p>
              <a:pPr algn="l">
                <a:lnSpc>
                  <a:spcPts val="4619"/>
                </a:lnSpc>
              </a:pPr>
              <a:r>
                <a:rPr lang="en-US" sz="3299">
                  <a:solidFill>
                    <a:srgbClr val="000000"/>
                  </a:solidFill>
                  <a:latin typeface="VC Banzai Cardinal 2"/>
                  <a:ea typeface="VC Banzai Cardinal 2"/>
                  <a:cs typeface="VC Banzai Cardinal 2"/>
                  <a:sym typeface="VC Banzai Cardinal 2"/>
                </a:rPr>
                <a:t>(yoursubdomain).banzai.org/wellness/</a:t>
              </a:r>
            </a:p>
          </p:txBody>
        </p:sp>
        <p:sp>
          <p:nvSpPr>
            <p:cNvPr name="AutoShape 6" id="6"/>
            <p:cNvSpPr/>
            <p:nvPr/>
          </p:nvSpPr>
          <p:spPr>
            <a:xfrm>
              <a:off x="0" y="6350"/>
              <a:ext cx="12070804" cy="0"/>
            </a:xfrm>
            <a:prstGeom prst="line">
              <a:avLst/>
            </a:prstGeom>
            <a:ln cap="rnd" w="12700">
              <a:solidFill>
                <a:srgbClr val="FFFFFF"/>
              </a:solidFill>
              <a:prstDash val="solid"/>
              <a:headEnd type="none" len="sm" w="sm"/>
              <a:tailEnd type="none" len="sm" w="sm"/>
            </a:ln>
          </p:spPr>
        </p:sp>
      </p:grpSp>
      <p:sp>
        <p:nvSpPr>
          <p:cNvPr name="Freeform 7" id="7"/>
          <p:cNvSpPr/>
          <p:nvPr/>
        </p:nvSpPr>
        <p:spPr>
          <a:xfrm flipH="false" flipV="false" rot="0">
            <a:off x="731762" y="3712765"/>
            <a:ext cx="1770938" cy="1149500"/>
          </a:xfrm>
          <a:custGeom>
            <a:avLst/>
            <a:gdLst/>
            <a:ahLst/>
            <a:cxnLst/>
            <a:rect r="r" b="b" t="t" l="l"/>
            <a:pathLst>
              <a:path h="1149500" w="1770938">
                <a:moveTo>
                  <a:pt x="0" y="0"/>
                </a:moveTo>
                <a:lnTo>
                  <a:pt x="1770939" y="0"/>
                </a:lnTo>
                <a:lnTo>
                  <a:pt x="1770939" y="1149500"/>
                </a:lnTo>
                <a:lnTo>
                  <a:pt x="0" y="114950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8" id="8"/>
          <p:cNvSpPr/>
          <p:nvPr/>
        </p:nvSpPr>
        <p:spPr>
          <a:xfrm flipH="false" flipV="false" rot="0">
            <a:off x="731762" y="6741256"/>
            <a:ext cx="1770420" cy="1496005"/>
          </a:xfrm>
          <a:custGeom>
            <a:avLst/>
            <a:gdLst/>
            <a:ahLst/>
            <a:cxnLst/>
            <a:rect r="r" b="b" t="t" l="l"/>
            <a:pathLst>
              <a:path h="1496005" w="1770420">
                <a:moveTo>
                  <a:pt x="0" y="0"/>
                </a:moveTo>
                <a:lnTo>
                  <a:pt x="1770420" y="0"/>
                </a:lnTo>
                <a:lnTo>
                  <a:pt x="1770420" y="1496005"/>
                </a:lnTo>
                <a:lnTo>
                  <a:pt x="0" y="1496005"/>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9" id="9"/>
          <p:cNvSpPr/>
          <p:nvPr/>
        </p:nvSpPr>
        <p:spPr>
          <a:xfrm flipH="false" flipV="false" rot="0">
            <a:off x="9933531" y="3642448"/>
            <a:ext cx="1290135" cy="1290135"/>
          </a:xfrm>
          <a:custGeom>
            <a:avLst/>
            <a:gdLst/>
            <a:ahLst/>
            <a:cxnLst/>
            <a:rect r="r" b="b" t="t" l="l"/>
            <a:pathLst>
              <a:path h="1290135" w="1290135">
                <a:moveTo>
                  <a:pt x="0" y="0"/>
                </a:moveTo>
                <a:lnTo>
                  <a:pt x="1290136" y="0"/>
                </a:lnTo>
                <a:lnTo>
                  <a:pt x="1290136" y="1290135"/>
                </a:lnTo>
                <a:lnTo>
                  <a:pt x="0" y="1290135"/>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10" id="10"/>
          <p:cNvSpPr txBox="true"/>
          <p:nvPr/>
        </p:nvSpPr>
        <p:spPr>
          <a:xfrm rot="0">
            <a:off x="770165" y="8660679"/>
            <a:ext cx="6678706" cy="1167765"/>
          </a:xfrm>
          <a:prstGeom prst="rect">
            <a:avLst/>
          </a:prstGeom>
        </p:spPr>
        <p:txBody>
          <a:bodyPr anchor="t" rtlCol="false" tIns="0" lIns="0" bIns="0" rIns="0">
            <a:spAutoFit/>
          </a:bodyPr>
          <a:lstStyle/>
          <a:p>
            <a:pPr algn="l">
              <a:lnSpc>
                <a:spcPts val="4290"/>
              </a:lnSpc>
            </a:pPr>
            <a:r>
              <a:rPr lang="en-US" sz="3300">
                <a:solidFill>
                  <a:srgbClr val="000000"/>
                </a:solidFill>
                <a:latin typeface="VC Banzai Cardinal 1"/>
                <a:ea typeface="VC Banzai Cardinal 1"/>
                <a:cs typeface="VC Banzai Cardinal 1"/>
                <a:sym typeface="VC Banzai Cardinal 1"/>
              </a:rPr>
              <a:t>Discover how much mortgage you can afford.</a:t>
            </a:r>
          </a:p>
        </p:txBody>
      </p:sp>
      <p:sp>
        <p:nvSpPr>
          <p:cNvPr name="TextBox 11" id="11"/>
          <p:cNvSpPr txBox="true"/>
          <p:nvPr/>
        </p:nvSpPr>
        <p:spPr>
          <a:xfrm rot="0">
            <a:off x="2882278" y="7076354"/>
            <a:ext cx="5299361" cy="1708150"/>
          </a:xfrm>
          <a:prstGeom prst="rect">
            <a:avLst/>
          </a:prstGeom>
        </p:spPr>
        <p:txBody>
          <a:bodyPr anchor="t" rtlCol="false" tIns="0" lIns="0" bIns="0" rIns="0">
            <a:spAutoFit/>
          </a:bodyPr>
          <a:lstStyle/>
          <a:p>
            <a:pPr algn="l">
              <a:lnSpc>
                <a:spcPts val="4550"/>
              </a:lnSpc>
            </a:pPr>
            <a:r>
              <a:rPr lang="en-US" sz="3500" b="true">
                <a:solidFill>
                  <a:srgbClr val="000000"/>
                </a:solidFill>
                <a:latin typeface="Montserrat Semi-Bold Bold"/>
                <a:ea typeface="Montserrat Semi-Bold Bold"/>
                <a:cs typeface="Montserrat Semi-Bold Bold"/>
                <a:sym typeface="Montserrat Semi-Bold Bold"/>
              </a:rPr>
              <a:t>Coach: What Mortgage Can I Afford?</a:t>
            </a:r>
          </a:p>
        </p:txBody>
      </p:sp>
      <p:sp>
        <p:nvSpPr>
          <p:cNvPr name="TextBox 12" id="12"/>
          <p:cNvSpPr txBox="true"/>
          <p:nvPr/>
        </p:nvSpPr>
        <p:spPr>
          <a:xfrm rot="0">
            <a:off x="9834781" y="5105486"/>
            <a:ext cx="6246224" cy="624840"/>
          </a:xfrm>
          <a:prstGeom prst="rect">
            <a:avLst/>
          </a:prstGeom>
        </p:spPr>
        <p:txBody>
          <a:bodyPr anchor="t" rtlCol="false" tIns="0" lIns="0" bIns="0" rIns="0">
            <a:spAutoFit/>
          </a:bodyPr>
          <a:lstStyle/>
          <a:p>
            <a:pPr algn="l">
              <a:lnSpc>
                <a:spcPts val="4290"/>
              </a:lnSpc>
            </a:pPr>
            <a:r>
              <a:rPr lang="en-US" sz="3300">
                <a:solidFill>
                  <a:srgbClr val="000000"/>
                </a:solidFill>
                <a:latin typeface="VC Banzai Cardinal 1"/>
                <a:ea typeface="VC Banzai Cardinal 1"/>
                <a:cs typeface="VC Banzai Cardinal 1"/>
                <a:sym typeface="VC Banzai Cardinal 1"/>
              </a:rPr>
              <a:t>Your all-in-one financial wellness coach.</a:t>
            </a:r>
          </a:p>
        </p:txBody>
      </p:sp>
      <p:sp>
        <p:nvSpPr>
          <p:cNvPr name="TextBox 13" id="13"/>
          <p:cNvSpPr txBox="true"/>
          <p:nvPr/>
        </p:nvSpPr>
        <p:spPr>
          <a:xfrm rot="0">
            <a:off x="11514412" y="3604348"/>
            <a:ext cx="4566593" cy="1136650"/>
          </a:xfrm>
          <a:prstGeom prst="rect">
            <a:avLst/>
          </a:prstGeom>
        </p:spPr>
        <p:txBody>
          <a:bodyPr anchor="t" rtlCol="false" tIns="0" lIns="0" bIns="0" rIns="0">
            <a:spAutoFit/>
          </a:bodyPr>
          <a:lstStyle/>
          <a:p>
            <a:pPr algn="l">
              <a:lnSpc>
                <a:spcPts val="4550"/>
              </a:lnSpc>
            </a:pPr>
            <a:r>
              <a:rPr lang="en-US" sz="3500" b="true">
                <a:solidFill>
                  <a:srgbClr val="000000"/>
                </a:solidFill>
                <a:latin typeface="Montserrat Semi-Bold Bold"/>
                <a:ea typeface="Montserrat Semi-Bold Bold"/>
                <a:cs typeface="Montserrat Semi-Bold Bold"/>
                <a:sym typeface="Montserrat Semi-Bold Bold"/>
              </a:rPr>
              <a:t>Financial Wellness Assessment</a:t>
            </a:r>
          </a:p>
        </p:txBody>
      </p:sp>
      <p:sp>
        <p:nvSpPr>
          <p:cNvPr name="TextBox 14" id="14"/>
          <p:cNvSpPr txBox="true"/>
          <p:nvPr/>
        </p:nvSpPr>
        <p:spPr>
          <a:xfrm rot="0">
            <a:off x="731762" y="601904"/>
            <a:ext cx="7492570" cy="2524125"/>
          </a:xfrm>
          <a:prstGeom prst="rect">
            <a:avLst/>
          </a:prstGeom>
        </p:spPr>
        <p:txBody>
          <a:bodyPr anchor="t" rtlCol="false" tIns="0" lIns="0" bIns="0" rIns="0">
            <a:spAutoFit/>
          </a:bodyPr>
          <a:lstStyle/>
          <a:p>
            <a:pPr algn="l">
              <a:lnSpc>
                <a:spcPts val="9119"/>
              </a:lnSpc>
            </a:pPr>
            <a:r>
              <a:rPr lang="en-US" sz="7599">
                <a:solidFill>
                  <a:srgbClr val="000000"/>
                </a:solidFill>
                <a:latin typeface="VC Banzai Cardinal 2"/>
                <a:ea typeface="VC Banzai Cardinal 2"/>
                <a:cs typeface="VC Banzai Cardinal 2"/>
                <a:sym typeface="VC Banzai Cardinal 2"/>
              </a:rPr>
              <a:t>Additional </a:t>
            </a:r>
          </a:p>
          <a:p>
            <a:pPr algn="l">
              <a:lnSpc>
                <a:spcPts val="9119"/>
              </a:lnSpc>
            </a:pPr>
            <a:r>
              <a:rPr lang="en-US" sz="7599">
                <a:solidFill>
                  <a:srgbClr val="000000"/>
                </a:solidFill>
                <a:latin typeface="VC Banzai Cardinal 2"/>
                <a:ea typeface="VC Banzai Cardinal 2"/>
                <a:cs typeface="VC Banzai Cardinal 2"/>
                <a:sym typeface="VC Banzai Cardinal 2"/>
              </a:rPr>
              <a:t>Resources</a:t>
            </a:r>
          </a:p>
        </p:txBody>
      </p:sp>
      <p:sp>
        <p:nvSpPr>
          <p:cNvPr name="TextBox 15" id="15"/>
          <p:cNvSpPr txBox="true"/>
          <p:nvPr/>
        </p:nvSpPr>
        <p:spPr>
          <a:xfrm rot="0">
            <a:off x="731762" y="5105486"/>
            <a:ext cx="6585181" cy="1167765"/>
          </a:xfrm>
          <a:prstGeom prst="rect">
            <a:avLst/>
          </a:prstGeom>
        </p:spPr>
        <p:txBody>
          <a:bodyPr anchor="t" rtlCol="false" tIns="0" lIns="0" bIns="0" rIns="0">
            <a:spAutoFit/>
          </a:bodyPr>
          <a:lstStyle/>
          <a:p>
            <a:pPr algn="l">
              <a:lnSpc>
                <a:spcPts val="4290"/>
              </a:lnSpc>
            </a:pPr>
            <a:r>
              <a:rPr lang="en-US" sz="3300">
                <a:solidFill>
                  <a:srgbClr val="000000"/>
                </a:solidFill>
                <a:latin typeface="VC Banzai Cardinal 1"/>
                <a:ea typeface="VC Banzai Cardinal 1"/>
                <a:cs typeface="VC Banzai Cardinal 1"/>
                <a:sym typeface="VC Banzai Cardinal 1"/>
              </a:rPr>
              <a:t>How long will it take to pay off a credit card?</a:t>
            </a:r>
          </a:p>
        </p:txBody>
      </p:sp>
      <p:sp>
        <p:nvSpPr>
          <p:cNvPr name="TextBox 16" id="16"/>
          <p:cNvSpPr txBox="true"/>
          <p:nvPr/>
        </p:nvSpPr>
        <p:spPr>
          <a:xfrm rot="0">
            <a:off x="2882278" y="3700140"/>
            <a:ext cx="4566593" cy="1136650"/>
          </a:xfrm>
          <a:prstGeom prst="rect">
            <a:avLst/>
          </a:prstGeom>
        </p:spPr>
        <p:txBody>
          <a:bodyPr anchor="t" rtlCol="false" tIns="0" lIns="0" bIns="0" rIns="0">
            <a:spAutoFit/>
          </a:bodyPr>
          <a:lstStyle/>
          <a:p>
            <a:pPr algn="l">
              <a:lnSpc>
                <a:spcPts val="4550"/>
              </a:lnSpc>
            </a:pPr>
            <a:r>
              <a:rPr lang="en-US" sz="3500" b="true">
                <a:solidFill>
                  <a:srgbClr val="000000"/>
                </a:solidFill>
                <a:latin typeface="Montserrat Semi-Bold Bold"/>
                <a:ea typeface="Montserrat Semi-Bold Bold"/>
                <a:cs typeface="Montserrat Semi-Bold Bold"/>
                <a:sym typeface="Montserrat Semi-Bold Bold"/>
              </a:rPr>
              <a:t>Credit Card Payoff Calculator</a:t>
            </a:r>
          </a:p>
        </p:txBody>
      </p:sp>
      <p:sp>
        <p:nvSpPr>
          <p:cNvPr name="TextBox 17" id="17"/>
          <p:cNvSpPr txBox="true"/>
          <p:nvPr/>
        </p:nvSpPr>
        <p:spPr>
          <a:xfrm rot="0">
            <a:off x="9834781" y="8484911"/>
            <a:ext cx="6045956" cy="1167765"/>
          </a:xfrm>
          <a:prstGeom prst="rect">
            <a:avLst/>
          </a:prstGeom>
        </p:spPr>
        <p:txBody>
          <a:bodyPr anchor="t" rtlCol="false" tIns="0" lIns="0" bIns="0" rIns="0">
            <a:spAutoFit/>
          </a:bodyPr>
          <a:lstStyle/>
          <a:p>
            <a:pPr algn="l">
              <a:lnSpc>
                <a:spcPts val="4290"/>
              </a:lnSpc>
            </a:pPr>
            <a:r>
              <a:rPr lang="en-US" sz="3300">
                <a:solidFill>
                  <a:srgbClr val="000000"/>
                </a:solidFill>
                <a:latin typeface="VC Banzai Cardinal 1"/>
                <a:ea typeface="VC Banzai Cardinal 1"/>
                <a:cs typeface="VC Banzai Cardinal 1"/>
                <a:sym typeface="VC Banzai Cardinal 1"/>
              </a:rPr>
              <a:t>Receive guidance for getting out of debt based on your unique situation.</a:t>
            </a:r>
          </a:p>
        </p:txBody>
      </p:sp>
      <p:sp>
        <p:nvSpPr>
          <p:cNvPr name="TextBox 18" id="18"/>
          <p:cNvSpPr txBox="true"/>
          <p:nvPr/>
        </p:nvSpPr>
        <p:spPr>
          <a:xfrm rot="0">
            <a:off x="11514412" y="6908206"/>
            <a:ext cx="4566593" cy="1136650"/>
          </a:xfrm>
          <a:prstGeom prst="rect">
            <a:avLst/>
          </a:prstGeom>
        </p:spPr>
        <p:txBody>
          <a:bodyPr anchor="t" rtlCol="false" tIns="0" lIns="0" bIns="0" rIns="0">
            <a:spAutoFit/>
          </a:bodyPr>
          <a:lstStyle/>
          <a:p>
            <a:pPr algn="l">
              <a:lnSpc>
                <a:spcPts val="4550"/>
              </a:lnSpc>
            </a:pPr>
            <a:r>
              <a:rPr lang="en-US" sz="3500" b="true">
                <a:solidFill>
                  <a:srgbClr val="000000"/>
                </a:solidFill>
                <a:latin typeface="Montserrat Semi-Bold Bold"/>
                <a:ea typeface="Montserrat Semi-Bold Bold"/>
                <a:cs typeface="Montserrat Semi-Bold Bold"/>
                <a:sym typeface="Montserrat Semi-Bold Bold"/>
              </a:rPr>
              <a:t>Coach: Get Out of Debt</a:t>
            </a:r>
          </a:p>
        </p:txBody>
      </p:sp>
    </p:spTree>
  </p:cSld>
  <p:clrMapOvr>
    <a:masterClrMapping/>
  </p:clrMapOvr>
</p:sld>
</file>

<file path=ppt/slides/slide35.xml><?xml version="1.0" encoding="utf-8"?>
<p:sld xmlns:p="http://schemas.openxmlformats.org/presentationml/2006/main" xmlns:a="http://schemas.openxmlformats.org/drawingml/2006/main" xmlns:r="http://schemas.openxmlformats.org/officeDocument/2006/relationships">
  <p:cSld>
    <p:bg>
      <p:bgPr>
        <a:solidFill>
          <a:srgbClr val="8F806E"/>
        </a:solidFill>
      </p:bgPr>
    </p:bg>
    <p:spTree>
      <p:nvGrpSpPr>
        <p:cNvPr id="1" name=""/>
        <p:cNvGrpSpPr/>
        <p:nvPr/>
      </p:nvGrpSpPr>
      <p:grpSpPr>
        <a:xfrm>
          <a:off x="0" y="0"/>
          <a:ext cx="0" cy="0"/>
          <a:chOff x="0" y="0"/>
          <a:chExt cx="0" cy="0"/>
        </a:xfrm>
      </p:grpSpPr>
      <p:grpSp>
        <p:nvGrpSpPr>
          <p:cNvPr name="Group 2" id="2"/>
          <p:cNvGrpSpPr/>
          <p:nvPr/>
        </p:nvGrpSpPr>
        <p:grpSpPr>
          <a:xfrm rot="0">
            <a:off x="0" y="6322267"/>
            <a:ext cx="18361655" cy="3964733"/>
            <a:chOff x="0" y="0"/>
            <a:chExt cx="24482206" cy="5286311"/>
          </a:xfrm>
        </p:grpSpPr>
        <p:pic>
          <p:nvPicPr>
            <p:cNvPr name="Picture 3" id="3"/>
            <p:cNvPicPr>
              <a:picLocks noChangeAspect="true"/>
            </p:cNvPicPr>
            <p:nvPr/>
          </p:nvPicPr>
          <p:blipFill>
            <a:blip r:embed="rId3"/>
            <a:srcRect l="0" t="33856" r="0" b="33856"/>
            <a:stretch>
              <a:fillRect/>
            </a:stretch>
          </p:blipFill>
          <p:spPr>
            <a:xfrm flipH="false" flipV="false">
              <a:off x="0" y="0"/>
              <a:ext cx="24482206" cy="5286311"/>
            </a:xfrm>
            <a:prstGeom prst="rect">
              <a:avLst/>
            </a:prstGeom>
          </p:spPr>
        </p:pic>
      </p:grpSp>
      <p:grpSp>
        <p:nvGrpSpPr>
          <p:cNvPr name="Group 4" id="4"/>
          <p:cNvGrpSpPr/>
          <p:nvPr/>
        </p:nvGrpSpPr>
        <p:grpSpPr>
          <a:xfrm rot="0">
            <a:off x="798297" y="2123714"/>
            <a:ext cx="5305568" cy="3270886"/>
            <a:chOff x="0" y="0"/>
            <a:chExt cx="7074090" cy="4361181"/>
          </a:xfrm>
        </p:grpSpPr>
        <p:sp>
          <p:nvSpPr>
            <p:cNvPr name="TextBox 5" id="5"/>
            <p:cNvSpPr txBox="true"/>
            <p:nvPr/>
          </p:nvSpPr>
          <p:spPr>
            <a:xfrm rot="0">
              <a:off x="0" y="-323850"/>
              <a:ext cx="7074090" cy="2762250"/>
            </a:xfrm>
            <a:prstGeom prst="rect">
              <a:avLst/>
            </a:prstGeom>
          </p:spPr>
          <p:txBody>
            <a:bodyPr anchor="t" rtlCol="false" tIns="0" lIns="0" bIns="0" rIns="0">
              <a:spAutoFit/>
            </a:bodyPr>
            <a:lstStyle/>
            <a:p>
              <a:pPr algn="l">
                <a:lnSpc>
                  <a:spcPts val="14400"/>
                </a:lnSpc>
              </a:pPr>
              <a:r>
                <a:rPr lang="en-US" sz="12000">
                  <a:solidFill>
                    <a:srgbClr val="FFFFFF"/>
                  </a:solidFill>
                  <a:latin typeface="VC Banzai Cardinal 2"/>
                  <a:ea typeface="VC Banzai Cardinal 2"/>
                  <a:cs typeface="VC Banzai Cardinal 2"/>
                  <a:sym typeface="VC Banzai Cardinal 2"/>
                </a:rPr>
                <a:t>Thank</a:t>
              </a:r>
            </a:p>
          </p:txBody>
        </p:sp>
        <p:sp>
          <p:nvSpPr>
            <p:cNvPr name="TextBox 6" id="6"/>
            <p:cNvSpPr txBox="true"/>
            <p:nvPr/>
          </p:nvSpPr>
          <p:spPr>
            <a:xfrm rot="0">
              <a:off x="1416424" y="1598931"/>
              <a:ext cx="5657666" cy="2762250"/>
            </a:xfrm>
            <a:prstGeom prst="rect">
              <a:avLst/>
            </a:prstGeom>
          </p:spPr>
          <p:txBody>
            <a:bodyPr anchor="t" rtlCol="false" tIns="0" lIns="0" bIns="0" rIns="0">
              <a:spAutoFit/>
            </a:bodyPr>
            <a:lstStyle/>
            <a:p>
              <a:pPr algn="l">
                <a:lnSpc>
                  <a:spcPts val="14400"/>
                </a:lnSpc>
              </a:pPr>
              <a:r>
                <a:rPr lang="en-US" sz="12000">
                  <a:solidFill>
                    <a:srgbClr val="FFFFFF"/>
                  </a:solidFill>
                  <a:latin typeface="VC Banzai Cardinal 2"/>
                  <a:ea typeface="VC Banzai Cardinal 2"/>
                  <a:cs typeface="VC Banzai Cardinal 2"/>
                  <a:sym typeface="VC Banzai Cardinal 2"/>
                </a:rPr>
                <a:t> you!</a:t>
              </a:r>
            </a:p>
          </p:txBody>
        </p:sp>
      </p:grpSp>
      <p:grpSp>
        <p:nvGrpSpPr>
          <p:cNvPr name="Group 7" id="7"/>
          <p:cNvGrpSpPr/>
          <p:nvPr/>
        </p:nvGrpSpPr>
        <p:grpSpPr>
          <a:xfrm rot="0">
            <a:off x="1028700" y="832509"/>
            <a:ext cx="4485539" cy="830262"/>
            <a:chOff x="0" y="0"/>
            <a:chExt cx="5980719" cy="1107017"/>
          </a:xfrm>
        </p:grpSpPr>
        <p:sp>
          <p:nvSpPr>
            <p:cNvPr name="TextBox 8" id="8"/>
            <p:cNvSpPr txBox="true"/>
            <p:nvPr/>
          </p:nvSpPr>
          <p:spPr>
            <a:xfrm rot="0">
              <a:off x="1411702" y="353483"/>
              <a:ext cx="4569016" cy="499533"/>
            </a:xfrm>
            <a:prstGeom prst="rect">
              <a:avLst/>
            </a:prstGeom>
          </p:spPr>
          <p:txBody>
            <a:bodyPr anchor="t" rtlCol="false" tIns="0" lIns="0" bIns="0" rIns="0">
              <a:spAutoFit/>
            </a:bodyPr>
            <a:lstStyle/>
            <a:p>
              <a:pPr algn="l">
                <a:lnSpc>
                  <a:spcPts val="3049"/>
                </a:lnSpc>
              </a:pPr>
              <a:r>
                <a:rPr lang="en-US" sz="2499">
                  <a:solidFill>
                    <a:srgbClr val="FFFFFF"/>
                  </a:solidFill>
                  <a:latin typeface="Montserrat"/>
                  <a:ea typeface="Montserrat"/>
                  <a:cs typeface="Montserrat"/>
                  <a:sym typeface="Montserrat"/>
                </a:rPr>
                <a:t>YOUR LOGO HERE</a:t>
              </a:r>
            </a:p>
          </p:txBody>
        </p:sp>
        <p:sp>
          <p:nvSpPr>
            <p:cNvPr name="Freeform 9" id="9"/>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
        <p:nvSpPr>
          <p:cNvPr name="TextBox 10" id="10"/>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35</a:t>
            </a:r>
          </a:p>
        </p:txBody>
      </p:sp>
      <p:grpSp>
        <p:nvGrpSpPr>
          <p:cNvPr name="Group 11" id="11"/>
          <p:cNvGrpSpPr/>
          <p:nvPr/>
        </p:nvGrpSpPr>
        <p:grpSpPr>
          <a:xfrm rot="0">
            <a:off x="9670447" y="637527"/>
            <a:ext cx="7033024" cy="1096176"/>
            <a:chOff x="0" y="0"/>
            <a:chExt cx="9377366" cy="1461568"/>
          </a:xfrm>
        </p:grpSpPr>
        <p:sp>
          <p:nvSpPr>
            <p:cNvPr name="TextBox 12" id="12"/>
            <p:cNvSpPr txBox="true"/>
            <p:nvPr/>
          </p:nvSpPr>
          <p:spPr>
            <a:xfrm rot="0">
              <a:off x="0" y="-133350"/>
              <a:ext cx="9377366" cy="836083"/>
            </a:xfrm>
            <a:prstGeom prst="rect">
              <a:avLst/>
            </a:prstGeom>
          </p:spPr>
          <p:txBody>
            <a:bodyPr anchor="t" rtlCol="false" tIns="0" lIns="0" bIns="0" rIns="0">
              <a:spAutoFit/>
            </a:bodyPr>
            <a:lstStyle/>
            <a:p>
              <a:pPr algn="l">
                <a:lnSpc>
                  <a:spcPts val="4550"/>
                </a:lnSpc>
              </a:pPr>
              <a:r>
                <a:rPr lang="en-US" b="true" sz="3500" i="true">
                  <a:solidFill>
                    <a:srgbClr val="000000"/>
                  </a:solidFill>
                  <a:latin typeface="VC Banzai Cardinal 2 Bold Italics"/>
                  <a:ea typeface="VC Banzai Cardinal 2 Bold Italics"/>
                  <a:cs typeface="VC Banzai Cardinal 2 Bold Italics"/>
                  <a:sym typeface="VC Banzai Cardinal 2 Bold Italics"/>
                </a:rPr>
                <a:t>Call us</a:t>
              </a:r>
            </a:p>
          </p:txBody>
        </p:sp>
        <p:sp>
          <p:nvSpPr>
            <p:cNvPr name="TextBox 13" id="13"/>
            <p:cNvSpPr txBox="true"/>
            <p:nvPr/>
          </p:nvSpPr>
          <p:spPr>
            <a:xfrm rot="0">
              <a:off x="0" y="709093"/>
              <a:ext cx="9377366" cy="752475"/>
            </a:xfrm>
            <a:prstGeom prst="rect">
              <a:avLst/>
            </a:prstGeom>
          </p:spPr>
          <p:txBody>
            <a:bodyPr anchor="t" rtlCol="false" tIns="0" lIns="0" bIns="0" rIns="0">
              <a:spAutoFit/>
            </a:bodyPr>
            <a:lstStyle/>
            <a:p>
              <a:pPr algn="l">
                <a:lnSpc>
                  <a:spcPts val="4200"/>
                </a:lnSpc>
              </a:pPr>
              <a:r>
                <a:rPr lang="en-US" sz="3000">
                  <a:solidFill>
                    <a:srgbClr val="000000"/>
                  </a:solidFill>
                  <a:latin typeface="VC Banzai Cardinal 2"/>
                  <a:ea typeface="VC Banzai Cardinal 2"/>
                  <a:cs typeface="VC Banzai Cardinal 2"/>
                  <a:sym typeface="VC Banzai Cardinal 2"/>
                </a:rPr>
                <a:t>123-456-7890</a:t>
              </a:r>
            </a:p>
          </p:txBody>
        </p:sp>
      </p:grpSp>
      <p:grpSp>
        <p:nvGrpSpPr>
          <p:cNvPr name="Group 14" id="14"/>
          <p:cNvGrpSpPr/>
          <p:nvPr/>
        </p:nvGrpSpPr>
        <p:grpSpPr>
          <a:xfrm rot="0">
            <a:off x="9670447" y="2811293"/>
            <a:ext cx="7033024" cy="1096176"/>
            <a:chOff x="0" y="0"/>
            <a:chExt cx="9377366" cy="1461568"/>
          </a:xfrm>
        </p:grpSpPr>
        <p:sp>
          <p:nvSpPr>
            <p:cNvPr name="TextBox 15" id="15"/>
            <p:cNvSpPr txBox="true"/>
            <p:nvPr/>
          </p:nvSpPr>
          <p:spPr>
            <a:xfrm rot="0">
              <a:off x="0" y="-133350"/>
              <a:ext cx="9377366" cy="836083"/>
            </a:xfrm>
            <a:prstGeom prst="rect">
              <a:avLst/>
            </a:prstGeom>
          </p:spPr>
          <p:txBody>
            <a:bodyPr anchor="t" rtlCol="false" tIns="0" lIns="0" bIns="0" rIns="0">
              <a:spAutoFit/>
            </a:bodyPr>
            <a:lstStyle/>
            <a:p>
              <a:pPr algn="l">
                <a:lnSpc>
                  <a:spcPts val="4550"/>
                </a:lnSpc>
              </a:pPr>
              <a:r>
                <a:rPr lang="en-US" sz="3500" b="true">
                  <a:solidFill>
                    <a:srgbClr val="000000"/>
                  </a:solidFill>
                  <a:latin typeface="VC Banzai Cardinal 1 Bold"/>
                  <a:ea typeface="VC Banzai Cardinal 1 Bold"/>
                  <a:cs typeface="VC Banzai Cardinal 1 Bold"/>
                  <a:sym typeface="VC Banzai Cardinal 1 Bold"/>
                </a:rPr>
                <a:t>Email us</a:t>
              </a:r>
            </a:p>
          </p:txBody>
        </p:sp>
        <p:sp>
          <p:nvSpPr>
            <p:cNvPr name="TextBox 16" id="16"/>
            <p:cNvSpPr txBox="true"/>
            <p:nvPr/>
          </p:nvSpPr>
          <p:spPr>
            <a:xfrm rot="0">
              <a:off x="0" y="709093"/>
              <a:ext cx="9377366" cy="752475"/>
            </a:xfrm>
            <a:prstGeom prst="rect">
              <a:avLst/>
            </a:prstGeom>
          </p:spPr>
          <p:txBody>
            <a:bodyPr anchor="t" rtlCol="false" tIns="0" lIns="0" bIns="0" rIns="0">
              <a:spAutoFit/>
            </a:bodyPr>
            <a:lstStyle/>
            <a:p>
              <a:pPr algn="l">
                <a:lnSpc>
                  <a:spcPts val="4200"/>
                </a:lnSpc>
              </a:pPr>
              <a:r>
                <a:rPr lang="en-US" sz="3000">
                  <a:solidFill>
                    <a:srgbClr val="000000"/>
                  </a:solidFill>
                  <a:latin typeface="VC Banzai Cardinal 2"/>
                  <a:ea typeface="VC Banzai Cardinal 2"/>
                  <a:cs typeface="VC Banzai Cardinal 2"/>
                  <a:sym typeface="VC Banzai Cardinal 2"/>
                </a:rPr>
                <a:t>hello@reallygreatsite.com</a:t>
              </a:r>
            </a:p>
          </p:txBody>
        </p:sp>
      </p:grpSp>
      <p:grpSp>
        <p:nvGrpSpPr>
          <p:cNvPr name="Group 17" id="17"/>
          <p:cNvGrpSpPr/>
          <p:nvPr/>
        </p:nvGrpSpPr>
        <p:grpSpPr>
          <a:xfrm rot="0">
            <a:off x="9670447" y="5014522"/>
            <a:ext cx="7033024" cy="1096176"/>
            <a:chOff x="0" y="0"/>
            <a:chExt cx="9377366" cy="1461568"/>
          </a:xfrm>
        </p:grpSpPr>
        <p:sp>
          <p:nvSpPr>
            <p:cNvPr name="TextBox 18" id="18"/>
            <p:cNvSpPr txBox="true"/>
            <p:nvPr/>
          </p:nvSpPr>
          <p:spPr>
            <a:xfrm rot="0">
              <a:off x="0" y="-133350"/>
              <a:ext cx="9377366" cy="836083"/>
            </a:xfrm>
            <a:prstGeom prst="rect">
              <a:avLst/>
            </a:prstGeom>
          </p:spPr>
          <p:txBody>
            <a:bodyPr anchor="t" rtlCol="false" tIns="0" lIns="0" bIns="0" rIns="0">
              <a:spAutoFit/>
            </a:bodyPr>
            <a:lstStyle/>
            <a:p>
              <a:pPr algn="l">
                <a:lnSpc>
                  <a:spcPts val="4550"/>
                </a:lnSpc>
              </a:pPr>
              <a:r>
                <a:rPr lang="en-US" b="true" sz="3500" i="true">
                  <a:solidFill>
                    <a:srgbClr val="000000"/>
                  </a:solidFill>
                  <a:latin typeface="VC Banzai Cardinal 2 Bold Italics"/>
                  <a:ea typeface="VC Banzai Cardinal 2 Bold Italics"/>
                  <a:cs typeface="VC Banzai Cardinal 2 Bold Italics"/>
                  <a:sym typeface="VC Banzai Cardinal 2 Bold Italics"/>
                </a:rPr>
                <a:t>Visit our website</a:t>
              </a:r>
            </a:p>
          </p:txBody>
        </p:sp>
        <p:sp>
          <p:nvSpPr>
            <p:cNvPr name="TextBox 19" id="19"/>
            <p:cNvSpPr txBox="true"/>
            <p:nvPr/>
          </p:nvSpPr>
          <p:spPr>
            <a:xfrm rot="0">
              <a:off x="0" y="709093"/>
              <a:ext cx="9377366" cy="752475"/>
            </a:xfrm>
            <a:prstGeom prst="rect">
              <a:avLst/>
            </a:prstGeom>
          </p:spPr>
          <p:txBody>
            <a:bodyPr anchor="t" rtlCol="false" tIns="0" lIns="0" bIns="0" rIns="0">
              <a:spAutoFit/>
            </a:bodyPr>
            <a:lstStyle/>
            <a:p>
              <a:pPr algn="l">
                <a:lnSpc>
                  <a:spcPts val="4200"/>
                </a:lnSpc>
              </a:pPr>
              <a:r>
                <a:rPr lang="en-US" sz="3000">
                  <a:solidFill>
                    <a:srgbClr val="000000"/>
                  </a:solidFill>
                  <a:latin typeface="VC Banzai Cardinal 2"/>
                  <a:ea typeface="VC Banzai Cardinal 2"/>
                  <a:cs typeface="VC Banzai Cardinal 2"/>
                  <a:sym typeface="VC Banzai Cardinal 2"/>
                </a:rPr>
                <a:t>www.reallygreatsite.com</a:t>
              </a:r>
            </a:p>
          </p:txBody>
        </p:sp>
      </p:grpSp>
      <p:sp>
        <p:nvSpPr>
          <p:cNvPr name="AutoShape 20" id="20">
            <a:extLst>
              <a:ext uri="{C183D7F6-B498-43B3-948B-1728B52AA6E4}">
                <adec:decorative xmlns:adec="http://schemas.microsoft.com/office/drawing/2017/decorative" val="1"/>
              </a:ext>
            </a:extLst>
          </p:cNvPr>
          <p:cNvSpPr/>
          <p:nvPr/>
        </p:nvSpPr>
        <p:spPr>
          <a:xfrm>
            <a:off x="9670447" y="350386"/>
            <a:ext cx="7033024" cy="0"/>
          </a:xfrm>
          <a:prstGeom prst="line">
            <a:avLst/>
          </a:prstGeom>
          <a:ln cap="rnd" w="9525">
            <a:solidFill>
              <a:srgbClr val="000000"/>
            </a:solidFill>
            <a:prstDash val="solid"/>
            <a:headEnd type="none" len="sm" w="sm"/>
            <a:tailEnd type="none" len="sm" w="sm"/>
          </a:ln>
        </p:spPr>
      </p:sp>
      <p:sp>
        <p:nvSpPr>
          <p:cNvPr name="AutoShape 21" id="21">
            <a:extLst>
              <a:ext uri="{C183D7F6-B498-43B3-948B-1728B52AA6E4}">
                <adec:decorative xmlns:adec="http://schemas.microsoft.com/office/drawing/2017/decorative" val="1"/>
              </a:ext>
            </a:extLst>
          </p:cNvPr>
          <p:cNvSpPr/>
          <p:nvPr/>
        </p:nvSpPr>
        <p:spPr>
          <a:xfrm>
            <a:off x="9670447" y="2524151"/>
            <a:ext cx="7033024" cy="0"/>
          </a:xfrm>
          <a:prstGeom prst="line">
            <a:avLst/>
          </a:prstGeom>
          <a:ln cap="rnd" w="9525">
            <a:solidFill>
              <a:srgbClr val="000000"/>
            </a:solidFill>
            <a:prstDash val="solid"/>
            <a:headEnd type="none" len="sm" w="sm"/>
            <a:tailEnd type="none" len="sm" w="sm"/>
          </a:ln>
        </p:spPr>
      </p:sp>
      <p:sp>
        <p:nvSpPr>
          <p:cNvPr name="AutoShape 22" id="22">
            <a:extLst>
              <a:ext uri="{C183D7F6-B498-43B3-948B-1728B52AA6E4}">
                <adec:decorative xmlns:adec="http://schemas.microsoft.com/office/drawing/2017/decorative" val="1"/>
              </a:ext>
            </a:extLst>
          </p:cNvPr>
          <p:cNvSpPr/>
          <p:nvPr/>
        </p:nvSpPr>
        <p:spPr>
          <a:xfrm>
            <a:off x="9670447" y="4727380"/>
            <a:ext cx="7033024" cy="0"/>
          </a:xfrm>
          <a:prstGeom prst="line">
            <a:avLst/>
          </a:prstGeom>
          <a:ln cap="rnd" w="9525">
            <a:solidFill>
              <a:srgbClr val="000000"/>
            </a:solidFill>
            <a:prstDash val="solid"/>
            <a:headEnd type="none" len="sm" w="sm"/>
            <a:tailEnd type="none" len="sm" w="sm"/>
          </a:ln>
        </p:spPr>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8F806E"/>
        </a:solidFill>
      </p:bgPr>
    </p:bg>
    <p:spTree>
      <p:nvGrpSpPr>
        <p:cNvPr id="1" name=""/>
        <p:cNvGrpSpPr/>
        <p:nvPr/>
      </p:nvGrpSpPr>
      <p:grpSpPr>
        <a:xfrm>
          <a:off x="0" y="0"/>
          <a:ext cx="0" cy="0"/>
          <a:chOff x="0" y="0"/>
          <a:chExt cx="0" cy="0"/>
        </a:xfrm>
      </p:grpSpPr>
      <p:sp>
        <p:nvSpPr>
          <p:cNvPr name="Freeform 2" id="2"/>
          <p:cNvSpPr/>
          <p:nvPr/>
        </p:nvSpPr>
        <p:spPr>
          <a:xfrm flipH="false" flipV="false" rot="0">
            <a:off x="0" y="1020603"/>
            <a:ext cx="11187802" cy="8229600"/>
          </a:xfrm>
          <a:custGeom>
            <a:avLst/>
            <a:gdLst/>
            <a:ahLst/>
            <a:cxnLst/>
            <a:rect r="r" b="b" t="t" l="l"/>
            <a:pathLst>
              <a:path h="8229600" w="11187802">
                <a:moveTo>
                  <a:pt x="0" y="0"/>
                </a:moveTo>
                <a:lnTo>
                  <a:pt x="11187802" y="0"/>
                </a:lnTo>
                <a:lnTo>
                  <a:pt x="11187802" y="8229600"/>
                </a:lnTo>
                <a:lnTo>
                  <a:pt x="0" y="8229600"/>
                </a:lnTo>
                <a:lnTo>
                  <a:pt x="0" y="0"/>
                </a:lnTo>
                <a:close/>
              </a:path>
            </a:pathLst>
          </a:custGeom>
          <a:blipFill>
            <a:blip r:embed="rId3"/>
            <a:stretch>
              <a:fillRect l="0" t="0" r="-10237" b="0"/>
            </a:stretch>
          </a:blipFill>
        </p:spPr>
      </p:sp>
      <p:sp>
        <p:nvSpPr>
          <p:cNvPr name="TextBox 3" id="3"/>
          <p:cNvSpPr txBox="true"/>
          <p:nvPr/>
        </p:nvSpPr>
        <p:spPr>
          <a:xfrm rot="0">
            <a:off x="11327625" y="3406615"/>
            <a:ext cx="6960375" cy="2571750"/>
          </a:xfrm>
          <a:prstGeom prst="rect">
            <a:avLst/>
          </a:prstGeom>
        </p:spPr>
        <p:txBody>
          <a:bodyPr anchor="t" rtlCol="false" tIns="0" lIns="0" bIns="0" rIns="0">
            <a:spAutoFit/>
          </a:bodyPr>
          <a:lstStyle/>
          <a:p>
            <a:pPr algn="l">
              <a:lnSpc>
                <a:spcPts val="9359"/>
              </a:lnSpc>
            </a:pPr>
            <a:r>
              <a:rPr lang="en-US" sz="7799">
                <a:solidFill>
                  <a:srgbClr val="FFFFFF"/>
                </a:solidFill>
                <a:latin typeface="VC Banzai Cardinal 2"/>
                <a:ea typeface="VC Banzai Cardinal 2"/>
                <a:cs typeface="VC Banzai Cardinal 2"/>
                <a:sym typeface="VC Banzai Cardinal 2"/>
              </a:rPr>
              <a:t>Intentionality</a:t>
            </a:r>
          </a:p>
          <a:p>
            <a:pPr algn="l">
              <a:lnSpc>
                <a:spcPts val="9359"/>
              </a:lnSpc>
            </a:pPr>
            <a:r>
              <a:rPr lang="en-US" sz="7799">
                <a:solidFill>
                  <a:srgbClr val="FFFFFF"/>
                </a:solidFill>
                <a:latin typeface="VC Banzai Cardinal 2"/>
                <a:ea typeface="VC Banzai Cardinal 2"/>
                <a:cs typeface="VC Banzai Cardinal 2"/>
                <a:sym typeface="VC Banzai Cardinal 2"/>
              </a:rPr>
              <a:t>is key</a:t>
            </a:r>
          </a:p>
        </p:txBody>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4</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9C1212"/>
        </a:solidFill>
      </p:bgPr>
    </p:bg>
    <p:spTree>
      <p:nvGrpSpPr>
        <p:cNvPr id="1" name=""/>
        <p:cNvGrpSpPr/>
        <p:nvPr/>
      </p:nvGrpSpPr>
      <p:grpSpPr>
        <a:xfrm>
          <a:off x="0" y="0"/>
          <a:ext cx="0" cy="0"/>
          <a:chOff x="0" y="0"/>
          <a:chExt cx="0" cy="0"/>
        </a:xfrm>
      </p:grpSpPr>
      <p:grpSp>
        <p:nvGrpSpPr>
          <p:cNvPr name="Group 2" id="2"/>
          <p:cNvGrpSpPr/>
          <p:nvPr/>
        </p:nvGrpSpPr>
        <p:grpSpPr>
          <a:xfrm rot="0">
            <a:off x="1028700" y="613569"/>
            <a:ext cx="4485539" cy="830262"/>
            <a:chOff x="0" y="0"/>
            <a:chExt cx="5980719" cy="1107017"/>
          </a:xfrm>
        </p:grpSpPr>
        <p:sp>
          <p:nvSpPr>
            <p:cNvPr name="TextBox 3" id="3"/>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4" id="4"/>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sp>
        <p:nvSpPr>
          <p:cNvPr name="Freeform 5" id="5"/>
          <p:cNvSpPr/>
          <p:nvPr/>
        </p:nvSpPr>
        <p:spPr>
          <a:xfrm flipH="false" flipV="false" rot="0">
            <a:off x="2498066" y="6999940"/>
            <a:ext cx="3016173" cy="2258360"/>
          </a:xfrm>
          <a:custGeom>
            <a:avLst/>
            <a:gdLst/>
            <a:ahLst/>
            <a:cxnLst/>
            <a:rect r="r" b="b" t="t" l="l"/>
            <a:pathLst>
              <a:path h="2258360" w="3016173">
                <a:moveTo>
                  <a:pt x="0" y="0"/>
                </a:moveTo>
                <a:lnTo>
                  <a:pt x="3016173" y="0"/>
                </a:lnTo>
                <a:lnTo>
                  <a:pt x="3016173" y="2258360"/>
                </a:lnTo>
                <a:lnTo>
                  <a:pt x="0" y="225836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6" id="6"/>
          <p:cNvSpPr/>
          <p:nvPr/>
        </p:nvSpPr>
        <p:spPr>
          <a:xfrm flipH="false" flipV="false" rot="0">
            <a:off x="8450504" y="6999940"/>
            <a:ext cx="2174038" cy="2174038"/>
          </a:xfrm>
          <a:custGeom>
            <a:avLst/>
            <a:gdLst/>
            <a:ahLst/>
            <a:cxnLst/>
            <a:rect r="r" b="b" t="t" l="l"/>
            <a:pathLst>
              <a:path h="2174038" w="2174038">
                <a:moveTo>
                  <a:pt x="0" y="0"/>
                </a:moveTo>
                <a:lnTo>
                  <a:pt x="2174038" y="0"/>
                </a:lnTo>
                <a:lnTo>
                  <a:pt x="2174038" y="2174038"/>
                </a:lnTo>
                <a:lnTo>
                  <a:pt x="0" y="2174038"/>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7" id="7"/>
          <p:cNvSpPr/>
          <p:nvPr/>
        </p:nvSpPr>
        <p:spPr>
          <a:xfrm flipH="false" flipV="false" rot="0">
            <a:off x="13558242" y="6597515"/>
            <a:ext cx="2066604" cy="2978889"/>
          </a:xfrm>
          <a:custGeom>
            <a:avLst/>
            <a:gdLst/>
            <a:ahLst/>
            <a:cxnLst/>
            <a:rect r="r" b="b" t="t" l="l"/>
            <a:pathLst>
              <a:path h="2978889" w="2066604">
                <a:moveTo>
                  <a:pt x="0" y="0"/>
                </a:moveTo>
                <a:lnTo>
                  <a:pt x="2066605" y="0"/>
                </a:lnTo>
                <a:lnTo>
                  <a:pt x="2066605" y="2978889"/>
                </a:lnTo>
                <a:lnTo>
                  <a:pt x="0" y="2978889"/>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8" id="8"/>
          <p:cNvSpPr txBox="true"/>
          <p:nvPr/>
        </p:nvSpPr>
        <p:spPr>
          <a:xfrm rot="0">
            <a:off x="2577974" y="3186906"/>
            <a:ext cx="5872530" cy="3114675"/>
          </a:xfrm>
          <a:prstGeom prst="rect">
            <a:avLst/>
          </a:prstGeom>
        </p:spPr>
        <p:txBody>
          <a:bodyPr anchor="t" rtlCol="false" tIns="0" lIns="0" bIns="0" rIns="0">
            <a:spAutoFit/>
          </a:bodyPr>
          <a:lstStyle/>
          <a:p>
            <a:pPr algn="r">
              <a:lnSpc>
                <a:spcPts val="11279"/>
              </a:lnSpc>
            </a:pPr>
            <a:r>
              <a:rPr lang="en-US" sz="9399">
                <a:solidFill>
                  <a:srgbClr val="FFFFFF"/>
                </a:solidFill>
                <a:latin typeface="VC Banzai Cardinal 2"/>
                <a:ea typeface="VC Banzai Cardinal 2"/>
                <a:cs typeface="VC Banzai Cardinal 2"/>
                <a:sym typeface="VC Banzai Cardinal 2"/>
              </a:rPr>
              <a:t>Let’s Talk </a:t>
            </a:r>
          </a:p>
          <a:p>
            <a:pPr algn="r">
              <a:lnSpc>
                <a:spcPts val="11279"/>
              </a:lnSpc>
            </a:pPr>
            <a:r>
              <a:rPr lang="en-US" sz="9399">
                <a:solidFill>
                  <a:srgbClr val="FFFFFF"/>
                </a:solidFill>
                <a:latin typeface="VC Banzai Cardinal 2"/>
                <a:ea typeface="VC Banzai Cardinal 2"/>
                <a:cs typeface="VC Banzai Cardinal 2"/>
                <a:sym typeface="VC Banzai Cardinal 2"/>
              </a:rPr>
              <a:t>About</a:t>
            </a:r>
          </a:p>
        </p:txBody>
      </p:sp>
      <p:sp>
        <p:nvSpPr>
          <p:cNvPr name="TextBox 9" id="9"/>
          <p:cNvSpPr txBox="true"/>
          <p:nvPr/>
        </p:nvSpPr>
        <p:spPr>
          <a:xfrm rot="0">
            <a:off x="9144000" y="3901281"/>
            <a:ext cx="7772415" cy="1685925"/>
          </a:xfrm>
          <a:prstGeom prst="rect">
            <a:avLst/>
          </a:prstGeom>
        </p:spPr>
        <p:txBody>
          <a:bodyPr anchor="t" rtlCol="false" tIns="0" lIns="0" bIns="0" rIns="0">
            <a:spAutoFit/>
          </a:bodyPr>
          <a:lstStyle/>
          <a:p>
            <a:pPr algn="just">
              <a:lnSpc>
                <a:spcPts val="11279"/>
              </a:lnSpc>
            </a:pPr>
            <a:r>
              <a:rPr lang="en-US" sz="9399">
                <a:solidFill>
                  <a:srgbClr val="FFFFFF"/>
                </a:solidFill>
                <a:latin typeface="VC Banzai Cardinal 2"/>
                <a:ea typeface="VC Banzai Cardinal 2"/>
                <a:cs typeface="VC Banzai Cardinal 2"/>
                <a:sym typeface="VC Banzai Cardinal 2"/>
              </a:rPr>
              <a:t>Affordability</a:t>
            </a:r>
          </a:p>
        </p:txBody>
      </p:sp>
      <p:sp>
        <p:nvSpPr>
          <p:cNvPr name="TextBox 10" id="10"/>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5</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9C1212"/>
        </a:solidFill>
      </p:bgPr>
    </p:bg>
    <p:spTree>
      <p:nvGrpSpPr>
        <p:cNvPr id="1" name=""/>
        <p:cNvGrpSpPr/>
        <p:nvPr/>
      </p:nvGrpSpPr>
      <p:grpSpPr>
        <a:xfrm>
          <a:off x="0" y="0"/>
          <a:ext cx="0" cy="0"/>
          <a:chOff x="0" y="0"/>
          <a:chExt cx="0" cy="0"/>
        </a:xfrm>
      </p:grpSpPr>
      <p:sp>
        <p:nvSpPr>
          <p:cNvPr name="TextBox 2" id="2"/>
          <p:cNvSpPr txBox="true"/>
          <p:nvPr/>
        </p:nvSpPr>
        <p:spPr>
          <a:xfrm rot="0">
            <a:off x="2577974" y="3186906"/>
            <a:ext cx="5872530" cy="3114675"/>
          </a:xfrm>
          <a:prstGeom prst="rect">
            <a:avLst/>
          </a:prstGeom>
        </p:spPr>
        <p:txBody>
          <a:bodyPr anchor="t" rtlCol="false" tIns="0" lIns="0" bIns="0" rIns="0">
            <a:spAutoFit/>
          </a:bodyPr>
          <a:lstStyle/>
          <a:p>
            <a:pPr algn="r">
              <a:lnSpc>
                <a:spcPts val="11279"/>
              </a:lnSpc>
            </a:pPr>
            <a:r>
              <a:rPr lang="en-US" sz="9399">
                <a:solidFill>
                  <a:srgbClr val="FFFFFF"/>
                </a:solidFill>
                <a:latin typeface="VC Banzai Cardinal 2"/>
                <a:ea typeface="VC Banzai Cardinal 2"/>
                <a:cs typeface="VC Banzai Cardinal 2"/>
                <a:sym typeface="VC Banzai Cardinal 2"/>
              </a:rPr>
              <a:t>Let’s Talk </a:t>
            </a:r>
          </a:p>
          <a:p>
            <a:pPr algn="r">
              <a:lnSpc>
                <a:spcPts val="11279"/>
              </a:lnSpc>
            </a:pPr>
            <a:r>
              <a:rPr lang="en-US" sz="9399">
                <a:solidFill>
                  <a:srgbClr val="FFFFFF"/>
                </a:solidFill>
                <a:latin typeface="VC Banzai Cardinal 2"/>
                <a:ea typeface="VC Banzai Cardinal 2"/>
                <a:cs typeface="VC Banzai Cardinal 2"/>
                <a:sym typeface="VC Banzai Cardinal 2"/>
              </a:rPr>
              <a:t>About</a:t>
            </a:r>
          </a:p>
        </p:txBody>
      </p:sp>
      <p:grpSp>
        <p:nvGrpSpPr>
          <p:cNvPr name="Group 3" id="3"/>
          <p:cNvGrpSpPr/>
          <p:nvPr/>
        </p:nvGrpSpPr>
        <p:grpSpPr>
          <a:xfrm rot="0">
            <a:off x="1028700" y="613569"/>
            <a:ext cx="4485539" cy="830262"/>
            <a:chOff x="0" y="0"/>
            <a:chExt cx="5980719" cy="1107017"/>
          </a:xfrm>
        </p:grpSpPr>
        <p:sp>
          <p:nvSpPr>
            <p:cNvPr name="TextBox 4" id="4"/>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5" id="5"/>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sp>
        <p:nvSpPr>
          <p:cNvPr name="TextBox 6" id="6"/>
          <p:cNvSpPr txBox="true"/>
          <p:nvPr/>
        </p:nvSpPr>
        <p:spPr>
          <a:xfrm rot="0">
            <a:off x="9144000" y="3186906"/>
            <a:ext cx="7772415" cy="3114675"/>
          </a:xfrm>
          <a:prstGeom prst="rect">
            <a:avLst/>
          </a:prstGeom>
        </p:spPr>
        <p:txBody>
          <a:bodyPr anchor="t" rtlCol="false" tIns="0" lIns="0" bIns="0" rIns="0">
            <a:spAutoFit/>
          </a:bodyPr>
          <a:lstStyle/>
          <a:p>
            <a:pPr algn="just">
              <a:lnSpc>
                <a:spcPts val="11279"/>
              </a:lnSpc>
            </a:pPr>
            <a:r>
              <a:rPr lang="en-US" sz="9399">
                <a:solidFill>
                  <a:srgbClr val="FFFFFF"/>
                </a:solidFill>
                <a:latin typeface="VC Banzai Cardinal 2"/>
                <a:ea typeface="VC Banzai Cardinal 2"/>
                <a:cs typeface="VC Banzai Cardinal 2"/>
                <a:sym typeface="VC Banzai Cardinal 2"/>
              </a:rPr>
              <a:t>Debt-to-Income Ratio</a:t>
            </a:r>
          </a:p>
        </p:txBody>
      </p:sp>
      <p:sp>
        <p:nvSpPr>
          <p:cNvPr name="TextBox 7" id="7"/>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6</a:t>
            </a:r>
          </a:p>
        </p:txBody>
      </p:sp>
      <p:sp>
        <p:nvSpPr>
          <p:cNvPr name="Freeform 8" id="8"/>
          <p:cNvSpPr/>
          <p:nvPr/>
        </p:nvSpPr>
        <p:spPr>
          <a:xfrm flipH="false" flipV="false" rot="0">
            <a:off x="7635913" y="6999940"/>
            <a:ext cx="3016173" cy="2258360"/>
          </a:xfrm>
          <a:custGeom>
            <a:avLst/>
            <a:gdLst/>
            <a:ahLst/>
            <a:cxnLst/>
            <a:rect r="r" b="b" t="t" l="l"/>
            <a:pathLst>
              <a:path h="2258360" w="3016173">
                <a:moveTo>
                  <a:pt x="0" y="0"/>
                </a:moveTo>
                <a:lnTo>
                  <a:pt x="3016174" y="0"/>
                </a:lnTo>
                <a:lnTo>
                  <a:pt x="3016174" y="2258360"/>
                </a:lnTo>
                <a:lnTo>
                  <a:pt x="0" y="225836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sp>
        <p:nvSpPr>
          <p:cNvPr name="Freeform 2" id="2"/>
          <p:cNvSpPr/>
          <p:nvPr/>
        </p:nvSpPr>
        <p:spPr>
          <a:xfrm flipH="false" flipV="false" rot="0">
            <a:off x="3922428" y="3445896"/>
            <a:ext cx="9293886" cy="6192052"/>
          </a:xfrm>
          <a:custGeom>
            <a:avLst/>
            <a:gdLst/>
            <a:ahLst/>
            <a:cxnLst/>
            <a:rect r="r" b="b" t="t" l="l"/>
            <a:pathLst>
              <a:path h="6192052" w="9293886">
                <a:moveTo>
                  <a:pt x="0" y="0"/>
                </a:moveTo>
                <a:lnTo>
                  <a:pt x="9293887" y="0"/>
                </a:lnTo>
                <a:lnTo>
                  <a:pt x="9293887" y="6192052"/>
                </a:lnTo>
                <a:lnTo>
                  <a:pt x="0" y="6192052"/>
                </a:lnTo>
                <a:lnTo>
                  <a:pt x="0" y="0"/>
                </a:lnTo>
                <a:close/>
              </a:path>
            </a:pathLst>
          </a:custGeom>
          <a:blipFill>
            <a:blip r:embed="rId3"/>
            <a:stretch>
              <a:fillRect l="0" t="0" r="0" b="0"/>
            </a:stretch>
          </a:blipFill>
        </p:spPr>
      </p:sp>
      <p:sp>
        <p:nvSpPr>
          <p:cNvPr name="TextBox 3" id="3"/>
          <p:cNvSpPr txBox="true"/>
          <p:nvPr/>
        </p:nvSpPr>
        <p:spPr>
          <a:xfrm rot="0">
            <a:off x="2434358" y="948085"/>
            <a:ext cx="14223869" cy="2152650"/>
          </a:xfrm>
          <a:prstGeom prst="rect">
            <a:avLst/>
          </a:prstGeom>
        </p:spPr>
        <p:txBody>
          <a:bodyPr anchor="t" rtlCol="false" tIns="0" lIns="0" bIns="0" rIns="0">
            <a:spAutoFit/>
          </a:bodyPr>
          <a:lstStyle/>
          <a:p>
            <a:pPr algn="l">
              <a:lnSpc>
                <a:spcPts val="14400"/>
              </a:lnSpc>
            </a:pPr>
            <a:r>
              <a:rPr lang="en-US" sz="12000">
                <a:solidFill>
                  <a:srgbClr val="000000"/>
                </a:solidFill>
                <a:latin typeface="VC Banzai Cardinal 2"/>
                <a:ea typeface="VC Banzai Cardinal 2"/>
                <a:cs typeface="VC Banzai Cardinal 2"/>
                <a:sym typeface="VC Banzai Cardinal 2"/>
              </a:rPr>
              <a:t>The Magic Number</a:t>
            </a:r>
          </a:p>
        </p:txBody>
      </p:sp>
      <p:sp>
        <p:nvSpPr>
          <p:cNvPr name="TextBox 4" id="4"/>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7</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9C1212"/>
        </a:solidFill>
      </p:bgPr>
    </p:bg>
    <p:spTree>
      <p:nvGrpSpPr>
        <p:cNvPr id="1" name=""/>
        <p:cNvGrpSpPr/>
        <p:nvPr/>
      </p:nvGrpSpPr>
      <p:grpSpPr>
        <a:xfrm>
          <a:off x="0" y="0"/>
          <a:ext cx="0" cy="0"/>
          <a:chOff x="0" y="0"/>
          <a:chExt cx="0" cy="0"/>
        </a:xfrm>
      </p:grpSpPr>
      <p:grpSp>
        <p:nvGrpSpPr>
          <p:cNvPr name="Group 2" id="2"/>
          <p:cNvGrpSpPr/>
          <p:nvPr/>
        </p:nvGrpSpPr>
        <p:grpSpPr>
          <a:xfrm rot="0">
            <a:off x="1028700" y="613569"/>
            <a:ext cx="4485539" cy="830262"/>
            <a:chOff x="0" y="0"/>
            <a:chExt cx="5980719" cy="1107017"/>
          </a:xfrm>
        </p:grpSpPr>
        <p:sp>
          <p:nvSpPr>
            <p:cNvPr name="TextBox 3" id="3"/>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4" id="4"/>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sp>
        <p:nvSpPr>
          <p:cNvPr name="Freeform 5" id="5"/>
          <p:cNvSpPr/>
          <p:nvPr/>
        </p:nvSpPr>
        <p:spPr>
          <a:xfrm flipH="false" flipV="false" rot="0">
            <a:off x="8056981" y="6683377"/>
            <a:ext cx="2174038" cy="2174038"/>
          </a:xfrm>
          <a:custGeom>
            <a:avLst/>
            <a:gdLst/>
            <a:ahLst/>
            <a:cxnLst/>
            <a:rect r="r" b="b" t="t" l="l"/>
            <a:pathLst>
              <a:path h="2174038" w="2174038">
                <a:moveTo>
                  <a:pt x="0" y="0"/>
                </a:moveTo>
                <a:lnTo>
                  <a:pt x="2174038" y="0"/>
                </a:lnTo>
                <a:lnTo>
                  <a:pt x="2174038" y="2174038"/>
                </a:lnTo>
                <a:lnTo>
                  <a:pt x="0" y="2174038"/>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6" id="6"/>
          <p:cNvSpPr txBox="true"/>
          <p:nvPr/>
        </p:nvSpPr>
        <p:spPr>
          <a:xfrm rot="0">
            <a:off x="2577974" y="3186906"/>
            <a:ext cx="5872530" cy="3114675"/>
          </a:xfrm>
          <a:prstGeom prst="rect">
            <a:avLst/>
          </a:prstGeom>
        </p:spPr>
        <p:txBody>
          <a:bodyPr anchor="t" rtlCol="false" tIns="0" lIns="0" bIns="0" rIns="0">
            <a:spAutoFit/>
          </a:bodyPr>
          <a:lstStyle/>
          <a:p>
            <a:pPr algn="r">
              <a:lnSpc>
                <a:spcPts val="11279"/>
              </a:lnSpc>
            </a:pPr>
            <a:r>
              <a:rPr lang="en-US" sz="9399">
                <a:solidFill>
                  <a:srgbClr val="FFFFFF"/>
                </a:solidFill>
                <a:latin typeface="VC Banzai Cardinal 2"/>
                <a:ea typeface="VC Banzai Cardinal 2"/>
                <a:cs typeface="VC Banzai Cardinal 2"/>
                <a:sym typeface="VC Banzai Cardinal 2"/>
              </a:rPr>
              <a:t>Let’s Talk </a:t>
            </a:r>
          </a:p>
          <a:p>
            <a:pPr algn="r">
              <a:lnSpc>
                <a:spcPts val="11279"/>
              </a:lnSpc>
            </a:pPr>
            <a:r>
              <a:rPr lang="en-US" sz="9399">
                <a:solidFill>
                  <a:srgbClr val="FFFFFF"/>
                </a:solidFill>
                <a:latin typeface="VC Banzai Cardinal 2"/>
                <a:ea typeface="VC Banzai Cardinal 2"/>
                <a:cs typeface="VC Banzai Cardinal 2"/>
                <a:sym typeface="VC Banzai Cardinal 2"/>
              </a:rPr>
              <a:t>About</a:t>
            </a:r>
          </a:p>
        </p:txBody>
      </p:sp>
      <p:sp>
        <p:nvSpPr>
          <p:cNvPr name="TextBox 7" id="7"/>
          <p:cNvSpPr txBox="true"/>
          <p:nvPr/>
        </p:nvSpPr>
        <p:spPr>
          <a:xfrm rot="0">
            <a:off x="9144000" y="3186906"/>
            <a:ext cx="7772415" cy="3114675"/>
          </a:xfrm>
          <a:prstGeom prst="rect">
            <a:avLst/>
          </a:prstGeom>
        </p:spPr>
        <p:txBody>
          <a:bodyPr anchor="t" rtlCol="false" tIns="0" lIns="0" bIns="0" rIns="0">
            <a:spAutoFit/>
          </a:bodyPr>
          <a:lstStyle/>
          <a:p>
            <a:pPr algn="just">
              <a:lnSpc>
                <a:spcPts val="11279"/>
              </a:lnSpc>
            </a:pPr>
            <a:r>
              <a:rPr lang="en-US" sz="9399">
                <a:solidFill>
                  <a:srgbClr val="FFFFFF"/>
                </a:solidFill>
                <a:latin typeface="VC Banzai Cardinal 2"/>
                <a:ea typeface="VC Banzai Cardinal 2"/>
                <a:cs typeface="VC Banzai Cardinal 2"/>
                <a:sym typeface="VC Banzai Cardinal 2"/>
              </a:rPr>
              <a:t>Down Payment</a:t>
            </a:r>
          </a:p>
        </p:txBody>
      </p:sp>
      <p:sp>
        <p:nvSpPr>
          <p:cNvPr name="TextBox 8" id="8"/>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8</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EAE3D6"/>
        </a:solidFill>
      </p:bgPr>
    </p:bg>
    <p:spTree>
      <p:nvGrpSpPr>
        <p:cNvPr id="1" name=""/>
        <p:cNvGrpSpPr/>
        <p:nvPr/>
      </p:nvGrpSpPr>
      <p:grpSpPr>
        <a:xfrm>
          <a:off x="0" y="0"/>
          <a:ext cx="0" cy="0"/>
          <a:chOff x="0" y="0"/>
          <a:chExt cx="0" cy="0"/>
        </a:xfrm>
      </p:grpSpPr>
      <p:grpSp>
        <p:nvGrpSpPr>
          <p:cNvPr name="Group 2" id="2"/>
          <p:cNvGrpSpPr/>
          <p:nvPr/>
        </p:nvGrpSpPr>
        <p:grpSpPr>
          <a:xfrm rot="0">
            <a:off x="1028700" y="613569"/>
            <a:ext cx="4485539" cy="830262"/>
            <a:chOff x="0" y="0"/>
            <a:chExt cx="5980719" cy="1107017"/>
          </a:xfrm>
        </p:grpSpPr>
        <p:sp>
          <p:nvSpPr>
            <p:cNvPr name="TextBox 3" id="3"/>
            <p:cNvSpPr txBox="true"/>
            <p:nvPr/>
          </p:nvSpPr>
          <p:spPr>
            <a:xfrm rot="0">
              <a:off x="1411702" y="99483"/>
              <a:ext cx="4569016" cy="499533"/>
            </a:xfrm>
            <a:prstGeom prst="rect">
              <a:avLst/>
            </a:prstGeom>
          </p:spPr>
          <p:txBody>
            <a:bodyPr anchor="t" rtlCol="false" tIns="0" lIns="0" bIns="0" rIns="0">
              <a:spAutoFit/>
            </a:bodyPr>
            <a:lstStyle/>
            <a:p>
              <a:pPr algn="l">
                <a:lnSpc>
                  <a:spcPts val="3049"/>
                </a:lnSpc>
              </a:pPr>
              <a:r>
                <a:rPr lang="en-US" sz="2499">
                  <a:solidFill>
                    <a:srgbClr val="000000"/>
                  </a:solidFill>
                  <a:latin typeface="Montserrat"/>
                  <a:ea typeface="Montserrat"/>
                  <a:cs typeface="Montserrat"/>
                  <a:sym typeface="Montserrat"/>
                </a:rPr>
                <a:t>YOUR LOGO HERE</a:t>
              </a:r>
            </a:p>
          </p:txBody>
        </p:sp>
        <p:sp>
          <p:nvSpPr>
            <p:cNvPr name="Freeform 4" id="4"/>
            <p:cNvSpPr/>
            <p:nvPr/>
          </p:nvSpPr>
          <p:spPr>
            <a:xfrm flipH="false" flipV="false" rot="0">
              <a:off x="0" y="0"/>
              <a:ext cx="1107017" cy="1107017"/>
            </a:xfrm>
            <a:custGeom>
              <a:avLst/>
              <a:gdLst/>
              <a:ahLst/>
              <a:cxnLst/>
              <a:rect r="r" b="b" t="t" l="l"/>
              <a:pathLst>
                <a:path h="1107017" w="1107017">
                  <a:moveTo>
                    <a:pt x="0" y="0"/>
                  </a:moveTo>
                  <a:lnTo>
                    <a:pt x="1107017" y="0"/>
                  </a:lnTo>
                  <a:lnTo>
                    <a:pt x="1107017" y="1107017"/>
                  </a:lnTo>
                  <a:lnTo>
                    <a:pt x="0" y="1107017"/>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sp>
        <p:nvSpPr>
          <p:cNvPr name="Freeform 5" id="5"/>
          <p:cNvSpPr/>
          <p:nvPr/>
        </p:nvSpPr>
        <p:spPr>
          <a:xfrm flipH="false" flipV="false" rot="0">
            <a:off x="8056981" y="6673852"/>
            <a:ext cx="2174038" cy="2174038"/>
          </a:xfrm>
          <a:custGeom>
            <a:avLst/>
            <a:gdLst/>
            <a:ahLst/>
            <a:cxnLst/>
            <a:rect r="r" b="b" t="t" l="l"/>
            <a:pathLst>
              <a:path h="2174038" w="2174038">
                <a:moveTo>
                  <a:pt x="0" y="0"/>
                </a:moveTo>
                <a:lnTo>
                  <a:pt x="2174038" y="0"/>
                </a:lnTo>
                <a:lnTo>
                  <a:pt x="2174038" y="2174038"/>
                </a:lnTo>
                <a:lnTo>
                  <a:pt x="0" y="2174038"/>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6" id="6"/>
          <p:cNvSpPr txBox="true"/>
          <p:nvPr/>
        </p:nvSpPr>
        <p:spPr>
          <a:xfrm rot="0">
            <a:off x="2577974" y="3177381"/>
            <a:ext cx="5872530" cy="3114675"/>
          </a:xfrm>
          <a:prstGeom prst="rect">
            <a:avLst/>
          </a:prstGeom>
        </p:spPr>
        <p:txBody>
          <a:bodyPr anchor="t" rtlCol="false" tIns="0" lIns="0" bIns="0" rIns="0">
            <a:spAutoFit/>
          </a:bodyPr>
          <a:lstStyle/>
          <a:p>
            <a:pPr algn="r">
              <a:lnSpc>
                <a:spcPts val="11279"/>
              </a:lnSpc>
            </a:pPr>
            <a:r>
              <a:rPr lang="en-US" sz="9399">
                <a:solidFill>
                  <a:srgbClr val="212121"/>
                </a:solidFill>
                <a:latin typeface="VC Banzai Cardinal 2"/>
                <a:ea typeface="VC Banzai Cardinal 2"/>
                <a:cs typeface="VC Banzai Cardinal 2"/>
                <a:sym typeface="VC Banzai Cardinal 2"/>
              </a:rPr>
              <a:t>Let’s Talk </a:t>
            </a:r>
          </a:p>
          <a:p>
            <a:pPr algn="r">
              <a:lnSpc>
                <a:spcPts val="11279"/>
              </a:lnSpc>
            </a:pPr>
            <a:r>
              <a:rPr lang="en-US" sz="9399">
                <a:solidFill>
                  <a:srgbClr val="212121"/>
                </a:solidFill>
                <a:latin typeface="VC Banzai Cardinal 2"/>
                <a:ea typeface="VC Banzai Cardinal 2"/>
                <a:cs typeface="VC Banzai Cardinal 2"/>
                <a:sym typeface="VC Banzai Cardinal 2"/>
              </a:rPr>
              <a:t>About</a:t>
            </a:r>
          </a:p>
        </p:txBody>
      </p:sp>
      <p:sp>
        <p:nvSpPr>
          <p:cNvPr name="TextBox 7" id="7"/>
          <p:cNvSpPr txBox="true"/>
          <p:nvPr/>
        </p:nvSpPr>
        <p:spPr>
          <a:xfrm rot="0">
            <a:off x="9144000" y="4171950"/>
            <a:ext cx="7772415" cy="1685925"/>
          </a:xfrm>
          <a:prstGeom prst="rect">
            <a:avLst/>
          </a:prstGeom>
        </p:spPr>
        <p:txBody>
          <a:bodyPr anchor="t" rtlCol="false" tIns="0" lIns="0" bIns="0" rIns="0">
            <a:spAutoFit/>
          </a:bodyPr>
          <a:lstStyle/>
          <a:p>
            <a:pPr algn="just">
              <a:lnSpc>
                <a:spcPts val="11279"/>
              </a:lnSpc>
            </a:pPr>
            <a:r>
              <a:rPr lang="en-US" sz="9399">
                <a:solidFill>
                  <a:srgbClr val="212121"/>
                </a:solidFill>
                <a:latin typeface="VC Banzai Cardinal 2"/>
                <a:ea typeface="VC Banzai Cardinal 2"/>
                <a:cs typeface="VC Banzai Cardinal 2"/>
                <a:sym typeface="VC Banzai Cardinal 2"/>
              </a:rPr>
              <a:t>Reserves</a:t>
            </a:r>
          </a:p>
        </p:txBody>
      </p:sp>
      <p:sp>
        <p:nvSpPr>
          <p:cNvPr name="TextBox 8" id="8"/>
          <p:cNvSpPr txBox="true"/>
          <p:nvPr/>
        </p:nvSpPr>
        <p:spPr>
          <a:xfrm rot="0">
            <a:off x="17259300" y="680878"/>
            <a:ext cx="152400" cy="190500"/>
          </a:xfrm>
          <a:prstGeom prst="rect">
            <a:avLst/>
          </a:prstGeom>
        </p:spPr>
        <p:txBody>
          <a:bodyPr anchor="t" rtlCol="false" tIns="0" lIns="0" bIns="0" rIns="0" wrap="none">
            <a:spAutoFit/>
          </a:bodyPr>
          <a:lstStyle/>
          <a:p>
            <a:pPr algn="r">
              <a:lnSpc>
                <a:spcPts val="2800"/>
              </a:lnSpc>
              <a:spcBef>
                <a:spcPct val="0"/>
              </a:spcBef>
            </a:pPr>
            <a:r>
              <a:rPr lang="en-US" sz="2000">
                <a:solidFill>
                  <a:srgbClr val="FFFFFF"/>
                </a:solidFill>
                <a:latin typeface="Montserrat Semi-Bold"/>
                <a:ea typeface="Montserrat Semi-Bold"/>
                <a:cs typeface="Montserrat Semi-Bold"/>
                <a:sym typeface="Montserrat Semi-Bold"/>
              </a:rPr>
              <a:t>9</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DAG6kXSKcdY</dc:identifier>
  <dcterms:modified xsi:type="dcterms:W3CDTF">2011-08-01T06:04:30Z</dcterms:modified>
  <cp:revision>1</cp:revision>
  <dc:title>90-Minute Homebuying 101 Red Slides</dc:title>
</cp:coreProperties>
</file>