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A33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EFEFE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chemeClr val="accent4">
              <a:hueOff val="-7200000"/>
              <a:satOff val="-100001"/>
            </a:schemeClr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82A33"/>
              </a:solidFill>
              <a:prstDash val="solid"/>
              <a:round/>
            </a:ln>
          </a:top>
          <a:bottom>
            <a:ln w="254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>
              <a:hueOff val="-7200000"/>
              <a:satOff val="-100001"/>
            </a:schemeClr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82A33"/>
              </a:solidFill>
              <a:prstDash val="solid"/>
              <a:round/>
            </a:ln>
          </a:top>
          <a:bottom>
            <a:ln w="254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282A33"/>
          </a:solidFill>
        </a:fill>
      </a:tcStyle>
    </a:firstCol>
    <a:la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282A33"/>
          </a:solidFill>
        </a:fill>
      </a:tcStyle>
    </a:lastRow>
    <a:firstRow>
      <a:tcTxStyle b="on" i="off">
        <a:fontRef idx="major">
          <a:schemeClr val="accent4">
            <a:hueOff val="-7200000"/>
            <a:satOff val="-100001"/>
          </a:schemeClr>
        </a:fontRef>
        <a:schemeClr val="accent4">
          <a:hueOff val="-7200000"/>
          <a:satOff val="-100001"/>
        </a:schemeClr>
      </a:tcTxStyle>
      <a:tcStyle>
        <a:tcBdr>
          <a:lef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4">
                  <a:hueOff val="-7200000"/>
                  <a:satOff val="-100001"/>
                </a:schemeClr>
              </a:solidFill>
              <a:prstDash val="solid"/>
              <a:round/>
            </a:ln>
          </a:insideV>
        </a:tcBdr>
        <a:fill>
          <a:solidFill>
            <a:srgbClr val="282A3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12700" cap="flat">
              <a:solidFill>
                <a:srgbClr val="282A33"/>
              </a:solidFill>
              <a:prstDash val="solid"/>
              <a:round/>
            </a:ln>
          </a:top>
          <a:bottom>
            <a:ln w="127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solidFill>
            <a:srgbClr val="282A33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4">
              <a:hueOff val="-7200000"/>
              <a:satOff val="-100001"/>
            </a:schemeClr>
          </a:solidFill>
        </a:fill>
      </a:tcStyle>
    </a:band2H>
    <a:firstCol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12700" cap="flat">
              <a:solidFill>
                <a:srgbClr val="282A33"/>
              </a:solidFill>
              <a:prstDash val="solid"/>
              <a:round/>
            </a:ln>
          </a:top>
          <a:bottom>
            <a:ln w="127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solidFill>
            <a:srgbClr val="282A33">
              <a:alpha val="20000"/>
            </a:srgbClr>
          </a:solidFill>
        </a:fill>
      </a:tcStyle>
    </a:firstCol>
    <a:lastRow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50800" cap="flat">
              <a:solidFill>
                <a:srgbClr val="282A33"/>
              </a:solidFill>
              <a:prstDash val="solid"/>
              <a:round/>
            </a:ln>
          </a:top>
          <a:bottom>
            <a:ln w="127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282A33"/>
        </a:fontRef>
        <a:srgbClr val="282A33"/>
      </a:tcTxStyle>
      <a:tcStyle>
        <a:tcBdr>
          <a:left>
            <a:ln w="12700" cap="flat">
              <a:solidFill>
                <a:srgbClr val="282A33"/>
              </a:solidFill>
              <a:prstDash val="solid"/>
              <a:round/>
            </a:ln>
          </a:left>
          <a:right>
            <a:ln w="12700" cap="flat">
              <a:solidFill>
                <a:srgbClr val="282A33"/>
              </a:solidFill>
              <a:prstDash val="solid"/>
              <a:round/>
            </a:ln>
          </a:right>
          <a:top>
            <a:ln w="12700" cap="flat">
              <a:solidFill>
                <a:srgbClr val="282A33"/>
              </a:solidFill>
              <a:prstDash val="solid"/>
              <a:round/>
            </a:ln>
          </a:top>
          <a:bottom>
            <a:ln w="25400" cap="flat">
              <a:solidFill>
                <a:srgbClr val="282A33"/>
              </a:solidFill>
              <a:prstDash val="solid"/>
              <a:round/>
            </a:ln>
          </a:bottom>
          <a:insideH>
            <a:ln w="12700" cap="flat">
              <a:solidFill>
                <a:srgbClr val="282A33"/>
              </a:solidFill>
              <a:prstDash val="solid"/>
              <a:round/>
            </a:ln>
          </a:insideH>
          <a:insideV>
            <a:ln w="12700" cap="flat">
              <a:solidFill>
                <a:srgbClr val="282A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5"/>
    <p:restoredTop sz="81683"/>
  </p:normalViewPr>
  <p:slideViewPr>
    <p:cSldViewPr snapToGrid="0">
      <p:cViewPr varScale="1">
        <p:scale>
          <a:sx n="130" d="100"/>
          <a:sy n="130" d="100"/>
        </p:scale>
        <p:origin x="1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282A33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Preséntate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y </a:t>
            </a:r>
            <a:r>
              <a:rPr lang="en-US" dirty="0" err="1"/>
              <a:t>explica</a:t>
            </a:r>
            <a:r>
              <a:rPr lang="en-US" dirty="0"/>
              <a:t> un poco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. También </a:t>
            </a:r>
            <a:r>
              <a:rPr lang="en-US" dirty="0" err="1"/>
              <a:t>podrías</a:t>
            </a:r>
            <a:r>
              <a:rPr lang="en-US" dirty="0"/>
              <a:t> </a:t>
            </a:r>
            <a:r>
              <a:rPr lang="en-US" dirty="0" err="1"/>
              <a:t>repasar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de las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ofrece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institución</a:t>
            </a:r>
            <a:r>
              <a:rPr lang="en-US" dirty="0"/>
              <a:t> </a:t>
            </a:r>
            <a:r>
              <a:rPr lang="en-US" dirty="0" err="1"/>
              <a:t>financiera</a:t>
            </a:r>
            <a:r>
              <a:rPr lang="en-US" dirty="0"/>
              <a:t> o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estás</a:t>
            </a:r>
            <a:r>
              <a:rPr lang="en-US" dirty="0"/>
              <a:t> </a:t>
            </a:r>
            <a:r>
              <a:rPr lang="en-US" dirty="0" err="1"/>
              <a:t>preparado</a:t>
            </a:r>
            <a:r>
              <a:rPr lang="en-US" dirty="0"/>
              <a:t> para </a:t>
            </a:r>
            <a:r>
              <a:rPr lang="en-US" dirty="0" err="1"/>
              <a:t>ayudar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059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plan de </a:t>
            </a:r>
            <a:r>
              <a:rPr lang="en-US" dirty="0" err="1"/>
              <a:t>gestión</a:t>
            </a:r>
            <a:r>
              <a:rPr lang="en-US" dirty="0"/>
              <a:t> de </a:t>
            </a:r>
            <a:r>
              <a:rPr lang="en-US" dirty="0" err="1"/>
              <a:t>deuda</a:t>
            </a:r>
            <a:r>
              <a:rPr lang="en-US" dirty="0"/>
              <a:t> es un plan </a:t>
            </a:r>
            <a:r>
              <a:rPr lang="en-US" dirty="0" err="1"/>
              <a:t>establecido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agencia</a:t>
            </a:r>
            <a:r>
              <a:rPr lang="en-US" dirty="0"/>
              <a:t> de </a:t>
            </a:r>
            <a:r>
              <a:rPr lang="en-US" dirty="0" err="1"/>
              <a:t>asesoramiento</a:t>
            </a:r>
            <a:r>
              <a:rPr lang="en-US" dirty="0"/>
              <a:t> </a:t>
            </a:r>
            <a:r>
              <a:rPr lang="en-US" dirty="0" err="1"/>
              <a:t>crediticio</a:t>
            </a:r>
            <a:r>
              <a:rPr lang="en-US" dirty="0"/>
              <a:t> o sin fines de </a:t>
            </a:r>
            <a:r>
              <a:rPr lang="en-US" dirty="0" err="1"/>
              <a:t>lucro</a:t>
            </a:r>
            <a:r>
              <a:rPr lang="en-US" dirty="0"/>
              <a:t> para </a:t>
            </a:r>
            <a:r>
              <a:rPr lang="en-US" dirty="0" err="1"/>
              <a:t>ayudarte</a:t>
            </a:r>
            <a:r>
              <a:rPr lang="en-US" dirty="0"/>
              <a:t> a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deudas</a:t>
            </a:r>
            <a:r>
              <a:rPr lang="en-US" dirty="0"/>
              <a:t>. Tu </a:t>
            </a:r>
            <a:r>
              <a:rPr lang="en-US" dirty="0" err="1"/>
              <a:t>consejero</a:t>
            </a:r>
            <a:r>
              <a:rPr lang="en-US" dirty="0"/>
              <a:t> </a:t>
            </a:r>
            <a:r>
              <a:rPr lang="en-US" dirty="0" err="1"/>
              <a:t>negocia</a:t>
            </a:r>
            <a:r>
              <a:rPr lang="en-US" dirty="0"/>
              <a:t> y se </a:t>
            </a:r>
            <a:r>
              <a:rPr lang="en-US" dirty="0" err="1"/>
              <a:t>encarga</a:t>
            </a:r>
            <a:r>
              <a:rPr lang="en-US" dirty="0"/>
              <a:t> de </a:t>
            </a:r>
            <a:r>
              <a:rPr lang="en-US" dirty="0" err="1"/>
              <a:t>todo</a:t>
            </a:r>
            <a:r>
              <a:rPr lang="en-US" dirty="0"/>
              <a:t> con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prestamistas</a:t>
            </a:r>
            <a:r>
              <a:rPr lang="en-US" dirty="0"/>
              <a:t>, a menudo </a:t>
            </a:r>
            <a:r>
              <a:rPr lang="en-US" dirty="0" err="1"/>
              <a:t>ayudándote</a:t>
            </a:r>
            <a:r>
              <a:rPr lang="en-US" dirty="0"/>
              <a:t> a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tasa</a:t>
            </a:r>
            <a:r>
              <a:rPr lang="en-US" dirty="0"/>
              <a:t> de </a:t>
            </a:r>
            <a:r>
              <a:rPr lang="en-US" dirty="0" err="1"/>
              <a:t>interés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baja o a la </a:t>
            </a:r>
            <a:r>
              <a:rPr lang="en-US" dirty="0" err="1"/>
              <a:t>exención</a:t>
            </a:r>
            <a:r>
              <a:rPr lang="en-US" dirty="0"/>
              <a:t> de cargos.</a:t>
            </a:r>
          </a:p>
          <a:p>
            <a:r>
              <a:rPr lang="en-US" dirty="0"/>
              <a:t>Una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establecido</a:t>
            </a:r>
            <a:r>
              <a:rPr lang="en-US" dirty="0"/>
              <a:t>, solo </a:t>
            </a:r>
            <a:r>
              <a:rPr lang="en-US" dirty="0" err="1"/>
              <a:t>tienes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un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pago</a:t>
            </a:r>
            <a:r>
              <a:rPr lang="en-US" dirty="0"/>
              <a:t> a la </a:t>
            </a:r>
            <a:r>
              <a:rPr lang="en-US" dirty="0" err="1"/>
              <a:t>agencia</a:t>
            </a:r>
            <a:r>
              <a:rPr lang="en-US" dirty="0"/>
              <a:t>; </a:t>
            </a:r>
            <a:r>
              <a:rPr lang="en-US" dirty="0" err="1"/>
              <a:t>ellos</a:t>
            </a:r>
            <a:r>
              <a:rPr lang="en-US" dirty="0"/>
              <a:t> se </a:t>
            </a:r>
            <a:r>
              <a:rPr lang="en-US" dirty="0" err="1"/>
              <a:t>encargan</a:t>
            </a:r>
            <a:r>
              <a:rPr lang="en-US" dirty="0"/>
              <a:t> del resto. Es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agencia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confíes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asegúrate</a:t>
            </a:r>
            <a:r>
              <a:rPr lang="en-US" dirty="0"/>
              <a:t> de leer </a:t>
            </a:r>
            <a:r>
              <a:rPr lang="en-US" dirty="0" err="1"/>
              <a:t>reseñas</a:t>
            </a:r>
            <a:r>
              <a:rPr lang="en-US" dirty="0"/>
              <a:t>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muchas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83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consolidación</a:t>
            </a:r>
            <a:r>
              <a:rPr lang="en-US" dirty="0"/>
              <a:t> de </a:t>
            </a:r>
            <a:r>
              <a:rPr lang="en-US" dirty="0" err="1"/>
              <a:t>deuda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combinar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deudas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solo </a:t>
            </a:r>
            <a:r>
              <a:rPr lang="en-US" dirty="0" err="1"/>
              <a:t>pago</a:t>
            </a:r>
            <a:r>
              <a:rPr lang="en-US" dirty="0"/>
              <a:t> al </a:t>
            </a:r>
            <a:r>
              <a:rPr lang="en-US" dirty="0" err="1"/>
              <a:t>obtener</a:t>
            </a:r>
            <a:r>
              <a:rPr lang="en-US" dirty="0"/>
              <a:t> un nuevo </a:t>
            </a:r>
            <a:r>
              <a:rPr lang="en-US" dirty="0" err="1"/>
              <a:t>préstamo</a:t>
            </a:r>
            <a:r>
              <a:rPr lang="en-US" dirty="0"/>
              <a:t>, </a:t>
            </a:r>
            <a:r>
              <a:rPr lang="en-US" dirty="0" err="1"/>
              <a:t>idealmente</a:t>
            </a:r>
            <a:r>
              <a:rPr lang="en-US" dirty="0"/>
              <a:t> con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tasa</a:t>
            </a:r>
            <a:r>
              <a:rPr lang="en-US" dirty="0"/>
              <a:t> de </a:t>
            </a:r>
            <a:r>
              <a:rPr lang="en-US" dirty="0" err="1"/>
              <a:t>interés</a:t>
            </a:r>
            <a:r>
              <a:rPr lang="en-US" dirty="0"/>
              <a:t>/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baja, y </a:t>
            </a:r>
            <a:r>
              <a:rPr lang="en-US" dirty="0" err="1"/>
              <a:t>usarlo</a:t>
            </a:r>
            <a:r>
              <a:rPr lang="en-US" dirty="0"/>
              <a:t> para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deudas</a:t>
            </a:r>
            <a:r>
              <a:rPr lang="en-US" dirty="0"/>
              <a:t>. El </a:t>
            </a:r>
            <a:r>
              <a:rPr lang="en-US" dirty="0" err="1"/>
              <a:t>beneficio</a:t>
            </a:r>
            <a:r>
              <a:rPr lang="en-US" dirty="0"/>
              <a:t> es </a:t>
            </a:r>
            <a:r>
              <a:rPr lang="en-US" dirty="0" err="1"/>
              <a:t>que</a:t>
            </a:r>
            <a:r>
              <a:rPr lang="en-US" dirty="0"/>
              <a:t>, </a:t>
            </a:r>
            <a:r>
              <a:rPr lang="en-US" dirty="0" err="1"/>
              <a:t>ahora</a:t>
            </a:r>
            <a:r>
              <a:rPr lang="en-US" dirty="0"/>
              <a:t>, solo </a:t>
            </a:r>
            <a:r>
              <a:rPr lang="en-US" dirty="0" err="1"/>
              <a:t>tendrás</a:t>
            </a:r>
            <a:r>
              <a:rPr lang="en-US" dirty="0"/>
              <a:t> un </a:t>
            </a:r>
            <a:r>
              <a:rPr lang="en-US" dirty="0" err="1"/>
              <a:t>pago</a:t>
            </a:r>
            <a:r>
              <a:rPr lang="en-US" dirty="0"/>
              <a:t> de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preocuparte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de </a:t>
            </a:r>
            <a:r>
              <a:rPr lang="en-US" dirty="0" err="1"/>
              <a:t>administrar</a:t>
            </a:r>
            <a:r>
              <a:rPr lang="en-US" dirty="0"/>
              <a:t> </a:t>
            </a:r>
            <a:r>
              <a:rPr lang="en-US" dirty="0" err="1"/>
              <a:t>múltiples</a:t>
            </a:r>
            <a:r>
              <a:rPr lang="en-US" dirty="0"/>
              <a:t>.</a:t>
            </a:r>
          </a:p>
          <a:p>
            <a:r>
              <a:rPr lang="en-US" dirty="0"/>
              <a:t>Sin embargo, ten </a:t>
            </a:r>
            <a:r>
              <a:rPr lang="en-US" dirty="0" err="1"/>
              <a:t>cuidado</a:t>
            </a:r>
            <a:r>
              <a:rPr lang="en-US" dirty="0"/>
              <a:t>, a </a:t>
            </a:r>
            <a:r>
              <a:rPr lang="en-US" dirty="0" err="1"/>
              <a:t>veces</a:t>
            </a:r>
            <a:r>
              <a:rPr lang="en-US" dirty="0"/>
              <a:t> </a:t>
            </a:r>
            <a:r>
              <a:rPr lang="en-US" dirty="0" err="1"/>
              <a:t>podrías</a:t>
            </a:r>
            <a:r>
              <a:rPr lang="en-US" dirty="0"/>
              <a:t> </a:t>
            </a:r>
            <a:r>
              <a:rPr lang="en-US" dirty="0" err="1"/>
              <a:t>terminar</a:t>
            </a:r>
            <a:r>
              <a:rPr lang="en-US" dirty="0"/>
              <a:t> </a:t>
            </a:r>
            <a:r>
              <a:rPr lang="en-US" dirty="0" err="1"/>
              <a:t>endeudado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y </a:t>
            </a:r>
            <a:r>
              <a:rPr lang="en-US" dirty="0" err="1"/>
              <a:t>pagando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intereses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general.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56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Repasa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puntos </a:t>
            </a:r>
            <a:r>
              <a:rPr lang="en-US" dirty="0" err="1"/>
              <a:t>principales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r>
              <a:rPr lang="en-US" dirty="0"/>
              <a:t> y </a:t>
            </a:r>
            <a:r>
              <a:rPr lang="en-US" dirty="0" err="1"/>
              <a:t>recuerda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aspectos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estrategia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868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Consulta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orientación</a:t>
            </a:r>
            <a:r>
              <a:rPr lang="en-US" dirty="0"/>
              <a:t>. Anima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. Si se </a:t>
            </a:r>
            <a:r>
              <a:rPr lang="en-US" dirty="0" err="1"/>
              <a:t>sienten</a:t>
            </a:r>
            <a:r>
              <a:rPr lang="en-US" dirty="0"/>
              <a:t> </a:t>
            </a:r>
            <a:r>
              <a:rPr lang="en-US" dirty="0" err="1"/>
              <a:t>incómodos</a:t>
            </a:r>
            <a:r>
              <a:rPr lang="en-US" dirty="0"/>
              <a:t> </a:t>
            </a:r>
            <a:r>
              <a:rPr lang="en-US" dirty="0" err="1"/>
              <a:t>discutiendo</a:t>
            </a:r>
            <a:r>
              <a:rPr lang="en-US" dirty="0"/>
              <a:t> </a:t>
            </a:r>
            <a:r>
              <a:rPr lang="en-US" dirty="0" err="1"/>
              <a:t>detalles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,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enviar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pregunta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privado.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ofrecer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correo</a:t>
            </a:r>
            <a:r>
              <a:rPr lang="en-US" dirty="0"/>
              <a:t> </a:t>
            </a:r>
            <a:r>
              <a:rPr lang="en-US" dirty="0" err="1"/>
              <a:t>electrónico</a:t>
            </a:r>
            <a:r>
              <a:rPr lang="en-US" dirty="0"/>
              <a:t> para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contactarte</a:t>
            </a:r>
            <a:r>
              <a:rPr lang="en-US" dirty="0"/>
              <a:t> </a:t>
            </a:r>
            <a:r>
              <a:rPr lang="en-US" dirty="0" err="1"/>
              <a:t>después</a:t>
            </a:r>
            <a:r>
              <a:rPr lang="en-US" dirty="0"/>
              <a:t> de la </a:t>
            </a:r>
            <a:r>
              <a:rPr lang="en-US" dirty="0" err="1"/>
              <a:t>presentación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444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Consuélate</a:t>
            </a:r>
            <a:r>
              <a:rPr lang="en-US" dirty="0"/>
              <a:t>, no </a:t>
            </a:r>
            <a:r>
              <a:rPr lang="en-US" dirty="0" err="1"/>
              <a:t>estás</a:t>
            </a:r>
            <a:r>
              <a:rPr lang="en-US" dirty="0"/>
              <a:t> solo. </a:t>
            </a:r>
            <a:r>
              <a:rPr lang="en-US" dirty="0" err="1"/>
              <a:t>Millones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EE. UU.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enfrentado</a:t>
            </a:r>
            <a:r>
              <a:rPr lang="en-US" dirty="0"/>
              <a:t> y </a:t>
            </a:r>
            <a:r>
              <a:rPr lang="en-US" dirty="0" err="1"/>
              <a:t>superado</a:t>
            </a:r>
            <a:r>
              <a:rPr lang="en-US" dirty="0"/>
              <a:t> sus </a:t>
            </a:r>
            <a:r>
              <a:rPr lang="en-US" dirty="0" err="1"/>
              <a:t>deudas</a:t>
            </a:r>
            <a:r>
              <a:rPr lang="en-US" dirty="0"/>
              <a:t>. Pero </a:t>
            </a:r>
            <a:r>
              <a:rPr lang="en-US" dirty="0" err="1"/>
              <a:t>eso</a:t>
            </a:r>
            <a:r>
              <a:rPr lang="en-US" dirty="0"/>
              <a:t> no </a:t>
            </a:r>
            <a:r>
              <a:rPr lang="en-US" dirty="0" err="1"/>
              <a:t>sucede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casualidad</a:t>
            </a:r>
            <a:r>
              <a:rPr lang="en-US" dirty="0"/>
              <a:t>. Hoy, </a:t>
            </a:r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repasar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de las </a:t>
            </a:r>
            <a:r>
              <a:rPr lang="en-US" dirty="0" err="1"/>
              <a:t>estrategias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eficientes</a:t>
            </a:r>
            <a:r>
              <a:rPr lang="en-US" dirty="0"/>
              <a:t> para </a:t>
            </a:r>
            <a:r>
              <a:rPr lang="en-US" dirty="0" err="1"/>
              <a:t>salir</a:t>
            </a:r>
            <a:r>
              <a:rPr lang="en-US" dirty="0"/>
              <a:t> de </a:t>
            </a:r>
            <a:r>
              <a:rPr lang="en-US" dirty="0" err="1"/>
              <a:t>deudas</a:t>
            </a:r>
            <a:r>
              <a:rPr lang="en-US" dirty="0"/>
              <a:t> y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camino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bienestar</a:t>
            </a:r>
            <a:r>
              <a:rPr lang="en-US" dirty="0"/>
              <a:t> </a:t>
            </a:r>
            <a:r>
              <a:rPr lang="en-US" dirty="0" err="1"/>
              <a:t>financiero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34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Esta </a:t>
            </a:r>
            <a:r>
              <a:rPr lang="en-US" dirty="0" err="1"/>
              <a:t>diapositiva</a:t>
            </a:r>
            <a:r>
              <a:rPr lang="en-US" dirty="0"/>
              <a:t> </a:t>
            </a:r>
            <a:r>
              <a:rPr lang="en-US" dirty="0" err="1"/>
              <a:t>sirve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tabla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r>
              <a:rPr lang="en-US" dirty="0"/>
              <a:t> y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usarse</a:t>
            </a:r>
            <a:r>
              <a:rPr lang="en-US" dirty="0"/>
              <a:t> para </a:t>
            </a:r>
            <a:r>
              <a:rPr lang="en-US" dirty="0" err="1"/>
              <a:t>presentar</a:t>
            </a:r>
            <a:r>
              <a:rPr lang="en-US" dirty="0"/>
              <a:t> la </a:t>
            </a:r>
            <a:r>
              <a:rPr lang="en-US" dirty="0" err="1"/>
              <a:t>ponencia</a:t>
            </a:r>
            <a:r>
              <a:rPr lang="en-US" dirty="0"/>
              <a:t>. </a:t>
            </a:r>
            <a:r>
              <a:rPr lang="en-US" dirty="0" err="1"/>
              <a:t>Estos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cubrirás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presentarás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01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Empecemos</a:t>
            </a:r>
            <a:r>
              <a:rPr lang="en-US" b="1" dirty="0"/>
              <a:t> con </a:t>
            </a:r>
            <a:r>
              <a:rPr lang="en-US" b="1" dirty="0" err="1"/>
              <a:t>algunos</a:t>
            </a:r>
            <a:r>
              <a:rPr lang="en-US" b="1" dirty="0"/>
              <a:t> </a:t>
            </a:r>
            <a:r>
              <a:rPr lang="en-US" b="1" dirty="0" err="1"/>
              <a:t>ajustes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pueden</a:t>
            </a:r>
            <a:r>
              <a:rPr lang="en-US" b="1" dirty="0"/>
              <a:t> </a:t>
            </a:r>
            <a:r>
              <a:rPr lang="en-US" b="1" dirty="0" err="1"/>
              <a:t>ayudarte</a:t>
            </a:r>
            <a:r>
              <a:rPr lang="en-US" b="1" dirty="0"/>
              <a:t> a </a:t>
            </a:r>
            <a:r>
              <a:rPr lang="en-US" b="1" dirty="0" err="1"/>
              <a:t>controlar</a:t>
            </a:r>
            <a:r>
              <a:rPr lang="en-US" b="1" dirty="0"/>
              <a:t> </a:t>
            </a:r>
            <a:r>
              <a:rPr lang="en-US" b="1" dirty="0" err="1"/>
              <a:t>mejor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deuda</a:t>
            </a:r>
            <a:r>
              <a:rPr lang="en-US" b="1" dirty="0"/>
              <a:t>.</a:t>
            </a:r>
            <a:endParaRPr lang="en-US" dirty="0"/>
          </a:p>
          <a:p>
            <a:r>
              <a:rPr lang="en-US" b="1" dirty="0"/>
              <a:t>(1) Evita </a:t>
            </a:r>
            <a:r>
              <a:rPr lang="en-US" b="1" dirty="0" err="1"/>
              <a:t>acumular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deuda</a:t>
            </a:r>
            <a:r>
              <a:rPr lang="en-US" dirty="0"/>
              <a:t> - Si </a:t>
            </a:r>
            <a:r>
              <a:rPr lang="en-US" dirty="0" err="1"/>
              <a:t>puedes</a:t>
            </a:r>
            <a:r>
              <a:rPr lang="en-US" dirty="0"/>
              <a:t>, es clave </a:t>
            </a:r>
            <a:r>
              <a:rPr lang="en-US" dirty="0" err="1"/>
              <a:t>dejar</a:t>
            </a:r>
            <a:r>
              <a:rPr lang="en-US" dirty="0"/>
              <a:t> de </a:t>
            </a:r>
            <a:r>
              <a:rPr lang="en-US" dirty="0" err="1"/>
              <a:t>añadir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. No </a:t>
            </a:r>
            <a:r>
              <a:rPr lang="en-US" dirty="0" err="1"/>
              <a:t>querrás</a:t>
            </a:r>
            <a:r>
              <a:rPr lang="en-US" dirty="0"/>
              <a:t> </a:t>
            </a:r>
            <a:r>
              <a:rPr lang="en-US" dirty="0" err="1"/>
              <a:t>seguir</a:t>
            </a:r>
            <a:r>
              <a:rPr lang="en-US" dirty="0"/>
              <a:t> </a:t>
            </a:r>
            <a:r>
              <a:rPr lang="en-US" dirty="0" err="1"/>
              <a:t>moviendo</a:t>
            </a:r>
            <a:r>
              <a:rPr lang="en-US" dirty="0"/>
              <a:t> la meta. </a:t>
            </a:r>
            <a:r>
              <a:rPr lang="en-US" dirty="0" err="1"/>
              <a:t>Dejar</a:t>
            </a:r>
            <a:r>
              <a:rPr lang="en-US" dirty="0"/>
              <a:t> de usar </a:t>
            </a:r>
            <a:r>
              <a:rPr lang="en-US" dirty="0" err="1"/>
              <a:t>tarjetas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</a:t>
            </a:r>
            <a:r>
              <a:rPr lang="en-US" dirty="0" err="1"/>
              <a:t>probablemente</a:t>
            </a:r>
            <a:r>
              <a:rPr lang="en-US" dirty="0"/>
              <a:t> sea la forma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rápida</a:t>
            </a:r>
            <a:r>
              <a:rPr lang="en-US" dirty="0"/>
              <a:t> de </a:t>
            </a:r>
            <a:r>
              <a:rPr lang="en-US" dirty="0" err="1"/>
              <a:t>lograrlo</a:t>
            </a:r>
            <a:r>
              <a:rPr lang="en-US" dirty="0"/>
              <a:t>.</a:t>
            </a:r>
          </a:p>
          <a:p>
            <a:r>
              <a:rPr lang="en-US" b="1" dirty="0"/>
              <a:t>(2) Reduce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gastos</a:t>
            </a:r>
            <a:r>
              <a:rPr lang="en-US" dirty="0"/>
              <a:t> - Echa un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vistazo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presupuesto</a:t>
            </a:r>
            <a:r>
              <a:rPr lang="en-US" dirty="0"/>
              <a:t>. </a:t>
            </a:r>
            <a:r>
              <a:rPr lang="en-US" dirty="0" err="1"/>
              <a:t>Encuentra</a:t>
            </a:r>
            <a:r>
              <a:rPr lang="en-US" dirty="0"/>
              <a:t> las </a:t>
            </a:r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ahorrar</a:t>
            </a:r>
            <a:r>
              <a:rPr lang="en-US" dirty="0"/>
              <a:t>—</a:t>
            </a:r>
            <a:r>
              <a:rPr lang="en-US" dirty="0" err="1"/>
              <a:t>aunque</a:t>
            </a:r>
            <a:r>
              <a:rPr lang="en-US" dirty="0"/>
              <a:t> sea solo un poco—y </a:t>
            </a:r>
            <a:r>
              <a:rPr lang="en-US" dirty="0" err="1"/>
              <a:t>haz</a:t>
            </a:r>
            <a:r>
              <a:rPr lang="en-US" dirty="0"/>
              <a:t> </a:t>
            </a:r>
            <a:r>
              <a:rPr lang="en-US" dirty="0" err="1"/>
              <a:t>cambios</a:t>
            </a:r>
            <a:r>
              <a:rPr lang="en-US" dirty="0"/>
              <a:t>. Eso </a:t>
            </a:r>
            <a:r>
              <a:rPr lang="en-US" dirty="0" err="1"/>
              <a:t>podría</a:t>
            </a:r>
            <a:r>
              <a:rPr lang="en-US" dirty="0"/>
              <a:t> </a:t>
            </a:r>
            <a:r>
              <a:rPr lang="en-US" dirty="0" err="1"/>
              <a:t>significar</a:t>
            </a:r>
            <a:r>
              <a:rPr lang="en-US" dirty="0"/>
              <a:t> </a:t>
            </a:r>
            <a:r>
              <a:rPr lang="en-US" dirty="0" err="1"/>
              <a:t>reducir</a:t>
            </a:r>
            <a:r>
              <a:rPr lang="en-US" dirty="0"/>
              <a:t> las </a:t>
            </a:r>
            <a:r>
              <a:rPr lang="en-US" dirty="0" err="1"/>
              <a:t>comidas</a:t>
            </a:r>
            <a:r>
              <a:rPr lang="en-US" dirty="0"/>
              <a:t> fuera, </a:t>
            </a:r>
            <a:r>
              <a:rPr lang="en-US" dirty="0" err="1"/>
              <a:t>cancelar</a:t>
            </a:r>
            <a:r>
              <a:rPr lang="en-US" dirty="0"/>
              <a:t> </a:t>
            </a:r>
            <a:r>
              <a:rPr lang="en-US" dirty="0" err="1"/>
              <a:t>suscripciones</a:t>
            </a:r>
            <a:r>
              <a:rPr lang="en-US" dirty="0"/>
              <a:t> o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cantidad</a:t>
            </a:r>
            <a:r>
              <a:rPr lang="en-US" dirty="0"/>
              <a:t> de </a:t>
            </a:r>
            <a:r>
              <a:rPr lang="en-US" dirty="0" err="1"/>
              <a:t>reducciones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sumar</a:t>
            </a:r>
            <a:r>
              <a:rPr lang="en-US" dirty="0"/>
              <a:t>.</a:t>
            </a:r>
          </a:p>
          <a:p>
            <a:r>
              <a:rPr lang="en-US" b="1" dirty="0"/>
              <a:t>(3) Paga </a:t>
            </a:r>
            <a:r>
              <a:rPr lang="en-US" b="1" dirty="0" err="1"/>
              <a:t>más</a:t>
            </a:r>
            <a:r>
              <a:rPr lang="en-US" b="1" dirty="0"/>
              <a:t> del </a:t>
            </a:r>
            <a:r>
              <a:rPr lang="en-US" b="1" dirty="0" err="1"/>
              <a:t>mínimo</a:t>
            </a:r>
            <a:r>
              <a:rPr lang="en-US" dirty="0"/>
              <a:t> - Una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tengas</a:t>
            </a:r>
            <a:r>
              <a:rPr lang="en-US" dirty="0"/>
              <a:t> algo de dinero extra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presupuesto</a:t>
            </a:r>
            <a:r>
              <a:rPr lang="en-US" dirty="0"/>
              <a:t>, </a:t>
            </a:r>
            <a:r>
              <a:rPr lang="en-US" dirty="0" err="1"/>
              <a:t>añádelo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mensual</a:t>
            </a:r>
            <a:r>
              <a:rPr lang="en-US" dirty="0"/>
              <a:t>. La </a:t>
            </a:r>
            <a:r>
              <a:rPr lang="en-US" dirty="0" err="1"/>
              <a:t>mayoría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pagos</a:t>
            </a:r>
            <a:r>
              <a:rPr lang="en-US" dirty="0"/>
              <a:t> </a:t>
            </a:r>
            <a:r>
              <a:rPr lang="en-US" dirty="0" err="1"/>
              <a:t>mínimos</a:t>
            </a:r>
            <a:r>
              <a:rPr lang="en-US" dirty="0"/>
              <a:t> son un </a:t>
            </a:r>
            <a:r>
              <a:rPr lang="en-US" dirty="0" err="1"/>
              <a:t>porcentaje</a:t>
            </a:r>
            <a:r>
              <a:rPr lang="en-US" dirty="0"/>
              <a:t> del total </a:t>
            </a:r>
            <a:r>
              <a:rPr lang="en-US" dirty="0" err="1"/>
              <a:t>adeudado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un 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fijo</a:t>
            </a:r>
            <a:r>
              <a:rPr lang="en-US" dirty="0"/>
              <a:t> mayor al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simplificar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presupuesto</a:t>
            </a:r>
            <a:r>
              <a:rPr lang="en-US" dirty="0"/>
              <a:t>, </a:t>
            </a:r>
            <a:r>
              <a:rPr lang="en-US" dirty="0" err="1"/>
              <a:t>ayudarte</a:t>
            </a:r>
            <a:r>
              <a:rPr lang="en-US" dirty="0"/>
              <a:t> a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antes y </a:t>
            </a:r>
            <a:r>
              <a:rPr lang="en-US" dirty="0" err="1"/>
              <a:t>costarte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intereses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general.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2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Estos</a:t>
            </a:r>
            <a:r>
              <a:rPr lang="en-US" dirty="0"/>
              <a:t> pasos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ayudarte</a:t>
            </a:r>
            <a:r>
              <a:rPr lang="en-US" dirty="0"/>
              <a:t> a </a:t>
            </a:r>
            <a:r>
              <a:rPr lang="en-US" dirty="0" err="1"/>
              <a:t>adelantarte</a:t>
            </a:r>
            <a:r>
              <a:rPr lang="en-US" dirty="0"/>
              <a:t> a la </a:t>
            </a:r>
            <a:r>
              <a:rPr lang="en-US" dirty="0" err="1"/>
              <a:t>deuda</a:t>
            </a:r>
            <a:r>
              <a:rPr lang="en-US" dirty="0"/>
              <a:t> y </a:t>
            </a:r>
            <a:r>
              <a:rPr lang="en-US" dirty="0" err="1"/>
              <a:t>mantener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control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futuro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es </a:t>
            </a:r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sí</a:t>
            </a:r>
            <a:r>
              <a:rPr lang="en-US" dirty="0"/>
              <a:t> solos no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suficientes</a:t>
            </a:r>
            <a:r>
              <a:rPr lang="en-US" dirty="0"/>
              <a:t> para </a:t>
            </a:r>
            <a:r>
              <a:rPr lang="en-US" dirty="0" err="1"/>
              <a:t>sacarte</a:t>
            </a:r>
            <a:r>
              <a:rPr lang="en-US" dirty="0"/>
              <a:t> de </a:t>
            </a:r>
            <a:r>
              <a:rPr lang="en-US" dirty="0" err="1"/>
              <a:t>deudas</a:t>
            </a:r>
            <a:r>
              <a:rPr lang="en-US" dirty="0"/>
              <a:t>. </a:t>
            </a:r>
            <a:r>
              <a:rPr lang="en-US" dirty="0" err="1"/>
              <a:t>Entremos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de las </a:t>
            </a:r>
            <a:r>
              <a:rPr lang="en-US" dirty="0" err="1"/>
              <a:t>estrategias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efectivas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incorporar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plan.</a:t>
            </a:r>
          </a:p>
        </p:txBody>
      </p:sp>
    </p:spTree>
    <p:extLst>
      <p:ext uri="{BB962C8B-B14F-4D97-AF65-F5344CB8AC3E}">
        <p14:creationId xmlns:p14="http://schemas.microsoft.com/office/powerpoint/2010/main" val="297772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método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concentras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pequeña</a:t>
            </a:r>
            <a:r>
              <a:rPr lang="en-US" dirty="0"/>
              <a:t> primero, </a:t>
            </a:r>
            <a:r>
              <a:rPr lang="en-US" dirty="0" err="1"/>
              <a:t>añadiendo</a:t>
            </a:r>
            <a:r>
              <a:rPr lang="en-US" dirty="0"/>
              <a:t> un extra a ese 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mientras</a:t>
            </a:r>
            <a:r>
              <a:rPr lang="en-US" dirty="0"/>
              <a:t> </a:t>
            </a:r>
            <a:r>
              <a:rPr lang="en-US" dirty="0" err="1"/>
              <a:t>continúas</a:t>
            </a:r>
            <a:r>
              <a:rPr lang="en-US" dirty="0"/>
              <a:t> </a:t>
            </a:r>
            <a:r>
              <a:rPr lang="en-US" dirty="0" err="1"/>
              <a:t>pagando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demás</a:t>
            </a:r>
            <a:r>
              <a:rPr lang="en-US" dirty="0"/>
              <a:t> </a:t>
            </a:r>
            <a:r>
              <a:rPr lang="en-US" dirty="0" err="1"/>
              <a:t>deudas</a:t>
            </a:r>
            <a:r>
              <a:rPr lang="en-US" dirty="0"/>
              <a:t>. Una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encargas</a:t>
            </a:r>
            <a:r>
              <a:rPr lang="en-US" dirty="0"/>
              <a:t> de </a:t>
            </a:r>
            <a:r>
              <a:rPr lang="en-US" dirty="0" err="1"/>
              <a:t>ella</a:t>
            </a:r>
            <a:r>
              <a:rPr lang="en-US" dirty="0"/>
              <a:t>, </a:t>
            </a:r>
            <a:r>
              <a:rPr lang="en-US" dirty="0" err="1"/>
              <a:t>tomas</a:t>
            </a:r>
            <a:r>
              <a:rPr lang="en-US" dirty="0"/>
              <a:t> la </a:t>
            </a:r>
            <a:r>
              <a:rPr lang="en-US" dirty="0" err="1"/>
              <a:t>cantidad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estabas</a:t>
            </a:r>
            <a:r>
              <a:rPr lang="en-US" dirty="0"/>
              <a:t> </a:t>
            </a:r>
            <a:r>
              <a:rPr lang="en-US" dirty="0" err="1"/>
              <a:t>pagando</a:t>
            </a:r>
            <a:r>
              <a:rPr lang="en-US" dirty="0"/>
              <a:t> para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y la </a:t>
            </a:r>
            <a:r>
              <a:rPr lang="en-US" dirty="0" err="1"/>
              <a:t>añades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pago</a:t>
            </a:r>
            <a:r>
              <a:rPr lang="en-US" dirty="0"/>
              <a:t> para la </a:t>
            </a:r>
            <a:r>
              <a:rPr lang="en-US" dirty="0" err="1"/>
              <a:t>siguiente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pequeña</a:t>
            </a:r>
            <a:r>
              <a:rPr lang="en-US" dirty="0"/>
              <a:t>, y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sucesivamente</a:t>
            </a:r>
            <a:r>
              <a:rPr lang="en-US" dirty="0"/>
              <a:t>, hasta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esté</a:t>
            </a:r>
            <a:r>
              <a:rPr lang="en-US" dirty="0"/>
              <a:t> </a:t>
            </a:r>
            <a:r>
              <a:rPr lang="en-US" dirty="0" err="1"/>
              <a:t>pagado</a:t>
            </a:r>
            <a:r>
              <a:rPr lang="en-US" dirty="0"/>
              <a:t>. </a:t>
            </a:r>
            <a:r>
              <a:rPr lang="en-US" dirty="0" err="1"/>
              <a:t>Piensa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ello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bola de </a:t>
            </a:r>
            <a:r>
              <a:rPr lang="en-US" dirty="0" err="1"/>
              <a:t>nieve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grande a </a:t>
            </a:r>
            <a:r>
              <a:rPr lang="en-US" dirty="0" err="1"/>
              <a:t>medida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rueda</a:t>
            </a:r>
            <a:r>
              <a:rPr lang="en-US" dirty="0"/>
              <a:t> cuesta </a:t>
            </a:r>
            <a:r>
              <a:rPr lang="en-US" dirty="0" err="1"/>
              <a:t>abajo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170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 </a:t>
            </a:r>
            <a:r>
              <a:rPr lang="en-US" dirty="0" err="1"/>
              <a:t>igual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avalancha</a:t>
            </a:r>
            <a:r>
              <a:rPr lang="en-US" dirty="0"/>
              <a:t>, con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estrategia</a:t>
            </a:r>
            <a:r>
              <a:rPr lang="en-US" dirty="0"/>
              <a:t> </a:t>
            </a:r>
            <a:r>
              <a:rPr lang="en-US" dirty="0" err="1"/>
              <a:t>eliminas</a:t>
            </a:r>
            <a:r>
              <a:rPr lang="en-US" dirty="0"/>
              <a:t> primero las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y luego </a:t>
            </a:r>
            <a:r>
              <a:rPr lang="en-US" dirty="0" err="1"/>
              <a:t>trabajas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abajo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concentras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deuda</a:t>
            </a:r>
            <a:r>
              <a:rPr lang="en-US" dirty="0"/>
              <a:t> con la </a:t>
            </a:r>
            <a:r>
              <a:rPr lang="en-US" dirty="0" err="1"/>
              <a:t>tasa</a:t>
            </a:r>
            <a:r>
              <a:rPr lang="en-US" dirty="0"/>
              <a:t> de </a:t>
            </a:r>
            <a:r>
              <a:rPr lang="en-US" dirty="0" err="1"/>
              <a:t>interés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, </a:t>
            </a:r>
            <a:r>
              <a:rPr lang="en-US" dirty="0" err="1"/>
              <a:t>mientras</a:t>
            </a:r>
            <a:r>
              <a:rPr lang="en-US" dirty="0"/>
              <a:t> </a:t>
            </a:r>
            <a:r>
              <a:rPr lang="en-US" dirty="0" err="1"/>
              <a:t>sigues</a:t>
            </a:r>
            <a:r>
              <a:rPr lang="en-US" dirty="0"/>
              <a:t> </a:t>
            </a:r>
            <a:r>
              <a:rPr lang="en-US" dirty="0" err="1"/>
              <a:t>pagando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mínimos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lo </a:t>
            </a:r>
            <a:r>
              <a:rPr lang="en-US" dirty="0" err="1"/>
              <a:t>demás</a:t>
            </a:r>
            <a:r>
              <a:rPr lang="en-US" dirty="0"/>
              <a:t>, luego </a:t>
            </a:r>
            <a:r>
              <a:rPr lang="en-US" dirty="0" err="1"/>
              <a:t>pasas</a:t>
            </a:r>
            <a:r>
              <a:rPr lang="en-US" dirty="0"/>
              <a:t> </a:t>
            </a:r>
            <a:r>
              <a:rPr lang="en-US" dirty="0" err="1"/>
              <a:t>esos</a:t>
            </a:r>
            <a:r>
              <a:rPr lang="en-US" dirty="0"/>
              <a:t> </a:t>
            </a:r>
            <a:r>
              <a:rPr lang="en-US" dirty="0" err="1"/>
              <a:t>fondos</a:t>
            </a:r>
            <a:r>
              <a:rPr lang="en-US" dirty="0"/>
              <a:t> a la </a:t>
            </a:r>
            <a:r>
              <a:rPr lang="en-US" dirty="0" err="1"/>
              <a:t>siguiente</a:t>
            </a:r>
            <a:r>
              <a:rPr lang="en-US" dirty="0"/>
              <a:t> </a:t>
            </a:r>
            <a:r>
              <a:rPr lang="en-US" dirty="0" err="1"/>
              <a:t>tasa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alta</a:t>
            </a:r>
            <a:r>
              <a:rPr lang="en-US" dirty="0"/>
              <a:t>, y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sucesivamente</a:t>
            </a:r>
            <a:r>
              <a:rPr lang="en-US" dirty="0"/>
              <a:t>. Esto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esas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tasas</a:t>
            </a:r>
            <a:r>
              <a:rPr lang="en-US" dirty="0"/>
              <a:t> de </a:t>
            </a:r>
            <a:r>
              <a:rPr lang="en-US" dirty="0" err="1"/>
              <a:t>interés</a:t>
            </a:r>
            <a:r>
              <a:rPr lang="en-US" dirty="0"/>
              <a:t> </a:t>
            </a:r>
            <a:r>
              <a:rPr lang="en-US" dirty="0" err="1"/>
              <a:t>sigan</a:t>
            </a:r>
            <a:r>
              <a:rPr lang="en-US" dirty="0"/>
              <a:t> </a:t>
            </a:r>
            <a:r>
              <a:rPr lang="en-US" dirty="0" err="1"/>
              <a:t>aumentando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total.</a:t>
            </a:r>
          </a:p>
        </p:txBody>
      </p:sp>
    </p:spTree>
    <p:extLst>
      <p:ext uri="{BB962C8B-B14F-4D97-AF65-F5344CB8AC3E}">
        <p14:creationId xmlns:p14="http://schemas.microsoft.com/office/powerpoint/2010/main" val="1080444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de </a:t>
            </a:r>
            <a:r>
              <a:rPr lang="en-US" dirty="0" err="1"/>
              <a:t>descubrir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funcionarán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estrategias</a:t>
            </a:r>
            <a:r>
              <a:rPr lang="en-US" dirty="0"/>
              <a:t> para </a:t>
            </a:r>
            <a:r>
              <a:rPr lang="en-US" dirty="0" err="1"/>
              <a:t>ti</a:t>
            </a:r>
            <a:r>
              <a:rPr lang="en-US" dirty="0"/>
              <a:t> es </a:t>
            </a:r>
            <a:r>
              <a:rPr lang="en-US" dirty="0" err="1"/>
              <a:t>aplicarlas</a:t>
            </a:r>
            <a:r>
              <a:rPr lang="en-US" dirty="0"/>
              <a:t> </a:t>
            </a:r>
            <a:r>
              <a:rPr lang="en-US" dirty="0" err="1"/>
              <a:t>directamente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.</a:t>
            </a:r>
          </a:p>
          <a:p>
            <a:r>
              <a:rPr lang="en-US" dirty="0"/>
              <a:t>Dirige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al '</a:t>
            </a:r>
            <a:r>
              <a:rPr lang="en-US" dirty="0" err="1"/>
              <a:t>Entrenador</a:t>
            </a:r>
            <a:r>
              <a:rPr lang="en-US" dirty="0"/>
              <a:t> (o Guía) para </a:t>
            </a:r>
            <a:r>
              <a:rPr lang="en-US" dirty="0" err="1"/>
              <a:t>Salir</a:t>
            </a:r>
            <a:r>
              <a:rPr lang="en-US" dirty="0"/>
              <a:t> de </a:t>
            </a:r>
            <a:r>
              <a:rPr lang="en-US" dirty="0" err="1"/>
              <a:t>Deudas</a:t>
            </a:r>
            <a:r>
              <a:rPr lang="en-US" dirty="0"/>
              <a:t>' y </a:t>
            </a:r>
            <a:r>
              <a:rPr lang="en-US" dirty="0" err="1"/>
              <a:t>explícales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van a </a:t>
            </a:r>
            <a:r>
              <a:rPr lang="en-US" dirty="0" err="1"/>
              <a:t>dedicar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 a </a:t>
            </a:r>
            <a:r>
              <a:rPr lang="en-US" dirty="0" err="1"/>
              <a:t>trabajar</a:t>
            </a:r>
            <a:r>
              <a:rPr lang="en-US" dirty="0"/>
              <a:t> con </a:t>
            </a:r>
            <a:r>
              <a:rPr lang="en-US" dirty="0" err="1"/>
              <a:t>él</a:t>
            </a:r>
            <a:r>
              <a:rPr lang="en-US" dirty="0"/>
              <a:t>. </a:t>
            </a:r>
            <a:r>
              <a:rPr lang="en-US" dirty="0" err="1"/>
              <a:t>Anímales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 (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es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mensaje</a:t>
            </a:r>
            <a:r>
              <a:rPr lang="en-US" dirty="0"/>
              <a:t> privado) a </a:t>
            </a:r>
            <a:r>
              <a:rPr lang="en-US" dirty="0" err="1"/>
              <a:t>medida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avanzan</a:t>
            </a:r>
            <a:r>
              <a:rPr lang="en-US" dirty="0"/>
              <a:t>.</a:t>
            </a:r>
          </a:p>
          <a:p>
            <a:r>
              <a:rPr lang="en-US" dirty="0"/>
              <a:t>Los planes Bola de Nieve y </a:t>
            </a:r>
            <a:r>
              <a:rPr lang="en-US" dirty="0" err="1"/>
              <a:t>Avalancha</a:t>
            </a:r>
            <a:r>
              <a:rPr lang="en-US" dirty="0"/>
              <a:t> son </a:t>
            </a:r>
            <a:r>
              <a:rPr lang="en-US" dirty="0" err="1"/>
              <a:t>poderosos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orientación</a:t>
            </a:r>
            <a:r>
              <a:rPr lang="en-US" dirty="0"/>
              <a:t>, la </a:t>
            </a:r>
            <a:r>
              <a:rPr lang="en-US" dirty="0" err="1"/>
              <a:t>ayuda</a:t>
            </a:r>
            <a:r>
              <a:rPr lang="en-US" dirty="0"/>
              <a:t> externa </a:t>
            </a:r>
            <a:r>
              <a:rPr lang="en-US" dirty="0" err="1"/>
              <a:t>puede</a:t>
            </a:r>
            <a:r>
              <a:rPr lang="en-US" dirty="0"/>
              <a:t> ser la </a:t>
            </a:r>
            <a:r>
              <a:rPr lang="en-US" dirty="0" err="1"/>
              <a:t>respuesta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01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no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,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después</a:t>
            </a:r>
            <a:r>
              <a:rPr lang="en-US" dirty="0"/>
              <a:t> de </a:t>
            </a:r>
            <a:r>
              <a:rPr lang="en-US" dirty="0" err="1"/>
              <a:t>simplificar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presupuesto</a:t>
            </a:r>
            <a:r>
              <a:rPr lang="en-US" dirty="0"/>
              <a:t>,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pedir</a:t>
            </a:r>
            <a:r>
              <a:rPr lang="en-US" dirty="0"/>
              <a:t> a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acreedores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hagan</a:t>
            </a:r>
            <a:r>
              <a:rPr lang="en-US" dirty="0"/>
              <a:t> </a:t>
            </a:r>
            <a:r>
              <a:rPr lang="en-US" dirty="0" err="1"/>
              <a:t>ajustes</a:t>
            </a:r>
            <a:r>
              <a:rPr lang="en-US" dirty="0"/>
              <a:t> para </a:t>
            </a:r>
            <a:r>
              <a:rPr lang="en-US" dirty="0" err="1"/>
              <a:t>ayudarte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. Si vas a </a:t>
            </a:r>
            <a:r>
              <a:rPr lang="en-US" dirty="0" err="1"/>
              <a:t>adoptar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enfoque</a:t>
            </a:r>
            <a:r>
              <a:rPr lang="en-US" dirty="0"/>
              <a:t>, </a:t>
            </a:r>
            <a:r>
              <a:rPr lang="en-US" dirty="0" err="1"/>
              <a:t>querrás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preparado</a:t>
            </a:r>
            <a:r>
              <a:rPr lang="en-US" dirty="0"/>
              <a:t>. Llama tan pronto </a:t>
            </a:r>
            <a:r>
              <a:rPr lang="en-US" dirty="0" err="1"/>
              <a:t>como</a:t>
            </a:r>
            <a:r>
              <a:rPr lang="en-US" dirty="0"/>
              <a:t> sea </a:t>
            </a:r>
            <a:r>
              <a:rPr lang="en-US" dirty="0" err="1"/>
              <a:t>posible</a:t>
            </a:r>
            <a:r>
              <a:rPr lang="en-US" dirty="0"/>
              <a:t> y ten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explicación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.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cosas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las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preguntar</a:t>
            </a:r>
            <a:r>
              <a:rPr lang="en-US" dirty="0"/>
              <a:t> </a:t>
            </a:r>
            <a:r>
              <a:rPr lang="en-US" dirty="0" err="1"/>
              <a:t>incluyen</a:t>
            </a:r>
            <a:r>
              <a:rPr lang="en-US" dirty="0"/>
              <a:t> </a:t>
            </a:r>
            <a:r>
              <a:rPr lang="en-US" dirty="0" err="1"/>
              <a:t>reducir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pago</a:t>
            </a:r>
            <a:r>
              <a:rPr lang="en-US" dirty="0"/>
              <a:t> </a:t>
            </a:r>
            <a:r>
              <a:rPr lang="en-US" dirty="0" err="1"/>
              <a:t>mínimo</a:t>
            </a:r>
            <a:r>
              <a:rPr lang="en-US" dirty="0"/>
              <a:t>, </a:t>
            </a:r>
            <a:r>
              <a:rPr lang="en-US" dirty="0" err="1"/>
              <a:t>disminuir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tasa</a:t>
            </a:r>
            <a:r>
              <a:rPr lang="en-US" dirty="0"/>
              <a:t> de </a:t>
            </a:r>
            <a:r>
              <a:rPr lang="en-US" dirty="0" err="1"/>
              <a:t>interés</a:t>
            </a:r>
            <a:r>
              <a:rPr lang="en-US" dirty="0"/>
              <a:t> o la </a:t>
            </a:r>
            <a:r>
              <a:rPr lang="en-US" dirty="0" err="1"/>
              <a:t>exención</a:t>
            </a:r>
            <a:r>
              <a:rPr lang="en-US" dirty="0"/>
              <a:t> de cargos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pagos</a:t>
            </a:r>
            <a:r>
              <a:rPr lang="en-US" dirty="0"/>
              <a:t> </a:t>
            </a:r>
            <a:r>
              <a:rPr lang="en-US" dirty="0" err="1"/>
              <a:t>atrasados</a:t>
            </a:r>
            <a:r>
              <a:rPr lang="en-US" dirty="0"/>
              <a:t>.</a:t>
            </a:r>
          </a:p>
          <a:p>
            <a:r>
              <a:rPr lang="en-US" dirty="0"/>
              <a:t>Antes de </a:t>
            </a:r>
            <a:r>
              <a:rPr lang="en-US" dirty="0" err="1"/>
              <a:t>aceptar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cambio</a:t>
            </a:r>
            <a:r>
              <a:rPr lang="en-US" dirty="0"/>
              <a:t>, </a:t>
            </a:r>
            <a:r>
              <a:rPr lang="en-US" dirty="0" err="1"/>
              <a:t>asegúrate</a:t>
            </a:r>
            <a:r>
              <a:rPr lang="en-US" dirty="0"/>
              <a:t> de </a:t>
            </a:r>
            <a:r>
              <a:rPr lang="en-US" dirty="0" err="1"/>
              <a:t>entender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repercusiones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: </a:t>
            </a:r>
            <a:r>
              <a:rPr lang="en-US" dirty="0" err="1"/>
              <a:t>averigua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acuerdo</a:t>
            </a:r>
            <a:r>
              <a:rPr lang="en-US" dirty="0"/>
              <a:t> </a:t>
            </a:r>
            <a:r>
              <a:rPr lang="en-US" dirty="0" err="1"/>
              <a:t>afectará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puntaje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o </a:t>
            </a:r>
            <a:r>
              <a:rPr lang="en-US" dirty="0" err="1"/>
              <a:t>comprende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a un </a:t>
            </a:r>
            <a:r>
              <a:rPr lang="en-US" dirty="0" err="1"/>
              <a:t>plazo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largo con un </a:t>
            </a:r>
            <a:r>
              <a:rPr lang="en-US" dirty="0" err="1"/>
              <a:t>mínimo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bajo </a:t>
            </a:r>
            <a:r>
              <a:rPr lang="en-US" dirty="0" err="1"/>
              <a:t>significará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intereses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general, etc.).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9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B8B8D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B8B8D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B8B8D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B8B8D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B8B8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-7200000"/>
            <a:satOff val="-1000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B8B8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82A33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82A33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banzai.com/wellness/resources/managing-debt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achbanzai.com/wellness/resources/navigating-debt-collections-coach" TargetMode="External"/><Relationship Id="rId5" Type="http://schemas.openxmlformats.org/officeDocument/2006/relationships/hyperlink" Target="https://teachbanzai.com/wellness/resources/when-you-cant-afford-your-minimum-payments" TargetMode="External"/><Relationship Id="rId4" Type="http://schemas.openxmlformats.org/officeDocument/2006/relationships/hyperlink" Target="https://teachbanzai.com/wellness/resources/debt-payoff-calculato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orem Ipsum Subtitle"/>
          <p:cNvSpPr txBox="1">
            <a:spLocks noGrp="1"/>
          </p:cNvSpPr>
          <p:nvPr>
            <p:ph type="subTitle" sz="quarter" idx="1"/>
          </p:nvPr>
        </p:nvSpPr>
        <p:spPr>
          <a:xfrm>
            <a:off x="625783" y="6030119"/>
            <a:ext cx="9144001" cy="1655762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dirty="0" err="1">
                <a:solidFill>
                  <a:schemeClr val="accent6"/>
                </a:solidFill>
              </a:rPr>
              <a:t>Estrategias</a:t>
            </a:r>
            <a:r>
              <a:rPr lang="en-US" dirty="0">
                <a:solidFill>
                  <a:schemeClr val="accent6"/>
                </a:solidFill>
              </a:rPr>
              <a:t> y </a:t>
            </a:r>
            <a:r>
              <a:rPr lang="en-US" dirty="0" err="1">
                <a:solidFill>
                  <a:schemeClr val="accent6"/>
                </a:solidFill>
              </a:rPr>
              <a:t>Herramientas</a:t>
            </a:r>
            <a:r>
              <a:rPr lang="en-US" dirty="0">
                <a:solidFill>
                  <a:schemeClr val="accent6"/>
                </a:solidFill>
              </a:rPr>
              <a:t> para </a:t>
            </a:r>
            <a:r>
              <a:rPr lang="en-US" dirty="0" err="1">
                <a:solidFill>
                  <a:schemeClr val="accent6"/>
                </a:solidFill>
              </a:rPr>
              <a:t>tu</a:t>
            </a:r>
            <a:r>
              <a:rPr lang="en-US" dirty="0">
                <a:solidFill>
                  <a:schemeClr val="accent6"/>
                </a:solidFill>
              </a:rPr>
              <a:t> Vida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96" name="Title 1"/>
          <p:cNvSpPr txBox="1"/>
          <p:nvPr/>
        </p:nvSpPr>
        <p:spPr>
          <a:xfrm>
            <a:off x="560172" y="3687233"/>
            <a:ext cx="1096868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4000" dirty="0">
                <a:solidFill>
                  <a:schemeClr val="accent6"/>
                </a:solidFill>
              </a:rPr>
              <a:t>Sal de </a:t>
            </a:r>
            <a:r>
              <a:rPr lang="en-US" sz="4000" dirty="0" err="1">
                <a:solidFill>
                  <a:schemeClr val="accent6"/>
                </a:solidFill>
              </a:rPr>
              <a:t>Deudas</a:t>
            </a:r>
            <a:endParaRPr sz="4000" dirty="0">
              <a:solidFill>
                <a:schemeClr val="accent6"/>
              </a:solidFill>
            </a:endParaRPr>
          </a:p>
        </p:txBody>
      </p:sp>
      <p:pic>
        <p:nvPicPr>
          <p:cNvPr id="97" name="managing-debt-hero copy.jpg" descr="managing-debt-hero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4"/>
            <a:ext cx="12192001" cy="4794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82F24B-E7B1-22D3-CC31-D21BF240DE41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79EB948A-9586-5593-454D-84BBC5FAA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E2FC62-6BF2-BF5A-6E4F-BDE660656C69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9A13A9A-AAEE-D115-5829-51A8D215CB98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ession_Illustrations 12 copy.png" descr="Session_Illustrations 12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792" y="631113"/>
            <a:ext cx="6522416" cy="366885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1"/>
          <p:cNvSpPr txBox="1">
            <a:spLocks noGrp="1"/>
          </p:cNvSpPr>
          <p:nvPr>
            <p:ph type="ctrTitle"/>
          </p:nvPr>
        </p:nvSpPr>
        <p:spPr>
          <a:xfrm>
            <a:off x="611659" y="4181493"/>
            <a:ext cx="10968682" cy="1418849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 err="1">
                <a:solidFill>
                  <a:schemeClr val="accent6"/>
                </a:solidFill>
              </a:rPr>
              <a:t>Negocia</a:t>
            </a:r>
            <a:r>
              <a:rPr lang="en-US" b="1" dirty="0">
                <a:solidFill>
                  <a:schemeClr val="accent6"/>
                </a:solidFill>
              </a:rPr>
              <a:t> con </a:t>
            </a:r>
            <a:r>
              <a:rPr lang="en-US" b="1" dirty="0" err="1">
                <a:solidFill>
                  <a:schemeClr val="accent6"/>
                </a:solidFill>
              </a:rPr>
              <a:t>tus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</a:rPr>
              <a:t>Acreedores</a:t>
            </a:r>
            <a:r>
              <a:rPr lang="en-US" b="1" dirty="0">
                <a:solidFill>
                  <a:schemeClr val="accent6"/>
                </a:solidFill>
              </a:rPr>
              <a:t>: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2" name="Lorem Ipsum Subtitle"/>
          <p:cNvSpPr txBox="1">
            <a:spLocks noGrp="1"/>
          </p:cNvSpPr>
          <p:nvPr>
            <p:ph type="subTitle" sz="quarter" idx="1"/>
          </p:nvPr>
        </p:nvSpPr>
        <p:spPr>
          <a:xfrm>
            <a:off x="672404" y="5646687"/>
            <a:ext cx="10847192" cy="976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3200" b="1" dirty="0" err="1"/>
              <a:t>Ajusta</a:t>
            </a:r>
            <a:r>
              <a:rPr lang="en-US" sz="3200" b="1" dirty="0"/>
              <a:t> </a:t>
            </a:r>
            <a:r>
              <a:rPr lang="en-US" sz="3200" b="1" dirty="0" err="1"/>
              <a:t>los</a:t>
            </a:r>
            <a:r>
              <a:rPr lang="en-US" sz="3200" b="1" dirty="0"/>
              <a:t> </a:t>
            </a:r>
            <a:r>
              <a:rPr lang="en-US" sz="3200" b="1" dirty="0" err="1"/>
              <a:t>términos</a:t>
            </a:r>
            <a:r>
              <a:rPr lang="en-US" sz="3200" b="1" dirty="0"/>
              <a:t> de </a:t>
            </a: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acuerdo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  <a:endParaRPr sz="33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ctrTitle"/>
          </p:nvPr>
        </p:nvSpPr>
        <p:spPr>
          <a:xfrm>
            <a:off x="611659" y="3528757"/>
            <a:ext cx="10968682" cy="141884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Plan de </a:t>
            </a:r>
            <a:r>
              <a:rPr lang="en-US" dirty="0" err="1">
                <a:solidFill>
                  <a:schemeClr val="accent6"/>
                </a:solidFill>
              </a:rPr>
              <a:t>Gestión</a:t>
            </a:r>
            <a:r>
              <a:rPr lang="en-US" dirty="0">
                <a:solidFill>
                  <a:schemeClr val="accent6"/>
                </a:solidFill>
              </a:rPr>
              <a:t> de </a:t>
            </a:r>
            <a:r>
              <a:rPr lang="en-US" dirty="0" err="1">
                <a:solidFill>
                  <a:schemeClr val="accent6"/>
                </a:solidFill>
              </a:rPr>
              <a:t>Deuda</a:t>
            </a:r>
            <a:r>
              <a:rPr lang="en-US" dirty="0">
                <a:solidFill>
                  <a:schemeClr val="accent6"/>
                </a:solidFill>
              </a:rPr>
              <a:t>: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5" name="Lorem Ipsum Subtitle"/>
          <p:cNvSpPr txBox="1">
            <a:spLocks noGrp="1"/>
          </p:cNvSpPr>
          <p:nvPr>
            <p:ph type="subTitle" sz="quarter" idx="1"/>
          </p:nvPr>
        </p:nvSpPr>
        <p:spPr>
          <a:xfrm>
            <a:off x="1548893" y="5032050"/>
            <a:ext cx="9094214" cy="141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3200" dirty="0" err="1"/>
              <a:t>Trabaja</a:t>
            </a:r>
            <a:r>
              <a:rPr lang="en-US" sz="3200" dirty="0"/>
              <a:t> con </a:t>
            </a:r>
            <a:r>
              <a:rPr lang="en-US" sz="3200" dirty="0" err="1"/>
              <a:t>una</a:t>
            </a:r>
            <a:r>
              <a:rPr lang="en-US" sz="3200" dirty="0"/>
              <a:t> </a:t>
            </a:r>
            <a:r>
              <a:rPr lang="en-US" sz="3200" dirty="0" err="1"/>
              <a:t>agencia</a:t>
            </a:r>
            <a:r>
              <a:rPr lang="en-US" sz="3200" dirty="0"/>
              <a:t> de </a:t>
            </a:r>
            <a:r>
              <a:rPr lang="en-US" sz="3200" dirty="0" err="1"/>
              <a:t>asesoramiento</a:t>
            </a:r>
            <a:r>
              <a:rPr lang="en-US" sz="3200" dirty="0"/>
              <a:t> </a:t>
            </a:r>
            <a:r>
              <a:rPr lang="en-US" sz="3200" dirty="0" err="1"/>
              <a:t>crediticio</a:t>
            </a:r>
            <a:r>
              <a:rPr lang="en-US" sz="3200" dirty="0"/>
              <a:t> o sin fines de </a:t>
            </a:r>
            <a:r>
              <a:rPr lang="en-US" sz="3200" dirty="0" err="1"/>
              <a:t>lucro</a:t>
            </a:r>
            <a:r>
              <a:rPr lang="en-US" sz="3200" dirty="0"/>
              <a:t> para </a:t>
            </a:r>
            <a:r>
              <a:rPr lang="en-US" sz="3200" dirty="0" err="1"/>
              <a:t>crear</a:t>
            </a:r>
            <a:r>
              <a:rPr lang="en-US" sz="3200" dirty="0"/>
              <a:t> un plan.</a:t>
            </a:r>
            <a:endParaRPr sz="3300" dirty="0"/>
          </a:p>
        </p:txBody>
      </p:sp>
      <p:pic>
        <p:nvPicPr>
          <p:cNvPr id="136" name="Session_Illustrations 2 copy.png" descr="Session_Illustrations 2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736" y="459055"/>
            <a:ext cx="5904528" cy="3321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ession_Illustrations 4 copy.png" descr="Session_Illustrations 4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39" y="331830"/>
            <a:ext cx="7447522" cy="418923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le 1"/>
          <p:cNvSpPr txBox="1">
            <a:spLocks noGrp="1"/>
          </p:cNvSpPr>
          <p:nvPr>
            <p:ph type="ctrTitle"/>
          </p:nvPr>
        </p:nvSpPr>
        <p:spPr>
          <a:xfrm>
            <a:off x="611659" y="4181493"/>
            <a:ext cx="10968682" cy="1418849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 err="1">
                <a:solidFill>
                  <a:schemeClr val="accent6"/>
                </a:solidFill>
              </a:rPr>
              <a:t>Consolidación</a:t>
            </a:r>
            <a:r>
              <a:rPr lang="en-US" b="1" dirty="0">
                <a:solidFill>
                  <a:schemeClr val="accent6"/>
                </a:solidFill>
              </a:rPr>
              <a:t> de </a:t>
            </a:r>
            <a:r>
              <a:rPr lang="en-US" b="1" dirty="0" err="1">
                <a:solidFill>
                  <a:schemeClr val="accent6"/>
                </a:solidFill>
              </a:rPr>
              <a:t>Deuda</a:t>
            </a:r>
            <a:r>
              <a:rPr lang="en-US" b="1" dirty="0">
                <a:solidFill>
                  <a:schemeClr val="accent6"/>
                </a:solidFill>
              </a:rPr>
              <a:t>: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40" name="Lorem Ipsum Subtitle"/>
          <p:cNvSpPr txBox="1">
            <a:spLocks noGrp="1"/>
          </p:cNvSpPr>
          <p:nvPr>
            <p:ph type="subTitle" sz="quarter" idx="1"/>
          </p:nvPr>
        </p:nvSpPr>
        <p:spPr>
          <a:xfrm>
            <a:off x="672404" y="5646687"/>
            <a:ext cx="10847192" cy="976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3200" dirty="0" err="1"/>
              <a:t>Combina</a:t>
            </a:r>
            <a:r>
              <a:rPr lang="en-US" sz="3200" dirty="0"/>
              <a:t> </a:t>
            </a:r>
            <a:r>
              <a:rPr lang="en-US" sz="3200" dirty="0" err="1"/>
              <a:t>todas</a:t>
            </a:r>
            <a:r>
              <a:rPr lang="en-US" sz="3200" dirty="0"/>
              <a:t> </a:t>
            </a:r>
            <a:r>
              <a:rPr lang="en-US" sz="3200" dirty="0" err="1"/>
              <a:t>tus</a:t>
            </a:r>
            <a:r>
              <a:rPr lang="en-US" sz="3200" dirty="0"/>
              <a:t> </a:t>
            </a:r>
            <a:r>
              <a:rPr lang="en-US" sz="3200" dirty="0" err="1"/>
              <a:t>deudas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un solo </a:t>
            </a:r>
            <a:r>
              <a:rPr lang="en-US" sz="3200" dirty="0" err="1"/>
              <a:t>pago</a:t>
            </a:r>
            <a:r>
              <a:rPr lang="en-US" sz="3200" dirty="0"/>
              <a:t>.</a:t>
            </a:r>
            <a:endParaRPr sz="330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ctrTitle"/>
          </p:nvPr>
        </p:nvSpPr>
        <p:spPr>
          <a:xfrm>
            <a:off x="560172" y="220862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 err="1">
                <a:solidFill>
                  <a:schemeClr val="accent6"/>
                </a:solidFill>
              </a:rPr>
              <a:t>Estrategias</a:t>
            </a:r>
            <a:r>
              <a:rPr lang="en-US" b="1" dirty="0">
                <a:solidFill>
                  <a:schemeClr val="accent6"/>
                </a:solidFill>
              </a:rPr>
              <a:t> para la </a:t>
            </a:r>
            <a:r>
              <a:rPr lang="en-US" b="1" dirty="0" err="1">
                <a:solidFill>
                  <a:schemeClr val="accent6"/>
                </a:solidFill>
              </a:rPr>
              <a:t>Deuda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43" name="Lorem Ipsum Subtitle"/>
          <p:cNvSpPr txBox="1">
            <a:spLocks noGrp="1"/>
          </p:cNvSpPr>
          <p:nvPr>
            <p:ph type="subTitle" sz="half" idx="1"/>
          </p:nvPr>
        </p:nvSpPr>
        <p:spPr>
          <a:xfrm>
            <a:off x="663146" y="1825756"/>
            <a:ext cx="7405301" cy="4185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dirty="0" err="1">
                <a:sym typeface="Avenir Light"/>
              </a:rPr>
              <a:t>Método</a:t>
            </a:r>
            <a:r>
              <a:rPr lang="en-US" sz="3600" dirty="0">
                <a:sym typeface="Avenir Light"/>
              </a:rPr>
              <a:t> Bola de Nieve</a:t>
            </a: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dirty="0" err="1">
                <a:sym typeface="Avenir Light"/>
              </a:rPr>
              <a:t>Método</a:t>
            </a:r>
            <a:r>
              <a:rPr lang="en-US" sz="3600" dirty="0">
                <a:sym typeface="Avenir Light"/>
              </a:rPr>
              <a:t> </a:t>
            </a:r>
            <a:r>
              <a:rPr lang="en-US" sz="3600" dirty="0" err="1">
                <a:sym typeface="Avenir Light"/>
              </a:rPr>
              <a:t>Avalancha</a:t>
            </a:r>
            <a:endParaRPr lang="en-US" sz="3600" dirty="0">
              <a:sym typeface="Avenir Light"/>
            </a:endParaRP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dirty="0" err="1">
                <a:sym typeface="Avenir Light"/>
              </a:rPr>
              <a:t>Negociar</a:t>
            </a:r>
            <a:r>
              <a:rPr lang="en-US" sz="3600" dirty="0">
                <a:sym typeface="Avenir Light"/>
              </a:rPr>
              <a:t> con </a:t>
            </a:r>
            <a:r>
              <a:rPr lang="en-US" sz="3600" dirty="0" err="1">
                <a:sym typeface="Avenir Light"/>
              </a:rPr>
              <a:t>los</a:t>
            </a:r>
            <a:r>
              <a:rPr lang="en-US" sz="3600" dirty="0">
                <a:sym typeface="Avenir Light"/>
              </a:rPr>
              <a:t> </a:t>
            </a:r>
            <a:r>
              <a:rPr lang="en-US" sz="3600" dirty="0" err="1">
                <a:sym typeface="Avenir Light"/>
              </a:rPr>
              <a:t>Acreedores</a:t>
            </a:r>
            <a:endParaRPr lang="en-US" sz="3600" dirty="0">
              <a:sym typeface="Avenir Light"/>
            </a:endParaRP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dirty="0">
                <a:sym typeface="Avenir Light"/>
              </a:rPr>
              <a:t>Plan de </a:t>
            </a:r>
            <a:r>
              <a:rPr lang="en-US" sz="3600" dirty="0" err="1">
                <a:sym typeface="Avenir Light"/>
              </a:rPr>
              <a:t>Gestión</a:t>
            </a:r>
            <a:r>
              <a:rPr lang="en-US" sz="3600" dirty="0">
                <a:sym typeface="Avenir Light"/>
              </a:rPr>
              <a:t> de </a:t>
            </a:r>
            <a:r>
              <a:rPr lang="en-US" sz="3600" dirty="0" err="1">
                <a:sym typeface="Avenir Light"/>
              </a:rPr>
              <a:t>Deuda</a:t>
            </a:r>
            <a:endParaRPr lang="en-US" sz="3600" dirty="0">
              <a:sym typeface="Avenir Light"/>
            </a:endParaRPr>
          </a:p>
          <a:p>
            <a:pPr marL="571500" indent="-571500" algn="l">
              <a:lnSpc>
                <a:spcPct val="100000"/>
              </a:lnSpc>
              <a:buSzPct val="100000"/>
              <a:buFont typeface="Arial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dirty="0" err="1">
                <a:sym typeface="Avenir Light"/>
              </a:rPr>
              <a:t>Consolidación</a:t>
            </a:r>
            <a:r>
              <a:rPr lang="en-US" sz="3600" dirty="0">
                <a:sym typeface="Avenir Light"/>
              </a:rPr>
              <a:t> de </a:t>
            </a:r>
            <a:r>
              <a:rPr lang="en-US" sz="3600" dirty="0" err="1">
                <a:sym typeface="Avenir Light"/>
              </a:rPr>
              <a:t>Deuda</a:t>
            </a:r>
            <a:endParaRPr sz="3300" dirty="0"/>
          </a:p>
        </p:txBody>
      </p:sp>
      <p:pic>
        <p:nvPicPr>
          <p:cNvPr id="144" name="1807-managing-debt-SPOT copy.png" descr="1807-managing-debt-SPOT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83" y="2967391"/>
            <a:ext cx="4800547" cy="2955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ctrTitle"/>
          </p:nvPr>
        </p:nvSpPr>
        <p:spPr>
          <a:xfrm>
            <a:off x="560172" y="225096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: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47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63146" y="1829989"/>
            <a:ext cx="10968682" cy="43412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20065" indent="-520065" algn="l" defTabSz="832104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3276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Artículo: Cómo Administrar Tu Deuda: Estrategias y Herramientas</a:t>
            </a:r>
            <a:endParaRPr u="sng"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3"/>
            </a:endParaRPr>
          </a:p>
          <a:p>
            <a:pPr marL="520065" indent="-520065" algn="l" defTabSz="832104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3276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/>
              </a:rPr>
              <a:t>Calculadora de Pago de Deuda</a:t>
            </a:r>
            <a:endParaRPr u="sng"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4"/>
            </a:endParaRPr>
          </a:p>
          <a:p>
            <a:pPr marL="520065" indent="-520065" algn="l" defTabSz="832104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3276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/>
              </a:rPr>
              <a:t>Artículo: Cuando No Puedes Pagar Tus Pagos Mínimos</a:t>
            </a:r>
            <a:endParaRPr u="sng"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5"/>
            </a:endParaRPr>
          </a:p>
          <a:p>
            <a:pPr marL="520065" indent="-520065" algn="l" defTabSz="832104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3276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6"/>
              </a:rPr>
              <a:t>Entrenador: Navegando el Cobro de Deudas</a:t>
            </a:r>
            <a:endParaRPr u="sng"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6"/>
            </a:endParaRPr>
          </a:p>
          <a:p>
            <a:pPr algn="l" defTabSz="832104">
              <a:lnSpc>
                <a:spcPct val="100000"/>
              </a:lnSpc>
              <a:spcBef>
                <a:spcPts val="900"/>
              </a:spcBef>
              <a:defRPr sz="3276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endParaRPr u="sng" dirty="0">
              <a:solidFill>
                <a:schemeClr val="accent5"/>
              </a:solidFill>
              <a:uFill>
                <a:solidFill>
                  <a:schemeClr val="accent5"/>
                </a:solidFill>
              </a:uFill>
              <a:hlinkClick r:id="rId6"/>
            </a:endParaRPr>
          </a:p>
          <a:p>
            <a:pPr algn="l" defTabSz="832104">
              <a:lnSpc>
                <a:spcPct val="100000"/>
              </a:lnSpc>
              <a:spcBef>
                <a:spcPts val="900"/>
              </a:spcBef>
              <a:defRPr sz="3276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276" dirty="0">
                <a:sym typeface="Avenir Light"/>
              </a:rPr>
              <a:t>¿</a:t>
            </a:r>
            <a:r>
              <a:rPr lang="en-US" sz="3276" dirty="0" err="1">
                <a:sym typeface="Avenir Light"/>
              </a:rPr>
              <a:t>Alguna</a:t>
            </a:r>
            <a:r>
              <a:rPr lang="en-US" sz="3276" dirty="0">
                <a:sym typeface="Avenir Light"/>
              </a:rPr>
              <a:t> </a:t>
            </a:r>
            <a:r>
              <a:rPr lang="en-US" sz="3276" dirty="0" err="1">
                <a:sym typeface="Avenir Light"/>
              </a:rPr>
              <a:t>pregunta</a:t>
            </a:r>
            <a:r>
              <a:rPr lang="en-US" sz="3276" dirty="0">
                <a:sym typeface="Avenir Light"/>
              </a:rPr>
              <a:t>?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72EDE-865E-3272-5ACB-5EBDAA6B1DB4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EBAA7D43-8531-104D-94C8-1BC94E11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375B41-DB59-DE49-CC1D-E4A08FDF9276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F9D928-82DA-DDC3-DD1C-179899791065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/>
          <p:nvPr/>
        </p:nvSpPr>
        <p:spPr>
          <a:xfrm>
            <a:off x="560172" y="3992033"/>
            <a:ext cx="1096868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sz="4000" b="1" dirty="0"/>
              <a:t>¡Gracias!</a:t>
            </a:r>
            <a:r>
              <a:rPr lang="en-US" sz="4000" dirty="0"/>
              <a:t> </a:t>
            </a:r>
            <a:endParaRPr sz="4000" dirty="0">
              <a:solidFill>
                <a:schemeClr val="accent6"/>
              </a:solidFill>
            </a:endParaRPr>
          </a:p>
        </p:txBody>
      </p:sp>
      <p:pic>
        <p:nvPicPr>
          <p:cNvPr id="152" name="managing-debt-hero copy.jpg" descr="managing-debt-hero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4"/>
            <a:ext cx="12192001" cy="4794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BFAD1A-5613-7D3E-4CE7-974BB898C5B9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47B7451-EA8C-990A-E9BD-9738F3BB1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7CA6E5-89CB-8E30-1D0E-F435F74A0DDC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AA54020-F821-3540-5749-E9A14A2432E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 noGrp="1"/>
          </p:cNvSpPr>
          <p:nvPr>
            <p:ph type="ctrTitle"/>
          </p:nvPr>
        </p:nvSpPr>
        <p:spPr>
          <a:xfrm>
            <a:off x="560172" y="765997"/>
            <a:ext cx="10968681" cy="11404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822959">
              <a:defRPr sz="6119">
                <a:solidFill>
                  <a:schemeClr val="accent5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err="1">
                <a:solidFill>
                  <a:schemeClr val="accent6"/>
                </a:solidFill>
              </a:rPr>
              <a:t>Introducción</a:t>
            </a:r>
            <a:r>
              <a:rPr lang="en-US" dirty="0">
                <a:solidFill>
                  <a:schemeClr val="accent6"/>
                </a:solidFill>
              </a:rPr>
              <a:t> del </a:t>
            </a:r>
            <a:r>
              <a:rPr lang="en-US" dirty="0" err="1">
                <a:solidFill>
                  <a:schemeClr val="accent6"/>
                </a:solidFill>
              </a:rPr>
              <a:t>Patrocinador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1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561547" y="2290630"/>
            <a:ext cx="10965931" cy="308691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b="1" dirty="0">
                <a:sym typeface="Avenir Light"/>
              </a:rPr>
              <a:t>Hola, mi </a:t>
            </a:r>
            <a:r>
              <a:rPr lang="en-US" sz="3600" b="1" dirty="0" err="1">
                <a:sym typeface="Avenir Light"/>
              </a:rPr>
              <a:t>nombre</a:t>
            </a:r>
            <a:r>
              <a:rPr lang="en-US" sz="3600" b="1" dirty="0">
                <a:sym typeface="Avenir Light"/>
              </a:rPr>
              <a:t> es [TU NOMBRE].</a:t>
            </a:r>
            <a:r>
              <a:rPr lang="en-US" sz="3600" dirty="0">
                <a:sym typeface="Avenir Light"/>
              </a:rPr>
              <a:t> </a:t>
            </a:r>
          </a:p>
          <a:p>
            <a:pPr algn="l">
              <a:lnSpc>
                <a:spcPct val="15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600" b="1" dirty="0" err="1">
                <a:sym typeface="Avenir Light"/>
              </a:rPr>
              <a:t>Trabajo</a:t>
            </a:r>
            <a:r>
              <a:rPr lang="en-US" sz="3600" b="1" dirty="0">
                <a:sym typeface="Avenir Light"/>
              </a:rPr>
              <a:t> </a:t>
            </a:r>
            <a:r>
              <a:rPr lang="en-US" sz="3600" b="1" dirty="0" err="1">
                <a:sym typeface="Avenir Light"/>
              </a:rPr>
              <a:t>como</a:t>
            </a:r>
            <a:r>
              <a:rPr lang="en-US" sz="3600" b="1" dirty="0">
                <a:sym typeface="Avenir Light"/>
              </a:rPr>
              <a:t> [PUESTO DE TRABAJO] </a:t>
            </a:r>
            <a:r>
              <a:rPr lang="en-US" sz="3600" b="1" dirty="0" err="1">
                <a:sym typeface="Avenir Light"/>
              </a:rPr>
              <a:t>en</a:t>
            </a:r>
            <a:r>
              <a:rPr lang="en-US" sz="3600" b="1" dirty="0">
                <a:sym typeface="Avenir Light"/>
              </a:rPr>
              <a:t> [INSTITUCIÓN FINANCIERA].</a:t>
            </a:r>
            <a:r>
              <a:rPr lang="en-US" sz="3600" dirty="0">
                <a:sym typeface="Avenir Light"/>
              </a:rPr>
              <a:t> 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EDA9D4-1DA3-920A-FE7D-1F5401F8F69C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094617EC-A262-9D21-3717-EDFDBC2A9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7F5F65-7A3D-03D6-5246-10B24C68A51E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C6620EB-2120-88AE-F7F2-84C1E1814E2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"/>
          <p:cNvSpPr/>
          <p:nvPr/>
        </p:nvSpPr>
        <p:spPr>
          <a:xfrm>
            <a:off x="-13310" y="-14250"/>
            <a:ext cx="12218620" cy="4796821"/>
          </a:xfrm>
          <a:prstGeom prst="rect">
            <a:avLst/>
          </a:prstGeom>
          <a:solidFill>
            <a:srgbClr val="F4ECD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5" name="Title 1"/>
          <p:cNvSpPr txBox="1"/>
          <p:nvPr/>
        </p:nvSpPr>
        <p:spPr>
          <a:xfrm>
            <a:off x="560172" y="4013200"/>
            <a:ext cx="10968681" cy="238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Sal de </a:t>
            </a:r>
            <a:r>
              <a:rPr lang="en-US" dirty="0" err="1">
                <a:solidFill>
                  <a:schemeClr val="accent6"/>
                </a:solidFill>
              </a:rPr>
              <a:t>Deudas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106" name="1807-managing-debt-SPOT copy.png" descr="1807-managing-debt-SPOT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27" y="-48124"/>
            <a:ext cx="6747755" cy="4153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orem Ipsum Subtitle"/>
          <p:cNvSpPr txBox="1">
            <a:spLocks noGrp="1"/>
          </p:cNvSpPr>
          <p:nvPr>
            <p:ph type="subTitle" idx="1"/>
          </p:nvPr>
        </p:nvSpPr>
        <p:spPr>
          <a:xfrm>
            <a:off x="611659" y="1616015"/>
            <a:ext cx="10865707" cy="5082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0947" indent="-360947" algn="l">
              <a:lnSpc>
                <a:spcPct val="100000"/>
              </a:lnSpc>
              <a:buSzPct val="100000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 err="1">
                <a:sym typeface="Avenir Light"/>
              </a:rPr>
              <a:t>Primeros</a:t>
            </a:r>
            <a:r>
              <a:rPr lang="en-US" sz="3300" dirty="0">
                <a:sym typeface="Avenir Light"/>
              </a:rPr>
              <a:t> Pasos</a:t>
            </a:r>
          </a:p>
          <a:p>
            <a:pPr marL="360947" indent="-360947" algn="l">
              <a:lnSpc>
                <a:spcPct val="100000"/>
              </a:lnSpc>
              <a:buSzPct val="100000"/>
              <a:buChar char="•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 err="1">
                <a:sym typeface="Avenir Light"/>
              </a:rPr>
              <a:t>Estrategias</a:t>
            </a:r>
            <a:r>
              <a:rPr lang="en-US" sz="3300" dirty="0">
                <a:sym typeface="Avenir Light"/>
              </a:rPr>
              <a:t> para la </a:t>
            </a:r>
            <a:r>
              <a:rPr lang="en-US" sz="3300" dirty="0" err="1">
                <a:sym typeface="Avenir Light"/>
              </a:rPr>
              <a:t>Deuda</a:t>
            </a:r>
            <a:endParaRPr sz="3300" dirty="0">
              <a:solidFill>
                <a:schemeClr val="accent6"/>
              </a:solidFill>
            </a:endParaRPr>
          </a:p>
          <a:p>
            <a:pPr marL="1052763" lvl="2" indent="-290763" algn="l">
              <a:lnSpc>
                <a:spcPct val="100000"/>
              </a:lnSpc>
              <a:buSzPct val="100000"/>
              <a:buChar char="•"/>
              <a:defRPr sz="29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accent6"/>
                </a:solidFill>
              </a:rPr>
              <a:t> </a:t>
            </a:r>
            <a:r>
              <a:rPr lang="en-US" sz="3300" dirty="0" err="1">
                <a:sym typeface="Avenir Light"/>
              </a:rPr>
              <a:t>Método</a:t>
            </a:r>
            <a:r>
              <a:rPr lang="en-US" sz="3300" dirty="0">
                <a:sym typeface="Avenir Light"/>
              </a:rPr>
              <a:t> Bola de Nieve</a:t>
            </a:r>
          </a:p>
          <a:p>
            <a:pPr marL="1052763" lvl="2" indent="-290763" algn="l">
              <a:lnSpc>
                <a:spcPct val="100000"/>
              </a:lnSpc>
              <a:buSzPct val="100000"/>
              <a:buChar char="•"/>
              <a:defRPr sz="29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accent6"/>
                </a:solidFill>
              </a:rPr>
              <a:t> </a:t>
            </a:r>
            <a:r>
              <a:rPr lang="en-US" sz="3300" dirty="0" err="1">
                <a:sym typeface="Avenir Light"/>
              </a:rPr>
              <a:t>Método</a:t>
            </a:r>
            <a:r>
              <a:rPr lang="en-US" sz="3300" dirty="0">
                <a:sym typeface="Avenir Light"/>
              </a:rPr>
              <a:t> </a:t>
            </a:r>
            <a:r>
              <a:rPr lang="en-US" sz="3300" dirty="0" err="1">
                <a:sym typeface="Avenir Light"/>
              </a:rPr>
              <a:t>Avalancha</a:t>
            </a:r>
            <a:endParaRPr lang="en-US" sz="3300" dirty="0">
              <a:sym typeface="Avenir Light"/>
            </a:endParaRPr>
          </a:p>
          <a:p>
            <a:pPr marL="1052763" lvl="2" indent="-290763" algn="l">
              <a:lnSpc>
                <a:spcPct val="100000"/>
              </a:lnSpc>
              <a:buSzPct val="100000"/>
              <a:buChar char="•"/>
              <a:defRPr sz="29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accent6"/>
                </a:solidFill>
              </a:rPr>
              <a:t> </a:t>
            </a:r>
            <a:r>
              <a:rPr lang="en-US" sz="3300" dirty="0" err="1">
                <a:sym typeface="Avenir Light"/>
              </a:rPr>
              <a:t>Negociar</a:t>
            </a:r>
            <a:r>
              <a:rPr lang="en-US" sz="3300" dirty="0">
                <a:sym typeface="Avenir Light"/>
              </a:rPr>
              <a:t> con </a:t>
            </a:r>
            <a:r>
              <a:rPr lang="en-US" sz="3300" dirty="0" err="1">
                <a:sym typeface="Avenir Light"/>
              </a:rPr>
              <a:t>los</a:t>
            </a:r>
            <a:r>
              <a:rPr lang="en-US" sz="3300" dirty="0">
                <a:sym typeface="Avenir Light"/>
              </a:rPr>
              <a:t> </a:t>
            </a:r>
            <a:r>
              <a:rPr lang="en-US" sz="3300" dirty="0" err="1">
                <a:sym typeface="Avenir Light"/>
              </a:rPr>
              <a:t>Acreedores</a:t>
            </a:r>
            <a:endParaRPr lang="en-US" sz="3300" dirty="0">
              <a:sym typeface="Avenir Light"/>
            </a:endParaRPr>
          </a:p>
          <a:p>
            <a:pPr marL="1052763" lvl="2" indent="-290763" algn="l">
              <a:lnSpc>
                <a:spcPct val="100000"/>
              </a:lnSpc>
              <a:buSzPct val="100000"/>
              <a:buChar char="•"/>
              <a:defRPr sz="29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accent6"/>
                </a:solidFill>
              </a:rPr>
              <a:t> </a:t>
            </a:r>
            <a:r>
              <a:rPr lang="en-US" sz="3300" dirty="0">
                <a:sym typeface="Avenir Light"/>
              </a:rPr>
              <a:t>Plan de </a:t>
            </a:r>
            <a:r>
              <a:rPr lang="en-US" sz="3300" dirty="0" err="1">
                <a:sym typeface="Avenir Light"/>
              </a:rPr>
              <a:t>Gestión</a:t>
            </a:r>
            <a:r>
              <a:rPr lang="en-US" sz="3300" dirty="0">
                <a:sym typeface="Avenir Light"/>
              </a:rPr>
              <a:t> de </a:t>
            </a:r>
            <a:r>
              <a:rPr lang="en-US" sz="3300" dirty="0" err="1">
                <a:sym typeface="Avenir Light"/>
              </a:rPr>
              <a:t>Deuda</a:t>
            </a:r>
            <a:endParaRPr lang="en-US" sz="3300" dirty="0">
              <a:sym typeface="Avenir Light"/>
            </a:endParaRPr>
          </a:p>
          <a:p>
            <a:pPr marL="1052763" lvl="2" indent="-290763" algn="l">
              <a:lnSpc>
                <a:spcPct val="100000"/>
              </a:lnSpc>
              <a:buSzPct val="100000"/>
              <a:buChar char="•"/>
              <a:defRPr sz="29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sz="3300" dirty="0">
                <a:solidFill>
                  <a:schemeClr val="accent6"/>
                </a:solidFill>
              </a:rPr>
              <a:t> </a:t>
            </a:r>
            <a:r>
              <a:rPr lang="en-US" sz="3300" dirty="0" err="1">
                <a:sym typeface="Avenir Light"/>
              </a:rPr>
              <a:t>Consolidación</a:t>
            </a:r>
            <a:r>
              <a:rPr lang="en-US" sz="3300" dirty="0">
                <a:sym typeface="Avenir Light"/>
              </a:rPr>
              <a:t> de </a:t>
            </a:r>
            <a:r>
              <a:rPr lang="en-US" sz="3300" dirty="0" err="1">
                <a:sym typeface="Avenir Light"/>
              </a:rPr>
              <a:t>Deuda</a:t>
            </a:r>
            <a:endParaRPr sz="3300" dirty="0">
              <a:solidFill>
                <a:schemeClr val="accent6"/>
              </a:solidFill>
            </a:endParaRPr>
          </a:p>
        </p:txBody>
      </p:sp>
      <p:sp>
        <p:nvSpPr>
          <p:cNvPr id="110" name="Title 1"/>
          <p:cNvSpPr txBox="1">
            <a:spLocks noGrp="1"/>
          </p:cNvSpPr>
          <p:nvPr>
            <p:ph type="ctrTitle"/>
          </p:nvPr>
        </p:nvSpPr>
        <p:spPr>
          <a:xfrm>
            <a:off x="560172" y="157362"/>
            <a:ext cx="10968681" cy="1418848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 err="1">
                <a:solidFill>
                  <a:schemeClr val="accent6"/>
                </a:solidFill>
              </a:rPr>
              <a:t>Hablaremos</a:t>
            </a:r>
            <a:r>
              <a:rPr lang="en-US" b="1" dirty="0">
                <a:solidFill>
                  <a:schemeClr val="accent6"/>
                </a:solidFill>
              </a:rPr>
              <a:t> de...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dirty="0">
              <a:solidFill>
                <a:schemeClr val="accent6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DA8477-ED3B-A56C-58C6-97DA45253F90}"/>
              </a:ext>
            </a:extLst>
          </p:cNvPr>
          <p:cNvGrpSpPr/>
          <p:nvPr/>
        </p:nvGrpSpPr>
        <p:grpSpPr>
          <a:xfrm>
            <a:off x="8934428" y="6030157"/>
            <a:ext cx="2805751" cy="369330"/>
            <a:chOff x="8934428" y="6030157"/>
            <a:chExt cx="2805751" cy="369330"/>
          </a:xfrm>
        </p:grpSpPr>
        <p:pic>
          <p:nvPicPr>
            <p:cNvPr id="3" name="Picture 2" descr="A black and white logo&#10;&#10;Description automatically generated">
              <a:extLst>
                <a:ext uri="{FF2B5EF4-FFF2-40B4-BE49-F238E27FC236}">
                  <a16:creationId xmlns:a16="http://schemas.microsoft.com/office/drawing/2014/main" id="{A362756F-D999-914E-8B6D-83B81F1A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190" y="6068859"/>
              <a:ext cx="1074989" cy="2919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CF085C-B385-9F39-93CF-E59A03F7DAA1}"/>
                </a:ext>
              </a:extLst>
            </p:cNvPr>
            <p:cNvSpPr txBox="1"/>
            <p:nvPr/>
          </p:nvSpPr>
          <p:spPr>
            <a:xfrm>
              <a:off x="8934428" y="6030157"/>
              <a:ext cx="1549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Your Logo Here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44B0061-78FD-C445-3BD1-E713623A1A2B}"/>
                </a:ext>
              </a:extLst>
            </p:cNvPr>
            <p:cNvCxnSpPr>
              <a:cxnSpLocks/>
            </p:cNvCxnSpPr>
            <p:nvPr/>
          </p:nvCxnSpPr>
          <p:spPr>
            <a:xfrm>
              <a:off x="10543424" y="6087519"/>
              <a:ext cx="0" cy="29192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Lorem Ipsum Subtitle"/>
          <p:cNvSpPr txBox="1">
            <a:spLocks noGrp="1"/>
          </p:cNvSpPr>
          <p:nvPr>
            <p:ph type="subTitle" sz="half" idx="1"/>
          </p:nvPr>
        </p:nvSpPr>
        <p:spPr>
          <a:xfrm>
            <a:off x="586946" y="1605622"/>
            <a:ext cx="9193158" cy="4185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1157" indent="-441157" algn="l">
              <a:lnSpc>
                <a:spcPct val="100000"/>
              </a:lnSpc>
              <a:buSzPct val="100000"/>
              <a:buAutoNum type="arabicPeriod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>
                <a:sym typeface="Avenir Light"/>
              </a:rPr>
              <a:t>Evita </a:t>
            </a:r>
            <a:r>
              <a:rPr lang="en-US" sz="3300" dirty="0" err="1">
                <a:sym typeface="Avenir Light"/>
              </a:rPr>
              <a:t>acumular</a:t>
            </a:r>
            <a:r>
              <a:rPr lang="en-US" sz="3300" dirty="0">
                <a:sym typeface="Avenir Light"/>
              </a:rPr>
              <a:t> </a:t>
            </a:r>
            <a:r>
              <a:rPr lang="en-US" sz="3300" dirty="0" err="1">
                <a:sym typeface="Avenir Light"/>
              </a:rPr>
              <a:t>más</a:t>
            </a:r>
            <a:r>
              <a:rPr lang="en-US" sz="3300" dirty="0">
                <a:sym typeface="Avenir Light"/>
              </a:rPr>
              <a:t> </a:t>
            </a:r>
            <a:r>
              <a:rPr lang="en-US" sz="3300" dirty="0" err="1">
                <a:sym typeface="Avenir Light"/>
              </a:rPr>
              <a:t>deuda</a:t>
            </a:r>
            <a:r>
              <a:rPr lang="en-US" sz="3300" dirty="0">
                <a:sym typeface="Avenir Light"/>
              </a:rPr>
              <a:t> </a:t>
            </a:r>
          </a:p>
          <a:p>
            <a:pPr marL="441157" indent="-441157" algn="l">
              <a:lnSpc>
                <a:spcPct val="100000"/>
              </a:lnSpc>
              <a:buSzPct val="100000"/>
              <a:buAutoNum type="arabicPeriod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>
                <a:sym typeface="Avenir Light"/>
              </a:rPr>
              <a:t>Reduce </a:t>
            </a:r>
            <a:r>
              <a:rPr lang="en-US" sz="3300" dirty="0" err="1">
                <a:sym typeface="Avenir Light"/>
              </a:rPr>
              <a:t>los</a:t>
            </a:r>
            <a:r>
              <a:rPr lang="en-US" sz="3300" dirty="0">
                <a:sym typeface="Avenir Light"/>
              </a:rPr>
              <a:t> </a:t>
            </a:r>
            <a:r>
              <a:rPr lang="en-US" sz="3300" dirty="0" err="1">
                <a:sym typeface="Avenir Light"/>
              </a:rPr>
              <a:t>gastos</a:t>
            </a:r>
            <a:endParaRPr lang="en-US" sz="3300" dirty="0">
              <a:sym typeface="Avenir Light"/>
            </a:endParaRPr>
          </a:p>
          <a:p>
            <a:pPr marL="441157" indent="-441157" algn="l">
              <a:lnSpc>
                <a:spcPct val="100000"/>
              </a:lnSpc>
              <a:buSzPct val="100000"/>
              <a:buAutoNum type="arabicPeriod"/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rPr lang="en-US" sz="3300" dirty="0">
                <a:sym typeface="Avenir Light"/>
              </a:rPr>
              <a:t>Paga </a:t>
            </a:r>
            <a:r>
              <a:rPr lang="en-US" sz="3300" dirty="0" err="1">
                <a:sym typeface="Avenir Light"/>
              </a:rPr>
              <a:t>más</a:t>
            </a:r>
            <a:r>
              <a:rPr lang="en-US" sz="3300" dirty="0">
                <a:sym typeface="Avenir Light"/>
              </a:rPr>
              <a:t> del </a:t>
            </a:r>
            <a:r>
              <a:rPr lang="en-US" sz="3300" dirty="0" err="1">
                <a:sym typeface="Avenir Light"/>
              </a:rPr>
              <a:t>mínimo</a:t>
            </a:r>
            <a:endParaRPr sz="3300" dirty="0">
              <a:solidFill>
                <a:schemeClr val="accent6"/>
              </a:solidFill>
            </a:endParaRPr>
          </a:p>
        </p:txBody>
      </p:sp>
      <p:pic>
        <p:nvPicPr>
          <p:cNvPr id="113" name="Session_Illustrations 11 copy.png" descr="Session_Illustrations 11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289" y="3202850"/>
            <a:ext cx="5212298" cy="293191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1"/>
          <p:cNvSpPr txBox="1"/>
          <p:nvPr/>
        </p:nvSpPr>
        <p:spPr>
          <a:xfrm>
            <a:off x="560172" y="157362"/>
            <a:ext cx="5212298" cy="1418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lnSpc>
                <a:spcPct val="90000"/>
              </a:lnSpc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err="1">
                <a:solidFill>
                  <a:schemeClr val="accent6"/>
                </a:solidFill>
              </a:rPr>
              <a:t>Primeros</a:t>
            </a:r>
            <a:r>
              <a:rPr lang="en-US" dirty="0">
                <a:solidFill>
                  <a:schemeClr val="accent6"/>
                </a:solidFill>
              </a:rPr>
              <a:t> Pasos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exels-karolina-grabowska-4386339.jpg" descr="pexels-karolina-grabowska-4386339.jpg"/>
          <p:cNvPicPr>
            <a:picLocks noChangeAspect="1"/>
          </p:cNvPicPr>
          <p:nvPr/>
        </p:nvPicPr>
        <p:blipFill>
          <a:blip r:embed="rId3"/>
          <a:srcRect t="38129"/>
          <a:stretch>
            <a:fillRect/>
          </a:stretch>
        </p:blipFill>
        <p:spPr>
          <a:xfrm>
            <a:off x="-40662" y="-30467"/>
            <a:ext cx="12273324" cy="506241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1"/>
          <p:cNvSpPr txBox="1"/>
          <p:nvPr/>
        </p:nvSpPr>
        <p:spPr>
          <a:xfrm>
            <a:off x="944638" y="5012459"/>
            <a:ext cx="10302724" cy="1418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algn="ctr">
              <a:lnSpc>
                <a:spcPct val="90000"/>
              </a:lnSpc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Haz un plan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ctrTitle"/>
          </p:nvPr>
        </p:nvSpPr>
        <p:spPr>
          <a:xfrm>
            <a:off x="611659" y="4181493"/>
            <a:ext cx="10968682" cy="1418849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 err="1">
                <a:solidFill>
                  <a:schemeClr val="accent6"/>
                </a:solidFill>
              </a:rPr>
              <a:t>Método</a:t>
            </a:r>
            <a:r>
              <a:rPr lang="en-US" b="1" dirty="0">
                <a:solidFill>
                  <a:schemeClr val="accent6"/>
                </a:solidFill>
              </a:rPr>
              <a:t> Bola de Nieve (</a:t>
            </a:r>
            <a:r>
              <a:rPr lang="en-US" b="1" dirty="0" err="1">
                <a:solidFill>
                  <a:schemeClr val="accent6"/>
                </a:solidFill>
              </a:rPr>
              <a:t>deuda</a:t>
            </a:r>
            <a:r>
              <a:rPr lang="en-US" b="1" dirty="0">
                <a:solidFill>
                  <a:schemeClr val="accent6"/>
                </a:solidFill>
              </a:rPr>
              <a:t>):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20" name="Lorem Ipsum Subtitle"/>
          <p:cNvSpPr txBox="1">
            <a:spLocks noGrp="1"/>
          </p:cNvSpPr>
          <p:nvPr>
            <p:ph type="subTitle" sz="quarter" idx="1"/>
          </p:nvPr>
        </p:nvSpPr>
        <p:spPr>
          <a:xfrm>
            <a:off x="672404" y="5646687"/>
            <a:ext cx="10847192" cy="976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3200" b="1" dirty="0"/>
              <a:t>Paga primero </a:t>
            </a: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deuda</a:t>
            </a:r>
            <a:r>
              <a:rPr lang="en-US" sz="3200" b="1" dirty="0"/>
              <a:t> </a:t>
            </a:r>
            <a:r>
              <a:rPr lang="en-US" sz="3200" b="1" dirty="0" err="1"/>
              <a:t>más</a:t>
            </a:r>
            <a:r>
              <a:rPr lang="en-US" sz="3200" b="1" dirty="0"/>
              <a:t> </a:t>
            </a:r>
            <a:r>
              <a:rPr lang="en-US" sz="3200" b="1" dirty="0" err="1"/>
              <a:t>pequeña</a:t>
            </a:r>
            <a:r>
              <a:rPr lang="en-US" sz="3200" b="1" dirty="0"/>
              <a:t> y </a:t>
            </a:r>
            <a:r>
              <a:rPr lang="en-US" sz="3200" b="1" dirty="0" err="1"/>
              <a:t>avanza</a:t>
            </a:r>
            <a:r>
              <a:rPr lang="en-US" sz="3200" b="1" dirty="0"/>
              <a:t> </a:t>
            </a:r>
            <a:r>
              <a:rPr lang="en-US" sz="3200" b="1" dirty="0" err="1"/>
              <a:t>hacia</a:t>
            </a:r>
            <a:r>
              <a:rPr lang="en-US" sz="3200" b="1" dirty="0"/>
              <a:t> </a:t>
            </a:r>
            <a:r>
              <a:rPr lang="en-US" sz="3200" b="1" dirty="0" err="1"/>
              <a:t>arriba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  <a:endParaRPr sz="3300" dirty="0"/>
          </a:p>
        </p:txBody>
      </p:sp>
      <p:pic>
        <p:nvPicPr>
          <p:cNvPr id="121" name="Session_Illustrations 6 copy.png" descr="Session_Illustrations 6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792" y="440889"/>
            <a:ext cx="6522416" cy="3668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ctrTitle"/>
          </p:nvPr>
        </p:nvSpPr>
        <p:spPr>
          <a:xfrm>
            <a:off x="611659" y="3528757"/>
            <a:ext cx="10968682" cy="1418848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1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b="1" dirty="0" err="1">
                <a:solidFill>
                  <a:schemeClr val="accent6"/>
                </a:solidFill>
              </a:rPr>
              <a:t>Método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err="1">
                <a:solidFill>
                  <a:schemeClr val="accent6"/>
                </a:solidFill>
              </a:rPr>
              <a:t>Avalancha</a:t>
            </a:r>
            <a:r>
              <a:rPr lang="en-US" b="1" dirty="0">
                <a:solidFill>
                  <a:schemeClr val="accent6"/>
                </a:solidFill>
              </a:rPr>
              <a:t> (</a:t>
            </a:r>
            <a:r>
              <a:rPr lang="en-US" b="1" dirty="0" err="1">
                <a:solidFill>
                  <a:schemeClr val="accent6"/>
                </a:solidFill>
              </a:rPr>
              <a:t>deuda</a:t>
            </a:r>
            <a:r>
              <a:rPr lang="en-US" b="1" dirty="0">
                <a:solidFill>
                  <a:schemeClr val="accent6"/>
                </a:solidFill>
              </a:rPr>
              <a:t>):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24" name="Lorem Ipsum Subtitle"/>
          <p:cNvSpPr txBox="1">
            <a:spLocks noGrp="1"/>
          </p:cNvSpPr>
          <p:nvPr>
            <p:ph type="subTitle" sz="quarter" idx="1"/>
          </p:nvPr>
        </p:nvSpPr>
        <p:spPr>
          <a:xfrm>
            <a:off x="1359061" y="5032050"/>
            <a:ext cx="9473878" cy="141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3200" dirty="0"/>
              <a:t>Paga primero </a:t>
            </a:r>
            <a:r>
              <a:rPr lang="en-US" sz="3200" dirty="0" err="1"/>
              <a:t>tu</a:t>
            </a:r>
            <a:r>
              <a:rPr lang="en-US" sz="3200" dirty="0"/>
              <a:t> </a:t>
            </a:r>
            <a:r>
              <a:rPr lang="en-US" sz="3200" dirty="0" err="1"/>
              <a:t>deuda</a:t>
            </a:r>
            <a:r>
              <a:rPr lang="en-US" sz="3200" dirty="0"/>
              <a:t> con la </a:t>
            </a:r>
            <a:r>
              <a:rPr lang="en-US" sz="3200" dirty="0" err="1"/>
              <a:t>tasa</a:t>
            </a:r>
            <a:r>
              <a:rPr lang="en-US" sz="3200" dirty="0"/>
              <a:t> de </a:t>
            </a:r>
            <a:r>
              <a:rPr lang="en-US" sz="3200" dirty="0" err="1"/>
              <a:t>interés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alta</a:t>
            </a:r>
            <a:r>
              <a:rPr lang="en-US" sz="3200" dirty="0"/>
              <a:t> y </a:t>
            </a:r>
            <a:r>
              <a:rPr lang="en-US" sz="3200" dirty="0" err="1"/>
              <a:t>avanza</a:t>
            </a:r>
            <a:r>
              <a:rPr lang="en-US" sz="3200" dirty="0"/>
              <a:t> </a:t>
            </a:r>
            <a:r>
              <a:rPr lang="en-US" sz="3200" dirty="0" err="1"/>
              <a:t>hacia</a:t>
            </a:r>
            <a:r>
              <a:rPr lang="en-US" sz="3200" dirty="0"/>
              <a:t> </a:t>
            </a:r>
            <a:r>
              <a:rPr lang="en-US" sz="3200" dirty="0" err="1"/>
              <a:t>abajo</a:t>
            </a:r>
            <a:r>
              <a:rPr lang="en-US" sz="3200" dirty="0"/>
              <a:t>.</a:t>
            </a:r>
            <a:endParaRPr sz="3300" dirty="0"/>
          </a:p>
        </p:txBody>
      </p:sp>
      <p:pic>
        <p:nvPicPr>
          <p:cNvPr id="125" name="Session_Illustrations 16 copy.png" descr="Session_Illustrations 16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932" y="432146"/>
            <a:ext cx="6148136" cy="345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ctrTitle"/>
          </p:nvPr>
        </p:nvSpPr>
        <p:spPr>
          <a:xfrm>
            <a:off x="623101" y="2071544"/>
            <a:ext cx="5252555" cy="27149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 sz="5400">
                <a:solidFill>
                  <a:schemeClr val="accent5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¿</a:t>
            </a:r>
            <a:r>
              <a:rPr lang="en-US" dirty="0" err="1">
                <a:solidFill>
                  <a:schemeClr val="accent6"/>
                </a:solidFill>
              </a:rPr>
              <a:t>Cómo</a:t>
            </a:r>
            <a:r>
              <a:rPr lang="en-US" dirty="0">
                <a:solidFill>
                  <a:schemeClr val="accent6"/>
                </a:solidFill>
              </a:rPr>
              <a:t> se </a:t>
            </a:r>
            <a:r>
              <a:rPr lang="en-US" dirty="0" err="1">
                <a:solidFill>
                  <a:schemeClr val="accent6"/>
                </a:solidFill>
              </a:rPr>
              <a:t>verán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estas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estrategias</a:t>
            </a:r>
            <a:r>
              <a:rPr lang="en-US" dirty="0">
                <a:solidFill>
                  <a:schemeClr val="accent6"/>
                </a:solidFill>
              </a:rPr>
              <a:t> para </a:t>
            </a:r>
            <a:r>
              <a:rPr lang="en-US" dirty="0" err="1">
                <a:solidFill>
                  <a:schemeClr val="accent6"/>
                </a:solidFill>
              </a:rPr>
              <a:t>ti</a:t>
            </a:r>
            <a:r>
              <a:rPr lang="en-US" dirty="0">
                <a:solidFill>
                  <a:schemeClr val="accent6"/>
                </a:solidFill>
              </a:rPr>
              <a:t>?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128" name="pexels-julia-m-cameron-4144100.jpg" descr="pexels-julia-m-cameron-4144100.jpg"/>
          <p:cNvPicPr>
            <a:picLocks noChangeAspect="1"/>
          </p:cNvPicPr>
          <p:nvPr/>
        </p:nvPicPr>
        <p:blipFill>
          <a:blip r:embed="rId3"/>
          <a:srcRect t="9685" r="2300" b="11392"/>
          <a:stretch>
            <a:fillRect/>
          </a:stretch>
        </p:blipFill>
        <p:spPr>
          <a:xfrm>
            <a:off x="6517809" y="-6137"/>
            <a:ext cx="5676142" cy="6870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282A33"/>
      </a:dk1>
      <a:lt1>
        <a:srgbClr val="FFFFFF"/>
      </a:lt1>
      <a:dk2>
        <a:srgbClr val="A7A7A7"/>
      </a:dk2>
      <a:lt2>
        <a:srgbClr val="535353"/>
      </a:lt2>
      <a:accent1>
        <a:srgbClr val="02A1FF"/>
      </a:accent1>
      <a:accent2>
        <a:srgbClr val="282932"/>
      </a:accent2>
      <a:accent3>
        <a:srgbClr val="D4D5D3"/>
      </a:accent3>
      <a:accent4>
        <a:srgbClr val="FEFFFE"/>
      </a:accent4>
      <a:accent5>
        <a:srgbClr val="06A0FF"/>
      </a:accent5>
      <a:accent6>
        <a:srgbClr val="16171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hueOff val="-7200000"/>
            <a:satOff val="-100001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282A33"/>
      </a:dk1>
      <a:lt1>
        <a:srgbClr val="332C0B"/>
      </a:lt1>
      <a:dk2>
        <a:srgbClr val="A7A7A7"/>
      </a:dk2>
      <a:lt2>
        <a:srgbClr val="535353"/>
      </a:lt2>
      <a:accent1>
        <a:srgbClr val="02A1FF"/>
      </a:accent1>
      <a:accent2>
        <a:srgbClr val="282932"/>
      </a:accent2>
      <a:accent3>
        <a:srgbClr val="D4D5D3"/>
      </a:accent3>
      <a:accent4>
        <a:srgbClr val="FEFFFE"/>
      </a:accent4>
      <a:accent5>
        <a:srgbClr val="06A0FF"/>
      </a:accent5>
      <a:accent6>
        <a:srgbClr val="16171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hueOff val="-7200000"/>
            <a:satOff val="-100001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A33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1235</Words>
  <Application>Microsoft Macintosh PowerPoint</Application>
  <PresentationFormat>Widescreen</PresentationFormat>
  <Paragraphs>70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Light</vt:lpstr>
      <vt:lpstr>Calibri</vt:lpstr>
      <vt:lpstr>Calibri Light</vt:lpstr>
      <vt:lpstr>Office Theme</vt:lpstr>
      <vt:lpstr>PowerPoint Presentation</vt:lpstr>
      <vt:lpstr>Introducción del Patrocinador</vt:lpstr>
      <vt:lpstr>PowerPoint Presentation</vt:lpstr>
      <vt:lpstr>Hablaremos de... </vt:lpstr>
      <vt:lpstr>PowerPoint Presentation</vt:lpstr>
      <vt:lpstr>PowerPoint Presentation</vt:lpstr>
      <vt:lpstr>Método Bola de Nieve (deuda): </vt:lpstr>
      <vt:lpstr>Método Avalancha (deuda): </vt:lpstr>
      <vt:lpstr>¿Cómo se verán estas estrategias para ti?</vt:lpstr>
      <vt:lpstr>Negocia con tus Acreedores: </vt:lpstr>
      <vt:lpstr>Plan de Gestión de Deuda:</vt:lpstr>
      <vt:lpstr>Consolidación de Deuda: </vt:lpstr>
      <vt:lpstr>Estrategias para la Deuda</vt:lpstr>
      <vt:lpstr>Recursos Adicionales: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Sophia Duffin</cp:lastModifiedBy>
  <cp:revision>3</cp:revision>
  <dcterms:modified xsi:type="dcterms:W3CDTF">2025-11-21T16:14:37Z</dcterms:modified>
</cp:coreProperties>
</file>