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82A33"/>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82A33"/>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82A33"/>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82A33"/>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82A33"/>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82A33"/>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82A33"/>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82A33"/>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82A33"/>
        </a:solidFill>
        <a:effectLst/>
        <a:uFillTx/>
        <a:latin typeface="+mj-lt"/>
        <a:ea typeface="+mj-ea"/>
        <a:cs typeface="+mj-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282A33"/>
        </a:fontRef>
        <a:srgbClr val="282A33"/>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12700" cap="flat">
              <a:solidFill>
                <a:schemeClr val="accent4">
                  <a:hueOff val="-7200000"/>
                  <a:satOff val="-100001"/>
                </a:schemeClr>
              </a:solidFill>
              <a:prstDash val="solid"/>
              <a:round/>
            </a:ln>
          </a:top>
          <a:bottom>
            <a:ln w="127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rgbClr val="CADFFF"/>
          </a:solidFill>
        </a:fill>
      </a:tcStyle>
    </a:wholeTbl>
    <a:band2H>
      <a:tcTxStyle/>
      <a:tcStyle>
        <a:tcBdr/>
        <a:fill>
          <a:solidFill>
            <a:srgbClr val="E6F0FF"/>
          </a:solidFill>
        </a:fill>
      </a:tcStyle>
    </a:band2H>
    <a:firstCol>
      <a:tcTxStyle b="on" i="off">
        <a:fontRef idx="major">
          <a:schemeClr val="accent4">
            <a:hueOff val="-7200000"/>
            <a:satOff val="-100001"/>
          </a:schemeClr>
        </a:fontRef>
        <a:schemeClr val="accent4">
          <a:hueOff val="-7200000"/>
          <a:satOff val="-100001"/>
        </a:schemeClr>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12700" cap="flat">
              <a:solidFill>
                <a:schemeClr val="accent4">
                  <a:hueOff val="-7200000"/>
                  <a:satOff val="-100001"/>
                </a:schemeClr>
              </a:solidFill>
              <a:prstDash val="solid"/>
              <a:round/>
            </a:ln>
          </a:top>
          <a:bottom>
            <a:ln w="127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chemeClr val="accent1"/>
          </a:solidFill>
        </a:fill>
      </a:tcStyle>
    </a:firstCol>
    <a:lastRow>
      <a:tcTxStyle b="on" i="off">
        <a:fontRef idx="major">
          <a:schemeClr val="accent4">
            <a:hueOff val="-7200000"/>
            <a:satOff val="-100001"/>
          </a:schemeClr>
        </a:fontRef>
        <a:schemeClr val="accent4">
          <a:hueOff val="-7200000"/>
          <a:satOff val="-100001"/>
        </a:schemeClr>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38100" cap="flat">
              <a:solidFill>
                <a:schemeClr val="accent4">
                  <a:hueOff val="-7200000"/>
                  <a:satOff val="-100001"/>
                </a:schemeClr>
              </a:solidFill>
              <a:prstDash val="solid"/>
              <a:round/>
            </a:ln>
          </a:top>
          <a:bottom>
            <a:ln w="127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chemeClr val="accent1"/>
          </a:solidFill>
        </a:fill>
      </a:tcStyle>
    </a:lastRow>
    <a:firstRow>
      <a:tcTxStyle b="on" i="off">
        <a:fontRef idx="major">
          <a:schemeClr val="accent4">
            <a:hueOff val="-7200000"/>
            <a:satOff val="-100001"/>
          </a:schemeClr>
        </a:fontRef>
        <a:schemeClr val="accent4">
          <a:hueOff val="-7200000"/>
          <a:satOff val="-100001"/>
        </a:schemeClr>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12700" cap="flat">
              <a:solidFill>
                <a:schemeClr val="accent4">
                  <a:hueOff val="-7200000"/>
                  <a:satOff val="-100001"/>
                </a:schemeClr>
              </a:solidFill>
              <a:prstDash val="solid"/>
              <a:round/>
            </a:ln>
          </a:top>
          <a:bottom>
            <a:ln w="381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chemeClr val="accent1"/>
          </a:solidFill>
        </a:fill>
      </a:tcStyle>
    </a:firstRow>
  </a:tblStyle>
  <a:tblStyle styleId="{C7B018BB-80A7-4F77-B60F-C8B233D01FF8}" styleName="">
    <a:tblBg/>
    <a:wholeTbl>
      <a:tcTxStyle b="off" i="off">
        <a:fontRef idx="major">
          <a:srgbClr val="282A33"/>
        </a:fontRef>
        <a:srgbClr val="282A33"/>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12700" cap="flat">
              <a:solidFill>
                <a:schemeClr val="accent4">
                  <a:hueOff val="-7200000"/>
                  <a:satOff val="-100001"/>
                </a:schemeClr>
              </a:solidFill>
              <a:prstDash val="solid"/>
              <a:round/>
            </a:ln>
          </a:top>
          <a:bottom>
            <a:ln w="127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rgbClr val="EFEFEF"/>
          </a:solidFill>
        </a:fill>
      </a:tcStyle>
    </a:wholeTbl>
    <a:band2H>
      <a:tcTxStyle/>
      <a:tcStyle>
        <a:tcBdr/>
        <a:fill>
          <a:solidFill>
            <a:srgbClr val="F7F7F7"/>
          </a:solidFill>
        </a:fill>
      </a:tcStyle>
    </a:band2H>
    <a:firstCol>
      <a:tcTxStyle b="on" i="off">
        <a:fontRef idx="major">
          <a:schemeClr val="accent4">
            <a:hueOff val="-7200000"/>
            <a:satOff val="-100001"/>
          </a:schemeClr>
        </a:fontRef>
        <a:schemeClr val="accent4">
          <a:hueOff val="-7200000"/>
          <a:satOff val="-100001"/>
        </a:schemeClr>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12700" cap="flat">
              <a:solidFill>
                <a:schemeClr val="accent4">
                  <a:hueOff val="-7200000"/>
                  <a:satOff val="-100001"/>
                </a:schemeClr>
              </a:solidFill>
              <a:prstDash val="solid"/>
              <a:round/>
            </a:ln>
          </a:top>
          <a:bottom>
            <a:ln w="127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chemeClr val="accent3"/>
          </a:solidFill>
        </a:fill>
      </a:tcStyle>
    </a:firstCol>
    <a:lastRow>
      <a:tcTxStyle b="on" i="off">
        <a:fontRef idx="major">
          <a:schemeClr val="accent4">
            <a:hueOff val="-7200000"/>
            <a:satOff val="-100001"/>
          </a:schemeClr>
        </a:fontRef>
        <a:schemeClr val="accent4">
          <a:hueOff val="-7200000"/>
          <a:satOff val="-100001"/>
        </a:schemeClr>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38100" cap="flat">
              <a:solidFill>
                <a:schemeClr val="accent4">
                  <a:hueOff val="-7200000"/>
                  <a:satOff val="-100001"/>
                </a:schemeClr>
              </a:solidFill>
              <a:prstDash val="solid"/>
              <a:round/>
            </a:ln>
          </a:top>
          <a:bottom>
            <a:ln w="127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chemeClr val="accent3"/>
          </a:solidFill>
        </a:fill>
      </a:tcStyle>
    </a:lastRow>
    <a:firstRow>
      <a:tcTxStyle b="on" i="off">
        <a:fontRef idx="major">
          <a:schemeClr val="accent4">
            <a:hueOff val="-7200000"/>
            <a:satOff val="-100001"/>
          </a:schemeClr>
        </a:fontRef>
        <a:schemeClr val="accent4">
          <a:hueOff val="-7200000"/>
          <a:satOff val="-100001"/>
        </a:schemeClr>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12700" cap="flat">
              <a:solidFill>
                <a:schemeClr val="accent4">
                  <a:hueOff val="-7200000"/>
                  <a:satOff val="-100001"/>
                </a:schemeClr>
              </a:solidFill>
              <a:prstDash val="solid"/>
              <a:round/>
            </a:ln>
          </a:top>
          <a:bottom>
            <a:ln w="381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chemeClr val="accent3"/>
          </a:solidFill>
        </a:fill>
      </a:tcStyle>
    </a:firstRow>
  </a:tblStyle>
  <a:tblStyle styleId="{EEE7283C-3CF3-47DC-8721-378D4A62B228}" styleName="">
    <a:tblBg/>
    <a:wholeTbl>
      <a:tcTxStyle b="off" i="off">
        <a:fontRef idx="major">
          <a:srgbClr val="282A33"/>
        </a:fontRef>
        <a:srgbClr val="282A33"/>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12700" cap="flat">
              <a:solidFill>
                <a:schemeClr val="accent4">
                  <a:hueOff val="-7200000"/>
                  <a:satOff val="-100001"/>
                </a:schemeClr>
              </a:solidFill>
              <a:prstDash val="solid"/>
              <a:round/>
            </a:ln>
          </a:top>
          <a:bottom>
            <a:ln w="127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rgbClr val="CBCBCC"/>
          </a:solidFill>
        </a:fill>
      </a:tcStyle>
    </a:wholeTbl>
    <a:band2H>
      <a:tcTxStyle/>
      <a:tcStyle>
        <a:tcBdr/>
        <a:fill>
          <a:solidFill>
            <a:srgbClr val="E7E7E7"/>
          </a:solidFill>
        </a:fill>
      </a:tcStyle>
    </a:band2H>
    <a:firstCol>
      <a:tcTxStyle b="on" i="off">
        <a:fontRef idx="major">
          <a:schemeClr val="accent4">
            <a:hueOff val="-7200000"/>
            <a:satOff val="-100001"/>
          </a:schemeClr>
        </a:fontRef>
        <a:schemeClr val="accent4">
          <a:hueOff val="-7200000"/>
          <a:satOff val="-100001"/>
        </a:schemeClr>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12700" cap="flat">
              <a:solidFill>
                <a:schemeClr val="accent4">
                  <a:hueOff val="-7200000"/>
                  <a:satOff val="-100001"/>
                </a:schemeClr>
              </a:solidFill>
              <a:prstDash val="solid"/>
              <a:round/>
            </a:ln>
          </a:top>
          <a:bottom>
            <a:ln w="127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chemeClr val="accent2"/>
          </a:solidFill>
        </a:fill>
      </a:tcStyle>
    </a:firstCol>
    <a:lastRow>
      <a:tcTxStyle b="on" i="off">
        <a:fontRef idx="major">
          <a:schemeClr val="accent4">
            <a:hueOff val="-7200000"/>
            <a:satOff val="-100001"/>
          </a:schemeClr>
        </a:fontRef>
        <a:schemeClr val="accent4">
          <a:hueOff val="-7200000"/>
          <a:satOff val="-100001"/>
        </a:schemeClr>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38100" cap="flat">
              <a:solidFill>
                <a:schemeClr val="accent4">
                  <a:hueOff val="-7200000"/>
                  <a:satOff val="-100001"/>
                </a:schemeClr>
              </a:solidFill>
              <a:prstDash val="solid"/>
              <a:round/>
            </a:ln>
          </a:top>
          <a:bottom>
            <a:ln w="127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chemeClr val="accent2"/>
          </a:solidFill>
        </a:fill>
      </a:tcStyle>
    </a:lastRow>
    <a:firstRow>
      <a:tcTxStyle b="on" i="off">
        <a:fontRef idx="major">
          <a:schemeClr val="accent4">
            <a:hueOff val="-7200000"/>
            <a:satOff val="-100001"/>
          </a:schemeClr>
        </a:fontRef>
        <a:schemeClr val="accent4">
          <a:hueOff val="-7200000"/>
          <a:satOff val="-100001"/>
        </a:schemeClr>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12700" cap="flat">
              <a:solidFill>
                <a:schemeClr val="accent4">
                  <a:hueOff val="-7200000"/>
                  <a:satOff val="-100001"/>
                </a:schemeClr>
              </a:solidFill>
              <a:prstDash val="solid"/>
              <a:round/>
            </a:ln>
          </a:top>
          <a:bottom>
            <a:ln w="381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chemeClr val="accent2"/>
          </a:solidFill>
        </a:fill>
      </a:tcStyle>
    </a:firstRow>
  </a:tblStyle>
  <a:tblStyle styleId="{CF821DB8-F4EB-4A41-A1BA-3FCAFE7338EE}" styleName="">
    <a:tblBg/>
    <a:wholeTbl>
      <a:tcTxStyle b="off" i="off">
        <a:fontRef idx="major">
          <a:srgbClr val="282A33"/>
        </a:fontRef>
        <a:srgbClr val="282A33"/>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7E7"/>
          </a:solidFill>
        </a:fill>
      </a:tcStyle>
    </a:wholeTbl>
    <a:band2H>
      <a:tcTxStyle/>
      <a:tcStyle>
        <a:tcBdr/>
        <a:fill>
          <a:solidFill>
            <a:schemeClr val="accent4">
              <a:hueOff val="-7200000"/>
              <a:satOff val="-100001"/>
            </a:schemeClr>
          </a:solidFill>
        </a:fill>
      </a:tcStyle>
    </a:band2H>
    <a:firstCol>
      <a:tcTxStyle b="on" i="off">
        <a:fontRef idx="major">
          <a:schemeClr val="accent4">
            <a:hueOff val="-7200000"/>
            <a:satOff val="-100001"/>
          </a:schemeClr>
        </a:fontRef>
        <a:schemeClr val="accent4">
          <a:hueOff val="-7200000"/>
          <a:satOff val="-100001"/>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282A33"/>
        </a:fontRef>
        <a:srgbClr val="282A33"/>
      </a:tcTxStyle>
      <a:tcStyle>
        <a:tcBdr>
          <a:left>
            <a:ln w="12700" cap="flat">
              <a:noFill/>
              <a:miter lim="400000"/>
            </a:ln>
          </a:left>
          <a:right>
            <a:ln w="12700" cap="flat">
              <a:noFill/>
              <a:miter lim="400000"/>
            </a:ln>
          </a:right>
          <a:top>
            <a:ln w="50800" cap="flat">
              <a:solidFill>
                <a:srgbClr val="282A33"/>
              </a:solidFill>
              <a:prstDash val="solid"/>
              <a:round/>
            </a:ln>
          </a:top>
          <a:bottom>
            <a:ln w="25400" cap="flat">
              <a:solidFill>
                <a:srgbClr val="282A33"/>
              </a:solidFill>
              <a:prstDash val="solid"/>
              <a:round/>
            </a:ln>
          </a:bottom>
          <a:insideH>
            <a:ln w="12700" cap="flat">
              <a:noFill/>
              <a:miter lim="400000"/>
            </a:ln>
          </a:insideH>
          <a:insideV>
            <a:ln w="12700" cap="flat">
              <a:noFill/>
              <a:miter lim="400000"/>
            </a:ln>
          </a:insideV>
        </a:tcBdr>
        <a:fill>
          <a:solidFill>
            <a:schemeClr val="accent4">
              <a:hueOff val="-7200000"/>
              <a:satOff val="-100001"/>
            </a:schemeClr>
          </a:solidFill>
        </a:fill>
      </a:tcStyle>
    </a:lastRow>
    <a:firstRow>
      <a:tcTxStyle b="on" i="off">
        <a:fontRef idx="major">
          <a:schemeClr val="accent4">
            <a:hueOff val="-7200000"/>
            <a:satOff val="-100001"/>
          </a:schemeClr>
        </a:fontRef>
        <a:schemeClr val="accent4">
          <a:hueOff val="-7200000"/>
          <a:satOff val="-100001"/>
        </a:schemeClr>
      </a:tcTxStyle>
      <a:tcStyle>
        <a:tcBdr>
          <a:left>
            <a:ln w="12700" cap="flat">
              <a:noFill/>
              <a:miter lim="400000"/>
            </a:ln>
          </a:left>
          <a:right>
            <a:ln w="12700" cap="flat">
              <a:noFill/>
              <a:miter lim="400000"/>
            </a:ln>
          </a:right>
          <a:top>
            <a:ln w="25400" cap="flat">
              <a:solidFill>
                <a:srgbClr val="282A33"/>
              </a:solidFill>
              <a:prstDash val="solid"/>
              <a:round/>
            </a:ln>
          </a:top>
          <a:bottom>
            <a:ln w="25400" cap="flat">
              <a:solidFill>
                <a:srgbClr val="282A33"/>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282A33"/>
        </a:fontRef>
        <a:srgbClr val="282A33"/>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12700" cap="flat">
              <a:solidFill>
                <a:schemeClr val="accent4">
                  <a:hueOff val="-7200000"/>
                  <a:satOff val="-100001"/>
                </a:schemeClr>
              </a:solidFill>
              <a:prstDash val="solid"/>
              <a:round/>
            </a:ln>
          </a:top>
          <a:bottom>
            <a:ln w="127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rgbClr val="CBCBCC"/>
          </a:solidFill>
        </a:fill>
      </a:tcStyle>
    </a:wholeTbl>
    <a:band2H>
      <a:tcTxStyle/>
      <a:tcStyle>
        <a:tcBdr/>
        <a:fill>
          <a:solidFill>
            <a:srgbClr val="E7E7E7"/>
          </a:solidFill>
        </a:fill>
      </a:tcStyle>
    </a:band2H>
    <a:firstCol>
      <a:tcTxStyle b="on" i="off">
        <a:fontRef idx="major">
          <a:schemeClr val="accent4">
            <a:hueOff val="-7200000"/>
            <a:satOff val="-100001"/>
          </a:schemeClr>
        </a:fontRef>
        <a:schemeClr val="accent4">
          <a:hueOff val="-7200000"/>
          <a:satOff val="-100001"/>
        </a:schemeClr>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12700" cap="flat">
              <a:solidFill>
                <a:schemeClr val="accent4">
                  <a:hueOff val="-7200000"/>
                  <a:satOff val="-100001"/>
                </a:schemeClr>
              </a:solidFill>
              <a:prstDash val="solid"/>
              <a:round/>
            </a:ln>
          </a:top>
          <a:bottom>
            <a:ln w="127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rgbClr val="282A33"/>
          </a:solidFill>
        </a:fill>
      </a:tcStyle>
    </a:firstCol>
    <a:lastRow>
      <a:tcTxStyle b="on" i="off">
        <a:fontRef idx="major">
          <a:schemeClr val="accent4">
            <a:hueOff val="-7200000"/>
            <a:satOff val="-100001"/>
          </a:schemeClr>
        </a:fontRef>
        <a:schemeClr val="accent4">
          <a:hueOff val="-7200000"/>
          <a:satOff val="-100001"/>
        </a:schemeClr>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38100" cap="flat">
              <a:solidFill>
                <a:schemeClr val="accent4">
                  <a:hueOff val="-7200000"/>
                  <a:satOff val="-100001"/>
                </a:schemeClr>
              </a:solidFill>
              <a:prstDash val="solid"/>
              <a:round/>
            </a:ln>
          </a:top>
          <a:bottom>
            <a:ln w="127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rgbClr val="282A33"/>
          </a:solidFill>
        </a:fill>
      </a:tcStyle>
    </a:lastRow>
    <a:firstRow>
      <a:tcTxStyle b="on" i="off">
        <a:fontRef idx="major">
          <a:schemeClr val="accent4">
            <a:hueOff val="-7200000"/>
            <a:satOff val="-100001"/>
          </a:schemeClr>
        </a:fontRef>
        <a:schemeClr val="accent4">
          <a:hueOff val="-7200000"/>
          <a:satOff val="-100001"/>
        </a:schemeClr>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12700" cap="flat">
              <a:solidFill>
                <a:schemeClr val="accent4">
                  <a:hueOff val="-7200000"/>
                  <a:satOff val="-100001"/>
                </a:schemeClr>
              </a:solidFill>
              <a:prstDash val="solid"/>
              <a:round/>
            </a:ln>
          </a:top>
          <a:bottom>
            <a:ln w="381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rgbClr val="282A33"/>
          </a:solidFill>
        </a:fill>
      </a:tcStyle>
    </a:firstRow>
  </a:tblStyle>
  <a:tblStyle styleId="{2708684C-4D16-4618-839F-0558EEFCDFE6}" styleName="">
    <a:tblBg/>
    <a:wholeTbl>
      <a:tcTxStyle b="off" i="off">
        <a:fontRef idx="major">
          <a:srgbClr val="282A33"/>
        </a:fontRef>
        <a:srgbClr val="282A33"/>
      </a:tcTxStyle>
      <a:tcStyle>
        <a:tcBdr>
          <a:left>
            <a:ln w="12700" cap="flat">
              <a:solidFill>
                <a:srgbClr val="282A33"/>
              </a:solidFill>
              <a:prstDash val="solid"/>
              <a:round/>
            </a:ln>
          </a:left>
          <a:right>
            <a:ln w="12700" cap="flat">
              <a:solidFill>
                <a:srgbClr val="282A33"/>
              </a:solidFill>
              <a:prstDash val="solid"/>
              <a:round/>
            </a:ln>
          </a:right>
          <a:top>
            <a:ln w="12700" cap="flat">
              <a:solidFill>
                <a:srgbClr val="282A33"/>
              </a:solidFill>
              <a:prstDash val="solid"/>
              <a:round/>
            </a:ln>
          </a:top>
          <a:bottom>
            <a:ln w="12700" cap="flat">
              <a:solidFill>
                <a:srgbClr val="282A33"/>
              </a:solidFill>
              <a:prstDash val="solid"/>
              <a:round/>
            </a:ln>
          </a:bottom>
          <a:insideH>
            <a:ln w="12700" cap="flat">
              <a:solidFill>
                <a:srgbClr val="282A33"/>
              </a:solidFill>
              <a:prstDash val="solid"/>
              <a:round/>
            </a:ln>
          </a:insideH>
          <a:insideV>
            <a:ln w="12700" cap="flat">
              <a:solidFill>
                <a:srgbClr val="282A33"/>
              </a:solidFill>
              <a:prstDash val="solid"/>
              <a:round/>
            </a:ln>
          </a:insideV>
        </a:tcBdr>
        <a:fill>
          <a:solidFill>
            <a:srgbClr val="282A33">
              <a:alpha val="20000"/>
            </a:srgbClr>
          </a:solidFill>
        </a:fill>
      </a:tcStyle>
    </a:wholeTbl>
    <a:band2H>
      <a:tcTxStyle/>
      <a:tcStyle>
        <a:tcBdr/>
        <a:fill>
          <a:solidFill>
            <a:schemeClr val="accent4">
              <a:hueOff val="-7200000"/>
              <a:satOff val="-100001"/>
            </a:schemeClr>
          </a:solidFill>
        </a:fill>
      </a:tcStyle>
    </a:band2H>
    <a:firstCol>
      <a:tcTxStyle b="on" i="off">
        <a:fontRef idx="major">
          <a:srgbClr val="282A33"/>
        </a:fontRef>
        <a:srgbClr val="282A33"/>
      </a:tcTxStyle>
      <a:tcStyle>
        <a:tcBdr>
          <a:left>
            <a:ln w="12700" cap="flat">
              <a:solidFill>
                <a:srgbClr val="282A33"/>
              </a:solidFill>
              <a:prstDash val="solid"/>
              <a:round/>
            </a:ln>
          </a:left>
          <a:right>
            <a:ln w="12700" cap="flat">
              <a:solidFill>
                <a:srgbClr val="282A33"/>
              </a:solidFill>
              <a:prstDash val="solid"/>
              <a:round/>
            </a:ln>
          </a:right>
          <a:top>
            <a:ln w="12700" cap="flat">
              <a:solidFill>
                <a:srgbClr val="282A33"/>
              </a:solidFill>
              <a:prstDash val="solid"/>
              <a:round/>
            </a:ln>
          </a:top>
          <a:bottom>
            <a:ln w="12700" cap="flat">
              <a:solidFill>
                <a:srgbClr val="282A33"/>
              </a:solidFill>
              <a:prstDash val="solid"/>
              <a:round/>
            </a:ln>
          </a:bottom>
          <a:insideH>
            <a:ln w="12700" cap="flat">
              <a:solidFill>
                <a:srgbClr val="282A33"/>
              </a:solidFill>
              <a:prstDash val="solid"/>
              <a:round/>
            </a:ln>
          </a:insideH>
          <a:insideV>
            <a:ln w="12700" cap="flat">
              <a:solidFill>
                <a:srgbClr val="282A33"/>
              </a:solidFill>
              <a:prstDash val="solid"/>
              <a:round/>
            </a:ln>
          </a:insideV>
        </a:tcBdr>
        <a:fill>
          <a:solidFill>
            <a:srgbClr val="282A33">
              <a:alpha val="20000"/>
            </a:srgbClr>
          </a:solidFill>
        </a:fill>
      </a:tcStyle>
    </a:firstCol>
    <a:lastRow>
      <a:tcTxStyle b="on" i="off">
        <a:fontRef idx="major">
          <a:srgbClr val="282A33"/>
        </a:fontRef>
        <a:srgbClr val="282A33"/>
      </a:tcTxStyle>
      <a:tcStyle>
        <a:tcBdr>
          <a:left>
            <a:ln w="12700" cap="flat">
              <a:solidFill>
                <a:srgbClr val="282A33"/>
              </a:solidFill>
              <a:prstDash val="solid"/>
              <a:round/>
            </a:ln>
          </a:left>
          <a:right>
            <a:ln w="12700" cap="flat">
              <a:solidFill>
                <a:srgbClr val="282A33"/>
              </a:solidFill>
              <a:prstDash val="solid"/>
              <a:round/>
            </a:ln>
          </a:right>
          <a:top>
            <a:ln w="50800" cap="flat">
              <a:solidFill>
                <a:srgbClr val="282A33"/>
              </a:solidFill>
              <a:prstDash val="solid"/>
              <a:round/>
            </a:ln>
          </a:top>
          <a:bottom>
            <a:ln w="12700" cap="flat">
              <a:solidFill>
                <a:srgbClr val="282A33"/>
              </a:solidFill>
              <a:prstDash val="solid"/>
              <a:round/>
            </a:ln>
          </a:bottom>
          <a:insideH>
            <a:ln w="12700" cap="flat">
              <a:solidFill>
                <a:srgbClr val="282A33"/>
              </a:solidFill>
              <a:prstDash val="solid"/>
              <a:round/>
            </a:ln>
          </a:insideH>
          <a:insideV>
            <a:ln w="12700" cap="flat">
              <a:solidFill>
                <a:srgbClr val="282A33"/>
              </a:solidFill>
              <a:prstDash val="solid"/>
              <a:round/>
            </a:ln>
          </a:insideV>
        </a:tcBdr>
        <a:fill>
          <a:noFill/>
        </a:fill>
      </a:tcStyle>
    </a:lastRow>
    <a:firstRow>
      <a:tcTxStyle b="on" i="off">
        <a:fontRef idx="major">
          <a:srgbClr val="282A33"/>
        </a:fontRef>
        <a:srgbClr val="282A33"/>
      </a:tcTxStyle>
      <a:tcStyle>
        <a:tcBdr>
          <a:left>
            <a:ln w="12700" cap="flat">
              <a:solidFill>
                <a:srgbClr val="282A33"/>
              </a:solidFill>
              <a:prstDash val="solid"/>
              <a:round/>
            </a:ln>
          </a:left>
          <a:right>
            <a:ln w="12700" cap="flat">
              <a:solidFill>
                <a:srgbClr val="282A33"/>
              </a:solidFill>
              <a:prstDash val="solid"/>
              <a:round/>
            </a:ln>
          </a:right>
          <a:top>
            <a:ln w="12700" cap="flat">
              <a:solidFill>
                <a:srgbClr val="282A33"/>
              </a:solidFill>
              <a:prstDash val="solid"/>
              <a:round/>
            </a:ln>
          </a:top>
          <a:bottom>
            <a:ln w="25400" cap="flat">
              <a:solidFill>
                <a:srgbClr val="282A33"/>
              </a:solidFill>
              <a:prstDash val="solid"/>
              <a:round/>
            </a:ln>
          </a:bottom>
          <a:insideH>
            <a:ln w="12700" cap="flat">
              <a:solidFill>
                <a:srgbClr val="282A33"/>
              </a:solidFill>
              <a:prstDash val="solid"/>
              <a:round/>
            </a:ln>
          </a:insideH>
          <a:insideV>
            <a:ln w="12700" cap="flat">
              <a:solidFill>
                <a:srgbClr val="282A33"/>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7"/>
    <p:restoredTop sz="50200"/>
  </p:normalViewPr>
  <p:slideViewPr>
    <p:cSldViewPr snapToGrid="0">
      <p:cViewPr varScale="1">
        <p:scale>
          <a:sx n="62" d="100"/>
          <a:sy n="62" d="100"/>
        </p:scale>
        <p:origin x="252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solidFill>
          <a:srgbClr val="282A33"/>
        </a:solidFill>
        <a:latin typeface="+mj-lt"/>
        <a:ea typeface="+mj-ea"/>
        <a:cs typeface="+mj-cs"/>
        <a:sym typeface="Calibri"/>
      </a:defRPr>
    </a:lvl1pPr>
    <a:lvl2pPr indent="228600" latinLnBrk="0">
      <a:defRPr sz="1200">
        <a:solidFill>
          <a:srgbClr val="282A33"/>
        </a:solidFill>
        <a:latin typeface="+mj-lt"/>
        <a:ea typeface="+mj-ea"/>
        <a:cs typeface="+mj-cs"/>
        <a:sym typeface="Calibri"/>
      </a:defRPr>
    </a:lvl2pPr>
    <a:lvl3pPr indent="457200" latinLnBrk="0">
      <a:defRPr sz="1200">
        <a:solidFill>
          <a:srgbClr val="282A33"/>
        </a:solidFill>
        <a:latin typeface="+mj-lt"/>
        <a:ea typeface="+mj-ea"/>
        <a:cs typeface="+mj-cs"/>
        <a:sym typeface="Calibri"/>
      </a:defRPr>
    </a:lvl3pPr>
    <a:lvl4pPr indent="685800" latinLnBrk="0">
      <a:defRPr sz="1200">
        <a:solidFill>
          <a:srgbClr val="282A33"/>
        </a:solidFill>
        <a:latin typeface="+mj-lt"/>
        <a:ea typeface="+mj-ea"/>
        <a:cs typeface="+mj-cs"/>
        <a:sym typeface="Calibri"/>
      </a:defRPr>
    </a:lvl4pPr>
    <a:lvl5pPr indent="914400" latinLnBrk="0">
      <a:defRPr sz="1200">
        <a:solidFill>
          <a:srgbClr val="282A33"/>
        </a:solidFill>
        <a:latin typeface="+mj-lt"/>
        <a:ea typeface="+mj-ea"/>
        <a:cs typeface="+mj-cs"/>
        <a:sym typeface="Calibri"/>
      </a:defRPr>
    </a:lvl5pPr>
    <a:lvl6pPr indent="1143000" latinLnBrk="0">
      <a:defRPr sz="1200">
        <a:solidFill>
          <a:srgbClr val="282A33"/>
        </a:solidFill>
        <a:latin typeface="+mj-lt"/>
        <a:ea typeface="+mj-ea"/>
        <a:cs typeface="+mj-cs"/>
        <a:sym typeface="Calibri"/>
      </a:defRPr>
    </a:lvl6pPr>
    <a:lvl7pPr indent="1371600" latinLnBrk="0">
      <a:defRPr sz="1200">
        <a:solidFill>
          <a:srgbClr val="282A33"/>
        </a:solidFill>
        <a:latin typeface="+mj-lt"/>
        <a:ea typeface="+mj-ea"/>
        <a:cs typeface="+mj-cs"/>
        <a:sym typeface="Calibri"/>
      </a:defRPr>
    </a:lvl7pPr>
    <a:lvl8pPr indent="1600200" latinLnBrk="0">
      <a:defRPr sz="1200">
        <a:solidFill>
          <a:srgbClr val="282A33"/>
        </a:solidFill>
        <a:latin typeface="+mj-lt"/>
        <a:ea typeface="+mj-ea"/>
        <a:cs typeface="+mj-cs"/>
        <a:sym typeface="Calibri"/>
      </a:defRPr>
    </a:lvl8pPr>
    <a:lvl9pPr indent="1828800" latinLnBrk="0">
      <a:defRPr sz="1200">
        <a:solidFill>
          <a:srgbClr val="282A33"/>
        </a:solidFill>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Introduce yourself to the participants and explain a little about your role. You could also go over some of the things your financial institution offers or why you are prepared to help with their situation.</a:t>
            </a:r>
          </a:p>
          <a:p>
            <a:endParaRPr lang="en-US" dirty="0"/>
          </a:p>
        </p:txBody>
      </p:sp>
    </p:spTree>
    <p:extLst>
      <p:ext uri="{BB962C8B-B14F-4D97-AF65-F5344CB8AC3E}">
        <p14:creationId xmlns:p14="http://schemas.microsoft.com/office/powerpoint/2010/main" val="2002059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debt management plan is a plan set up by a non-profit or credit counseling agency to help you pay off your debts. Your counselor negotiates and handles everything with your lenders, often helping you get a lower interest rate or waiving fees. Once it’s set up, you only need to make a</a:t>
            </a:r>
          </a:p>
          <a:p>
            <a:r>
              <a:rPr lang="en-US" dirty="0"/>
              <a:t>single payment to the agency, they handle the rest. It’s important to find an agency that you trust, so be sure to read reviews and ask lots of questions.</a:t>
            </a:r>
          </a:p>
          <a:p>
            <a:endParaRPr lang="en-US" dirty="0"/>
          </a:p>
        </p:txBody>
      </p:sp>
    </p:spTree>
    <p:extLst>
      <p:ext uri="{BB962C8B-B14F-4D97-AF65-F5344CB8AC3E}">
        <p14:creationId xmlns:p14="http://schemas.microsoft.com/office/powerpoint/2010/main" val="1103683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Debt consolidation allows you to combine all of your debts into one payment by taking out a new loan, ideally with a lower interest rate/minimum payment, and using it to pay off your debts. The benefit is that, now, you’ll only have one payment</a:t>
            </a:r>
          </a:p>
          <a:p>
            <a:r>
              <a:rPr lang="en-US" dirty="0"/>
              <a:t>to worry about, rather than managing multiple. Be careful though, sometimes you could end up being in debt longer and paying more interest overall.</a:t>
            </a:r>
          </a:p>
          <a:p>
            <a:endParaRPr lang="en-US" dirty="0"/>
          </a:p>
        </p:txBody>
      </p:sp>
    </p:spTree>
    <p:extLst>
      <p:ext uri="{BB962C8B-B14F-4D97-AF65-F5344CB8AC3E}">
        <p14:creationId xmlns:p14="http://schemas.microsoft.com/office/powerpoint/2010/main" val="1821356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Go over the main points from the presentation and remind participants of the basics of each strategy.</a:t>
            </a:r>
          </a:p>
          <a:p>
            <a:endParaRPr lang="en-US" dirty="0"/>
          </a:p>
        </p:txBody>
      </p:sp>
    </p:spTree>
    <p:extLst>
      <p:ext uri="{BB962C8B-B14F-4D97-AF65-F5344CB8AC3E}">
        <p14:creationId xmlns:p14="http://schemas.microsoft.com/office/powerpoint/2010/main" val="2093868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Check out these resources if you need more guidance. Encourage participants to ask questions. If they are uncomfortable discussing specifics in front of a group, they can send their question privately. You may even offer your email so that participants can reach out to you after the presentation.</a:t>
            </a:r>
          </a:p>
          <a:p>
            <a:endParaRPr lang="en-US" dirty="0"/>
          </a:p>
        </p:txBody>
      </p:sp>
    </p:spTree>
    <p:extLst>
      <p:ext uri="{BB962C8B-B14F-4D97-AF65-F5344CB8AC3E}">
        <p14:creationId xmlns:p14="http://schemas.microsoft.com/office/powerpoint/2010/main" val="3780444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Take comfort, you’re not alone. Millions in the US have faced and overcome their debt. But that doesn’t happen by accident. Today, we’re going to go over some of the most efficient strategies to get out debt and on the path to financial wellness.</a:t>
            </a:r>
          </a:p>
          <a:p>
            <a:endParaRPr lang="en-US" dirty="0"/>
          </a:p>
        </p:txBody>
      </p:sp>
    </p:spTree>
    <p:extLst>
      <p:ext uri="{BB962C8B-B14F-4D97-AF65-F5344CB8AC3E}">
        <p14:creationId xmlns:p14="http://schemas.microsoft.com/office/powerpoint/2010/main" val="2747347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slide serves as a table of contents and can be used to introduce the presentation. These are the specific topics you’ll cover in the order you’ll present them in.</a:t>
            </a:r>
          </a:p>
          <a:p>
            <a:endParaRPr lang="en-US" dirty="0"/>
          </a:p>
        </p:txBody>
      </p:sp>
    </p:spTree>
    <p:extLst>
      <p:ext uri="{BB962C8B-B14F-4D97-AF65-F5344CB8AC3E}">
        <p14:creationId xmlns:p14="http://schemas.microsoft.com/office/powerpoint/2010/main" val="2501017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Let’s start with a few adjustments that can help you get a better handle on your debt.</a:t>
            </a:r>
          </a:p>
          <a:p>
            <a:endParaRPr lang="en-US" dirty="0"/>
          </a:p>
          <a:p>
            <a:r>
              <a:rPr lang="en-US" dirty="0"/>
              <a:t>(1) Avoid accumulating more debt - If you can, it’s key to stop adding to your debt. You don’t want to keep moving the goalpost. Stopping the use of credit cards will likely be the quickest way to do this.</a:t>
            </a:r>
          </a:p>
          <a:p>
            <a:endParaRPr lang="en-US" dirty="0"/>
          </a:p>
          <a:p>
            <a:r>
              <a:rPr lang="en-US" dirty="0"/>
              <a:t>(2) Reduce expenses - Take a hard look at your budget. Find the areas where you can save—even if it’s just a little—and make changes. That could mean cutting down on eating out, canceling subscriptions, or any number of reductions that can add up.</a:t>
            </a:r>
          </a:p>
          <a:p>
            <a:endParaRPr lang="en-US" dirty="0"/>
          </a:p>
          <a:p>
            <a:r>
              <a:rPr lang="en-US" dirty="0"/>
              <a:t>(3) Pay more than the minimum - Once you have some extra money in your budget, add that toward your monthly payment. Most minimums are a percentage of the total owed, but a fixed payment of more than the minimum can simplify your budget, help you pay your debt off sooner, and cost you less overall in interest.</a:t>
            </a:r>
          </a:p>
          <a:p>
            <a:endParaRPr lang="en-US" dirty="0"/>
          </a:p>
        </p:txBody>
      </p:sp>
    </p:spTree>
    <p:extLst>
      <p:ext uri="{BB962C8B-B14F-4D97-AF65-F5344CB8AC3E}">
        <p14:creationId xmlns:p14="http://schemas.microsoft.com/office/powerpoint/2010/main" val="1551927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These steps can help you get ahead of debt and maintain control moving forward, but they may not be enough to get you out of debt on their own. Let’s get into some of the most effective strategies that you can incorporate into your plan.</a:t>
            </a:r>
          </a:p>
          <a:p>
            <a:endParaRPr lang="en-US" dirty="0"/>
          </a:p>
        </p:txBody>
      </p:sp>
    </p:spTree>
    <p:extLst>
      <p:ext uri="{BB962C8B-B14F-4D97-AF65-F5344CB8AC3E}">
        <p14:creationId xmlns:p14="http://schemas.microsoft.com/office/powerpoint/2010/main" val="2977724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With this method, you focus on paying off your smallest debt first by adding extra to that payment while continuing to pay the minimum on all other debts. Once it’s taken care of, you take the amount you were paying toward that debt and add it to your payment for the next smallest debt, and so on, until everything is paid off. Think of it like a snowball getting bigger as it rolls down a hill.</a:t>
            </a:r>
          </a:p>
          <a:p>
            <a:endParaRPr lang="en-US" dirty="0"/>
          </a:p>
        </p:txBody>
      </p:sp>
    </p:spTree>
    <p:extLst>
      <p:ext uri="{BB962C8B-B14F-4D97-AF65-F5344CB8AC3E}">
        <p14:creationId xmlns:p14="http://schemas.microsoft.com/office/powerpoint/2010/main" val="2220170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Just like an avalanche, you knock out the big things first and then work your way down with this strategy. You focus on the debt with the highest interest rate, while still paying the minimums on everything else, then roll those funds into the next highest, and so on. This helps stop those big interest rates from continuing to add to your overall debt.</a:t>
            </a:r>
          </a:p>
          <a:p>
            <a:endParaRPr lang="en-US" dirty="0"/>
          </a:p>
        </p:txBody>
      </p:sp>
    </p:spTree>
    <p:extLst>
      <p:ext uri="{BB962C8B-B14F-4D97-AF65-F5344CB8AC3E}">
        <p14:creationId xmlns:p14="http://schemas.microsoft.com/office/powerpoint/2010/main" val="1080444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best way to find out how these strategies will work for you is to apply them directly to your situation.</a:t>
            </a:r>
          </a:p>
          <a:p>
            <a:endParaRPr lang="en-US" dirty="0"/>
          </a:p>
          <a:p>
            <a:r>
              <a:rPr lang="en-US" dirty="0"/>
              <a:t>Direct participants to the Get Out of Debt Coach and explain that they are going to take a few minutes to work through it. Encourage them to ask questions (even if it’s in a private message) as they go.</a:t>
            </a:r>
          </a:p>
          <a:p>
            <a:endParaRPr lang="en-US" dirty="0"/>
          </a:p>
          <a:p>
            <a:r>
              <a:rPr lang="en-US" dirty="0"/>
              <a:t>The Debt Snowball and Debt Avalanche plans are powerful, but if you need more guidance, </a:t>
            </a:r>
            <a:r>
              <a:rPr lang="en-US" dirty="0" err="1"/>
              <a:t>outsidehelp</a:t>
            </a:r>
            <a:r>
              <a:rPr lang="en-US" dirty="0"/>
              <a:t> may be the answer.</a:t>
            </a:r>
          </a:p>
          <a:p>
            <a:endParaRPr lang="en-US" dirty="0"/>
          </a:p>
        </p:txBody>
      </p:sp>
    </p:spTree>
    <p:extLst>
      <p:ext uri="{BB962C8B-B14F-4D97-AF65-F5344CB8AC3E}">
        <p14:creationId xmlns:p14="http://schemas.microsoft.com/office/powerpoint/2010/main" val="3479001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you can’t afford your minimum payment, even after simplifying your budget, you can ask your creditors to make adjustments to help you in your situation. If you’re going to take this approach, you’ll want to be prepared. Call as soon as possible</a:t>
            </a:r>
          </a:p>
          <a:p>
            <a:r>
              <a:rPr lang="en-US" dirty="0"/>
              <a:t>and have all of your information ready as well as an explanation of your situation. A few things you may ask about include lowering your minimum payment, decreasing your interest rate, or waiving late fees. Before agreeing to any changes, be</a:t>
            </a:r>
          </a:p>
          <a:p>
            <a:r>
              <a:rPr lang="en-US" dirty="0"/>
              <a:t>sure you understand all of the repercussions (for example: find out if your agreement will affect your credit score or understand that changing to a longer term with a lower minimum will mean paying more overall in interest, etc.).</a:t>
            </a:r>
          </a:p>
          <a:p>
            <a:endParaRPr lang="en-US" dirty="0"/>
          </a:p>
        </p:txBody>
      </p:sp>
    </p:spTree>
    <p:extLst>
      <p:ext uri="{BB962C8B-B14F-4D97-AF65-F5344CB8AC3E}">
        <p14:creationId xmlns:p14="http://schemas.microsoft.com/office/powerpoint/2010/main" val="1058999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B8B8D"/>
                </a:solidFill>
              </a:defRPr>
            </a:lvl1pPr>
            <a:lvl2pPr marL="0" indent="457200">
              <a:buSzTx/>
              <a:buFontTx/>
              <a:buNone/>
              <a:defRPr sz="2400">
                <a:solidFill>
                  <a:srgbClr val="8B8B8D"/>
                </a:solidFill>
              </a:defRPr>
            </a:lvl2pPr>
            <a:lvl3pPr marL="0" indent="914400">
              <a:buSzTx/>
              <a:buFontTx/>
              <a:buNone/>
              <a:defRPr sz="2400">
                <a:solidFill>
                  <a:srgbClr val="8B8B8D"/>
                </a:solidFill>
              </a:defRPr>
            </a:lvl3pPr>
            <a:lvl4pPr marL="0" indent="1371600">
              <a:buSzTx/>
              <a:buFontTx/>
              <a:buNone/>
              <a:defRPr sz="2400">
                <a:solidFill>
                  <a:srgbClr val="8B8B8D"/>
                </a:solidFill>
              </a:defRPr>
            </a:lvl4pPr>
            <a:lvl5pPr marL="0" indent="1828800">
              <a:buSzTx/>
              <a:buFontTx/>
              <a:buNone/>
              <a:defRPr sz="2400">
                <a:solidFill>
                  <a:srgbClr val="8B8B8D"/>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hueOff val="-7200000"/>
            <a:satOff val="-100001"/>
          </a:schemeClr>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B8B8D"/>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282A33"/>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282A33"/>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282A33"/>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282A33"/>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282A33"/>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282A33"/>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282A33"/>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282A33"/>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282A33"/>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82A33"/>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82A33"/>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82A33"/>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82A33"/>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82A33"/>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82A33"/>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82A33"/>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82A33"/>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82A33"/>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teachbanzai.com/wellness/resources/managing-debt" TargetMode="External"/><Relationship Id="rId7"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s://teachbanzai.com/wellness/resources/navigating-debt-collections-coach" TargetMode="External"/><Relationship Id="rId5" Type="http://schemas.openxmlformats.org/officeDocument/2006/relationships/hyperlink" Target="https://teachbanzai.com/wellness/resources/when-you-cant-afford-your-minimum-payments" TargetMode="External"/><Relationship Id="rId4" Type="http://schemas.openxmlformats.org/officeDocument/2006/relationships/hyperlink" Target="https://teachbanzai.com/wellness/resources/debt-payoff-calculator"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Lorem Ipsum Subtitle"/>
          <p:cNvSpPr txBox="1">
            <a:spLocks noGrp="1"/>
          </p:cNvSpPr>
          <p:nvPr>
            <p:ph type="subTitle" sz="quarter" idx="1"/>
          </p:nvPr>
        </p:nvSpPr>
        <p:spPr>
          <a:xfrm>
            <a:off x="639638" y="5947134"/>
            <a:ext cx="9144001" cy="1655762"/>
          </a:xfrm>
          <a:prstGeom prst="rect">
            <a:avLst/>
          </a:prstGeom>
        </p:spPr>
        <p:txBody>
          <a:bodyPr/>
          <a:lstStyle>
            <a:lvl1pPr algn="l">
              <a:defRPr sz="3600">
                <a:solidFill>
                  <a:schemeClr val="accent1"/>
                </a:solidFill>
                <a:latin typeface="Avenir Light"/>
                <a:ea typeface="Avenir Light"/>
                <a:cs typeface="Avenir Light"/>
                <a:sym typeface="Avenir Light"/>
              </a:defRPr>
            </a:lvl1pPr>
          </a:lstStyle>
          <a:p>
            <a:r>
              <a:rPr dirty="0">
                <a:solidFill>
                  <a:schemeClr val="tx1"/>
                </a:solidFill>
              </a:rPr>
              <a:t>Strategies and Tools for Your Life</a:t>
            </a:r>
          </a:p>
        </p:txBody>
      </p:sp>
      <p:sp>
        <p:nvSpPr>
          <p:cNvPr id="96" name="Title 1"/>
          <p:cNvSpPr txBox="1"/>
          <p:nvPr/>
        </p:nvSpPr>
        <p:spPr>
          <a:xfrm>
            <a:off x="560172" y="3687233"/>
            <a:ext cx="10968681" cy="2387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nSpc>
                <a:spcPct val="90000"/>
              </a:lnSpc>
              <a:defRPr sz="6000">
                <a:solidFill>
                  <a:schemeClr val="accent1"/>
                </a:solidFill>
                <a:latin typeface="Avenir Black"/>
                <a:ea typeface="Avenir Black"/>
                <a:cs typeface="Avenir Black"/>
                <a:sym typeface="Avenir Black"/>
              </a:defRPr>
            </a:lvl1pPr>
          </a:lstStyle>
          <a:p>
            <a:r>
              <a:rPr sz="4000" dirty="0">
                <a:solidFill>
                  <a:schemeClr val="accent6"/>
                </a:solidFill>
              </a:rPr>
              <a:t>Get Out of Debt</a:t>
            </a:r>
          </a:p>
        </p:txBody>
      </p:sp>
      <p:pic>
        <p:nvPicPr>
          <p:cNvPr id="97" name="managing-debt-hero copy.jpg" descr="managing-debt-hero copy.jpg"/>
          <p:cNvPicPr>
            <a:picLocks noChangeAspect="1"/>
          </p:cNvPicPr>
          <p:nvPr/>
        </p:nvPicPr>
        <p:blipFill>
          <a:blip r:embed="rId2"/>
          <a:stretch>
            <a:fillRect/>
          </a:stretch>
        </p:blipFill>
        <p:spPr>
          <a:xfrm>
            <a:off x="0" y="-13144"/>
            <a:ext cx="12192001" cy="4794608"/>
          </a:xfrm>
          <a:prstGeom prst="rect">
            <a:avLst/>
          </a:prstGeom>
          <a:ln w="12700">
            <a:miter lim="400000"/>
          </a:ln>
        </p:spPr>
      </p:pic>
      <p:grpSp>
        <p:nvGrpSpPr>
          <p:cNvPr id="2" name="Group 1">
            <a:extLst>
              <a:ext uri="{FF2B5EF4-FFF2-40B4-BE49-F238E27FC236}">
                <a16:creationId xmlns:a16="http://schemas.microsoft.com/office/drawing/2014/main" id="{D982F24B-E7B1-22D3-CC31-D21BF240DE41}"/>
              </a:ext>
            </a:extLst>
          </p:cNvPr>
          <p:cNvGrpSpPr/>
          <p:nvPr/>
        </p:nvGrpSpPr>
        <p:grpSpPr>
          <a:xfrm>
            <a:off x="8934428" y="6030157"/>
            <a:ext cx="2805751" cy="369330"/>
            <a:chOff x="8934428" y="6030157"/>
            <a:chExt cx="2805751" cy="369330"/>
          </a:xfrm>
        </p:grpSpPr>
        <p:pic>
          <p:nvPicPr>
            <p:cNvPr id="3" name="Picture 2" descr="A black and white logo&#10;&#10;Description automatically generated">
              <a:extLst>
                <a:ext uri="{FF2B5EF4-FFF2-40B4-BE49-F238E27FC236}">
                  <a16:creationId xmlns:a16="http://schemas.microsoft.com/office/drawing/2014/main" id="{79EB948A-9586-5593-454D-84BBC5FAA3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5190" y="6068859"/>
              <a:ext cx="1074989" cy="291926"/>
            </a:xfrm>
            <a:prstGeom prst="rect">
              <a:avLst/>
            </a:prstGeom>
          </p:spPr>
        </p:pic>
        <p:sp>
          <p:nvSpPr>
            <p:cNvPr id="4" name="TextBox 3">
              <a:extLst>
                <a:ext uri="{FF2B5EF4-FFF2-40B4-BE49-F238E27FC236}">
                  <a16:creationId xmlns:a16="http://schemas.microsoft.com/office/drawing/2014/main" id="{46E2FC62-6BF2-BF5A-6E4F-BDE660656C69}"/>
                </a:ext>
              </a:extLst>
            </p:cNvPr>
            <p:cNvSpPr txBox="1"/>
            <p:nvPr/>
          </p:nvSpPr>
          <p:spPr>
            <a:xfrm>
              <a:off x="8934428" y="6030157"/>
              <a:ext cx="154910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C00000"/>
                  </a:solidFill>
                  <a:effectLst/>
                  <a:uFillTx/>
                  <a:latin typeface="+mj-lt"/>
                  <a:ea typeface="+mj-ea"/>
                  <a:cs typeface="+mj-cs"/>
                  <a:sym typeface="Calibri"/>
                </a:rPr>
                <a:t>Your Logo Here</a:t>
              </a:r>
            </a:p>
          </p:txBody>
        </p:sp>
        <p:cxnSp>
          <p:nvCxnSpPr>
            <p:cNvPr id="5" name="Straight Connector 4">
              <a:extLst>
                <a:ext uri="{FF2B5EF4-FFF2-40B4-BE49-F238E27FC236}">
                  <a16:creationId xmlns:a16="http://schemas.microsoft.com/office/drawing/2014/main" id="{F9A13A9A-AAEE-D115-5829-51A8D215CB98}"/>
                </a:ext>
              </a:extLst>
            </p:cNvPr>
            <p:cNvCxnSpPr>
              <a:cxnSpLocks/>
            </p:cNvCxnSpPr>
            <p:nvPr/>
          </p:nvCxnSpPr>
          <p:spPr>
            <a:xfrm>
              <a:off x="10543424" y="6087519"/>
              <a:ext cx="0" cy="291926"/>
            </a:xfrm>
            <a:prstGeom prst="line">
              <a:avLst/>
            </a:prstGeom>
            <a:ln/>
          </p:spPr>
          <p:style>
            <a:lnRef idx="2">
              <a:schemeClr val="dk1"/>
            </a:lnRef>
            <a:fillRef idx="0">
              <a:schemeClr val="dk1"/>
            </a:fillRef>
            <a:effectRef idx="1">
              <a:schemeClr val="dk1"/>
            </a:effectRef>
            <a:fontRef idx="minor">
              <a:schemeClr val="tx1"/>
            </a:fontRef>
          </p:style>
        </p:cxnSp>
      </p:gr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Session_Illustrations 12 copy.png" descr="Session_Illustrations 12 copy.png"/>
          <p:cNvPicPr>
            <a:picLocks noChangeAspect="1"/>
          </p:cNvPicPr>
          <p:nvPr/>
        </p:nvPicPr>
        <p:blipFill>
          <a:blip r:embed="rId3"/>
          <a:stretch>
            <a:fillRect/>
          </a:stretch>
        </p:blipFill>
        <p:spPr>
          <a:xfrm>
            <a:off x="2834792" y="631113"/>
            <a:ext cx="6522416" cy="3668859"/>
          </a:xfrm>
          <a:prstGeom prst="rect">
            <a:avLst/>
          </a:prstGeom>
          <a:ln w="12700">
            <a:miter lim="400000"/>
          </a:ln>
        </p:spPr>
      </p:pic>
      <p:sp>
        <p:nvSpPr>
          <p:cNvPr id="131" name="Title 1"/>
          <p:cNvSpPr txBox="1">
            <a:spLocks noGrp="1"/>
          </p:cNvSpPr>
          <p:nvPr>
            <p:ph type="ctrTitle"/>
          </p:nvPr>
        </p:nvSpPr>
        <p:spPr>
          <a:xfrm>
            <a:off x="611659" y="4181493"/>
            <a:ext cx="10968682" cy="1418849"/>
          </a:xfrm>
          <a:prstGeom prst="rect">
            <a:avLst/>
          </a:prstGeom>
        </p:spPr>
        <p:txBody>
          <a:bodyPr/>
          <a:lstStyle>
            <a:lvl1pPr>
              <a:defRPr sz="5400">
                <a:solidFill>
                  <a:schemeClr val="accent1"/>
                </a:solidFill>
                <a:latin typeface="Avenir Black"/>
                <a:ea typeface="Avenir Black"/>
                <a:cs typeface="Avenir Black"/>
                <a:sym typeface="Avenir Black"/>
              </a:defRPr>
            </a:lvl1pPr>
          </a:lstStyle>
          <a:p>
            <a:r>
              <a:rPr dirty="0">
                <a:solidFill>
                  <a:schemeClr val="accent6"/>
                </a:solidFill>
              </a:rPr>
              <a:t>Negotiate With Your Creditors:</a:t>
            </a:r>
          </a:p>
        </p:txBody>
      </p:sp>
      <p:sp>
        <p:nvSpPr>
          <p:cNvPr id="132" name="Lorem Ipsum Subtitle"/>
          <p:cNvSpPr txBox="1">
            <a:spLocks noGrp="1"/>
          </p:cNvSpPr>
          <p:nvPr>
            <p:ph type="subTitle" sz="quarter" idx="1"/>
          </p:nvPr>
        </p:nvSpPr>
        <p:spPr>
          <a:xfrm>
            <a:off x="672404" y="5646687"/>
            <a:ext cx="10847192" cy="976618"/>
          </a:xfrm>
          <a:prstGeom prst="rect">
            <a:avLst/>
          </a:prstGeom>
        </p:spPr>
        <p:txBody>
          <a:bodyPr>
            <a:normAutofit/>
          </a:bodyPr>
          <a:lstStyle>
            <a:lvl1pPr>
              <a:lnSpc>
                <a:spcPct val="100000"/>
              </a:lnSpc>
              <a:defRPr sz="3600">
                <a:solidFill>
                  <a:schemeClr val="accent2"/>
                </a:solidFill>
                <a:latin typeface="Avenir Light"/>
                <a:ea typeface="Avenir Light"/>
                <a:cs typeface="Avenir Light"/>
                <a:sym typeface="Avenir Light"/>
              </a:defRPr>
            </a:lvl1pPr>
          </a:lstStyle>
          <a:p>
            <a:r>
              <a:rPr sz="3300" dirty="0"/>
              <a:t>Adjust the terms of your agreement.</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Title 1"/>
          <p:cNvSpPr txBox="1">
            <a:spLocks noGrp="1"/>
          </p:cNvSpPr>
          <p:nvPr>
            <p:ph type="ctrTitle"/>
          </p:nvPr>
        </p:nvSpPr>
        <p:spPr>
          <a:xfrm>
            <a:off x="611659" y="3528757"/>
            <a:ext cx="10968682" cy="1418848"/>
          </a:xfrm>
          <a:prstGeom prst="rect">
            <a:avLst/>
          </a:prstGeom>
        </p:spPr>
        <p:txBody>
          <a:bodyPr/>
          <a:lstStyle>
            <a:lvl1pPr>
              <a:defRPr sz="5400">
                <a:solidFill>
                  <a:schemeClr val="accent1"/>
                </a:solidFill>
                <a:latin typeface="Avenir Black"/>
                <a:ea typeface="Avenir Black"/>
                <a:cs typeface="Avenir Black"/>
                <a:sym typeface="Avenir Black"/>
              </a:defRPr>
            </a:lvl1pPr>
          </a:lstStyle>
          <a:p>
            <a:r>
              <a:rPr dirty="0">
                <a:solidFill>
                  <a:schemeClr val="accent6"/>
                </a:solidFill>
              </a:rPr>
              <a:t>Debt Management Plan:</a:t>
            </a:r>
          </a:p>
        </p:txBody>
      </p:sp>
      <p:sp>
        <p:nvSpPr>
          <p:cNvPr id="135" name="Lorem Ipsum Subtitle"/>
          <p:cNvSpPr txBox="1">
            <a:spLocks noGrp="1"/>
          </p:cNvSpPr>
          <p:nvPr>
            <p:ph type="subTitle" sz="quarter" idx="1"/>
          </p:nvPr>
        </p:nvSpPr>
        <p:spPr>
          <a:xfrm>
            <a:off x="1548893" y="5032050"/>
            <a:ext cx="9094214" cy="1418848"/>
          </a:xfrm>
          <a:prstGeom prst="rect">
            <a:avLst/>
          </a:prstGeom>
        </p:spPr>
        <p:txBody>
          <a:bodyPr>
            <a:normAutofit/>
          </a:bodyPr>
          <a:lstStyle>
            <a:lvl1pPr>
              <a:lnSpc>
                <a:spcPct val="100000"/>
              </a:lnSpc>
              <a:defRPr sz="3600">
                <a:solidFill>
                  <a:schemeClr val="accent2"/>
                </a:solidFill>
                <a:latin typeface="Avenir Light"/>
                <a:ea typeface="Avenir Light"/>
                <a:cs typeface="Avenir Light"/>
                <a:sym typeface="Avenir Light"/>
              </a:defRPr>
            </a:lvl1pPr>
          </a:lstStyle>
          <a:p>
            <a:r>
              <a:rPr sz="3300" dirty="0"/>
              <a:t>Work with a non-profit or credit counseling agency to create a plan.</a:t>
            </a:r>
          </a:p>
        </p:txBody>
      </p:sp>
      <p:pic>
        <p:nvPicPr>
          <p:cNvPr id="136" name="Session_Illustrations 2 copy.png" descr="Session_Illustrations 2 copy.png"/>
          <p:cNvPicPr>
            <a:picLocks noChangeAspect="1"/>
          </p:cNvPicPr>
          <p:nvPr/>
        </p:nvPicPr>
        <p:blipFill>
          <a:blip r:embed="rId3"/>
          <a:stretch>
            <a:fillRect/>
          </a:stretch>
        </p:blipFill>
        <p:spPr>
          <a:xfrm>
            <a:off x="3143736" y="459055"/>
            <a:ext cx="5904528" cy="3321296"/>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Session_Illustrations 4 copy.png" descr="Session_Illustrations 4 copy.png"/>
          <p:cNvPicPr>
            <a:picLocks noChangeAspect="1"/>
          </p:cNvPicPr>
          <p:nvPr/>
        </p:nvPicPr>
        <p:blipFill>
          <a:blip r:embed="rId3"/>
          <a:stretch>
            <a:fillRect/>
          </a:stretch>
        </p:blipFill>
        <p:spPr>
          <a:xfrm>
            <a:off x="2372239" y="331830"/>
            <a:ext cx="7447522" cy="4189231"/>
          </a:xfrm>
          <a:prstGeom prst="rect">
            <a:avLst/>
          </a:prstGeom>
          <a:ln w="12700">
            <a:miter lim="400000"/>
          </a:ln>
        </p:spPr>
      </p:pic>
      <p:sp>
        <p:nvSpPr>
          <p:cNvPr id="139" name="Title 1"/>
          <p:cNvSpPr txBox="1">
            <a:spLocks noGrp="1"/>
          </p:cNvSpPr>
          <p:nvPr>
            <p:ph type="ctrTitle"/>
          </p:nvPr>
        </p:nvSpPr>
        <p:spPr>
          <a:xfrm>
            <a:off x="611659" y="4181493"/>
            <a:ext cx="10968682" cy="1418849"/>
          </a:xfrm>
          <a:prstGeom prst="rect">
            <a:avLst/>
          </a:prstGeom>
        </p:spPr>
        <p:txBody>
          <a:bodyPr/>
          <a:lstStyle>
            <a:lvl1pPr>
              <a:defRPr sz="5400">
                <a:solidFill>
                  <a:schemeClr val="accent1"/>
                </a:solidFill>
                <a:latin typeface="Avenir Black"/>
                <a:ea typeface="Avenir Black"/>
                <a:cs typeface="Avenir Black"/>
                <a:sym typeface="Avenir Black"/>
              </a:defRPr>
            </a:lvl1pPr>
          </a:lstStyle>
          <a:p>
            <a:r>
              <a:rPr dirty="0">
                <a:solidFill>
                  <a:schemeClr val="accent6"/>
                </a:solidFill>
              </a:rPr>
              <a:t>Debt Consolidation:</a:t>
            </a:r>
          </a:p>
        </p:txBody>
      </p:sp>
      <p:sp>
        <p:nvSpPr>
          <p:cNvPr id="140" name="Lorem Ipsum Subtitle"/>
          <p:cNvSpPr txBox="1">
            <a:spLocks noGrp="1"/>
          </p:cNvSpPr>
          <p:nvPr>
            <p:ph type="subTitle" sz="quarter" idx="1"/>
          </p:nvPr>
        </p:nvSpPr>
        <p:spPr>
          <a:xfrm>
            <a:off x="672404" y="5646687"/>
            <a:ext cx="10847192" cy="976618"/>
          </a:xfrm>
          <a:prstGeom prst="rect">
            <a:avLst/>
          </a:prstGeom>
        </p:spPr>
        <p:txBody>
          <a:bodyPr>
            <a:normAutofit/>
          </a:bodyPr>
          <a:lstStyle>
            <a:lvl1pPr>
              <a:lnSpc>
                <a:spcPct val="100000"/>
              </a:lnSpc>
              <a:defRPr sz="3600">
                <a:solidFill>
                  <a:schemeClr val="accent2"/>
                </a:solidFill>
                <a:latin typeface="Avenir Light"/>
                <a:ea typeface="Avenir Light"/>
                <a:cs typeface="Avenir Light"/>
                <a:sym typeface="Avenir Light"/>
              </a:defRPr>
            </a:lvl1pPr>
          </a:lstStyle>
          <a:p>
            <a:r>
              <a:rPr sz="3300" dirty="0"/>
              <a:t>Combine all your debts into one payment.</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Title 1"/>
          <p:cNvSpPr txBox="1">
            <a:spLocks noGrp="1"/>
          </p:cNvSpPr>
          <p:nvPr>
            <p:ph type="ctrTitle"/>
          </p:nvPr>
        </p:nvSpPr>
        <p:spPr>
          <a:xfrm>
            <a:off x="560172" y="220862"/>
            <a:ext cx="10968681" cy="1418848"/>
          </a:xfrm>
          <a:prstGeom prst="rect">
            <a:avLst/>
          </a:prstGeom>
        </p:spPr>
        <p:txBody>
          <a:bodyPr/>
          <a:lstStyle>
            <a:lvl1pPr algn="l">
              <a:defRPr sz="5400">
                <a:solidFill>
                  <a:schemeClr val="accent1"/>
                </a:solidFill>
                <a:latin typeface="Avenir Black"/>
                <a:ea typeface="Avenir Black"/>
                <a:cs typeface="Avenir Black"/>
                <a:sym typeface="Avenir Black"/>
              </a:defRPr>
            </a:lvl1pPr>
          </a:lstStyle>
          <a:p>
            <a:r>
              <a:rPr dirty="0">
                <a:solidFill>
                  <a:schemeClr val="accent6"/>
                </a:solidFill>
              </a:rPr>
              <a:t>Debt Strategies</a:t>
            </a:r>
          </a:p>
        </p:txBody>
      </p:sp>
      <p:sp>
        <p:nvSpPr>
          <p:cNvPr id="143" name="Lorem Ipsum Subtitle"/>
          <p:cNvSpPr txBox="1">
            <a:spLocks noGrp="1"/>
          </p:cNvSpPr>
          <p:nvPr>
            <p:ph type="subTitle" sz="half" idx="1"/>
          </p:nvPr>
        </p:nvSpPr>
        <p:spPr>
          <a:xfrm>
            <a:off x="663146" y="1825756"/>
            <a:ext cx="7405301" cy="4185125"/>
          </a:xfrm>
          <a:prstGeom prst="rect">
            <a:avLst/>
          </a:prstGeom>
        </p:spPr>
        <p:txBody>
          <a:bodyPr>
            <a:normAutofit/>
          </a:bodyPr>
          <a:lstStyle/>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a:t>Snowball Method</a:t>
            </a:r>
          </a:p>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a:t>Avalanche Method</a:t>
            </a:r>
          </a:p>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a:t>Negotiate with Creditors</a:t>
            </a:r>
          </a:p>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a:t>Debt Management Plan</a:t>
            </a:r>
          </a:p>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a:t>Debt Consolidation</a:t>
            </a:r>
          </a:p>
        </p:txBody>
      </p:sp>
      <p:pic>
        <p:nvPicPr>
          <p:cNvPr id="144" name="1807-managing-debt-SPOT copy.png" descr="1807-managing-debt-SPOT copy.png"/>
          <p:cNvPicPr>
            <a:picLocks noChangeAspect="1"/>
          </p:cNvPicPr>
          <p:nvPr/>
        </p:nvPicPr>
        <p:blipFill>
          <a:blip r:embed="rId3"/>
          <a:stretch>
            <a:fillRect/>
          </a:stretch>
        </p:blipFill>
        <p:spPr>
          <a:xfrm>
            <a:off x="6674583" y="2967391"/>
            <a:ext cx="4800547" cy="2955004"/>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Title 1"/>
          <p:cNvSpPr txBox="1">
            <a:spLocks noGrp="1"/>
          </p:cNvSpPr>
          <p:nvPr>
            <p:ph type="ctrTitle"/>
          </p:nvPr>
        </p:nvSpPr>
        <p:spPr>
          <a:xfrm>
            <a:off x="560172" y="225096"/>
            <a:ext cx="10968681" cy="1418848"/>
          </a:xfrm>
          <a:prstGeom prst="rect">
            <a:avLst/>
          </a:prstGeom>
        </p:spPr>
        <p:txBody>
          <a:bodyPr/>
          <a:lstStyle>
            <a:lvl1pPr algn="l">
              <a:defRPr sz="5400">
                <a:solidFill>
                  <a:schemeClr val="accent1"/>
                </a:solidFill>
                <a:latin typeface="Avenir Black"/>
                <a:ea typeface="Avenir Black"/>
                <a:cs typeface="Avenir Black"/>
                <a:sym typeface="Avenir Black"/>
              </a:defRPr>
            </a:lvl1pPr>
          </a:lstStyle>
          <a:p>
            <a:r>
              <a:rPr dirty="0">
                <a:solidFill>
                  <a:schemeClr val="accent6"/>
                </a:solidFill>
              </a:rPr>
              <a:t>Additional Resources:</a:t>
            </a:r>
          </a:p>
        </p:txBody>
      </p:sp>
      <p:sp>
        <p:nvSpPr>
          <p:cNvPr id="147" name="Lorem Ipsum Subtitle"/>
          <p:cNvSpPr txBox="1">
            <a:spLocks noGrp="1"/>
          </p:cNvSpPr>
          <p:nvPr>
            <p:ph type="subTitle" idx="1"/>
          </p:nvPr>
        </p:nvSpPr>
        <p:spPr>
          <a:xfrm>
            <a:off x="663146" y="1829989"/>
            <a:ext cx="10968682" cy="4341278"/>
          </a:xfrm>
          <a:prstGeom prst="rect">
            <a:avLst/>
          </a:prstGeom>
        </p:spPr>
        <p:txBody>
          <a:bodyPr/>
          <a:lstStyle/>
          <a:p>
            <a:pPr marL="520065" indent="-520065" algn="l" defTabSz="832104">
              <a:lnSpc>
                <a:spcPct val="100000"/>
              </a:lnSpc>
              <a:spcBef>
                <a:spcPts val="900"/>
              </a:spcBef>
              <a:buSzPct val="100000"/>
              <a:buFont typeface="Arial"/>
              <a:buChar char="•"/>
              <a:defRPr sz="3276">
                <a:solidFill>
                  <a:schemeClr val="accent2"/>
                </a:solidFill>
                <a:latin typeface="Avenir Light"/>
                <a:ea typeface="Avenir Light"/>
                <a:cs typeface="Avenir Light"/>
                <a:sym typeface="Avenir Light"/>
              </a:defRPr>
            </a:pPr>
            <a:r>
              <a:rPr u="sng" dirty="0">
                <a:solidFill>
                  <a:schemeClr val="accent5"/>
                </a:solidFill>
                <a:uFill>
                  <a:solidFill>
                    <a:schemeClr val="accent5"/>
                  </a:solidFill>
                </a:uFill>
                <a:hlinkClick r:id="rId3"/>
              </a:rPr>
              <a:t>Article: How To Manage Your Debt: Strategies &amp; Tools</a:t>
            </a:r>
          </a:p>
          <a:p>
            <a:pPr marL="520065" indent="-520065" algn="l" defTabSz="832104">
              <a:lnSpc>
                <a:spcPct val="100000"/>
              </a:lnSpc>
              <a:spcBef>
                <a:spcPts val="900"/>
              </a:spcBef>
              <a:buSzPct val="100000"/>
              <a:buFont typeface="Arial"/>
              <a:buChar char="•"/>
              <a:defRPr sz="3276">
                <a:solidFill>
                  <a:schemeClr val="accent2"/>
                </a:solidFill>
                <a:latin typeface="Avenir Light"/>
                <a:ea typeface="Avenir Light"/>
                <a:cs typeface="Avenir Light"/>
                <a:sym typeface="Avenir Light"/>
              </a:defRPr>
            </a:pPr>
            <a:r>
              <a:rPr u="sng" dirty="0">
                <a:solidFill>
                  <a:schemeClr val="accent5"/>
                </a:solidFill>
                <a:uFill>
                  <a:solidFill>
                    <a:schemeClr val="accent5"/>
                  </a:solidFill>
                </a:uFill>
                <a:hlinkClick r:id="rId4"/>
              </a:rPr>
              <a:t>Debt Payoff Calculator</a:t>
            </a:r>
          </a:p>
          <a:p>
            <a:pPr marL="520065" indent="-520065" algn="l" defTabSz="832104">
              <a:lnSpc>
                <a:spcPct val="100000"/>
              </a:lnSpc>
              <a:spcBef>
                <a:spcPts val="900"/>
              </a:spcBef>
              <a:buSzPct val="100000"/>
              <a:buFont typeface="Arial"/>
              <a:buChar char="•"/>
              <a:defRPr sz="3276">
                <a:solidFill>
                  <a:schemeClr val="accent2"/>
                </a:solidFill>
                <a:latin typeface="Avenir Light"/>
                <a:ea typeface="Avenir Light"/>
                <a:cs typeface="Avenir Light"/>
                <a:sym typeface="Avenir Light"/>
              </a:defRPr>
            </a:pPr>
            <a:r>
              <a:rPr u="sng" dirty="0">
                <a:solidFill>
                  <a:schemeClr val="accent5"/>
                </a:solidFill>
                <a:uFill>
                  <a:solidFill>
                    <a:schemeClr val="accent5"/>
                  </a:solidFill>
                </a:uFill>
                <a:hlinkClick r:id="rId5"/>
              </a:rPr>
              <a:t>Article: When You Can’t Afford Your Minimum Payments</a:t>
            </a:r>
          </a:p>
          <a:p>
            <a:pPr marL="520065" indent="-520065" algn="l" defTabSz="832104">
              <a:lnSpc>
                <a:spcPct val="100000"/>
              </a:lnSpc>
              <a:spcBef>
                <a:spcPts val="900"/>
              </a:spcBef>
              <a:buSzPct val="100000"/>
              <a:buFont typeface="Arial"/>
              <a:buChar char="•"/>
              <a:defRPr sz="3276">
                <a:solidFill>
                  <a:schemeClr val="accent2"/>
                </a:solidFill>
                <a:latin typeface="Avenir Light"/>
                <a:ea typeface="Avenir Light"/>
                <a:cs typeface="Avenir Light"/>
                <a:sym typeface="Avenir Light"/>
              </a:defRPr>
            </a:pPr>
            <a:r>
              <a:rPr u="sng" dirty="0">
                <a:solidFill>
                  <a:schemeClr val="accent5"/>
                </a:solidFill>
                <a:uFill>
                  <a:solidFill>
                    <a:schemeClr val="accent5"/>
                  </a:solidFill>
                </a:uFill>
                <a:hlinkClick r:id="rId6"/>
              </a:rPr>
              <a:t>Coach: Navigating Debt Collections</a:t>
            </a:r>
          </a:p>
          <a:p>
            <a:pPr algn="l" defTabSz="832104">
              <a:lnSpc>
                <a:spcPct val="100000"/>
              </a:lnSpc>
              <a:spcBef>
                <a:spcPts val="900"/>
              </a:spcBef>
              <a:defRPr sz="3276">
                <a:solidFill>
                  <a:schemeClr val="accent2"/>
                </a:solidFill>
                <a:latin typeface="Avenir Light"/>
                <a:ea typeface="Avenir Light"/>
                <a:cs typeface="Avenir Light"/>
                <a:sym typeface="Avenir Light"/>
              </a:defRPr>
            </a:pPr>
            <a:endParaRPr u="sng" dirty="0">
              <a:solidFill>
                <a:schemeClr val="accent5"/>
              </a:solidFill>
              <a:uFill>
                <a:solidFill>
                  <a:schemeClr val="accent5"/>
                </a:solidFill>
              </a:uFill>
              <a:hlinkClick r:id="rId6"/>
            </a:endParaRPr>
          </a:p>
          <a:p>
            <a:pPr algn="l" defTabSz="832104">
              <a:lnSpc>
                <a:spcPct val="100000"/>
              </a:lnSpc>
              <a:spcBef>
                <a:spcPts val="900"/>
              </a:spcBef>
              <a:defRPr sz="3276">
                <a:solidFill>
                  <a:schemeClr val="accent2"/>
                </a:solidFill>
                <a:latin typeface="Avenir Light"/>
                <a:ea typeface="Avenir Light"/>
                <a:cs typeface="Avenir Light"/>
                <a:sym typeface="Avenir Light"/>
              </a:defRPr>
            </a:pPr>
            <a:r>
              <a:rPr dirty="0"/>
              <a:t>Any questions? </a:t>
            </a:r>
          </a:p>
        </p:txBody>
      </p:sp>
      <p:grpSp>
        <p:nvGrpSpPr>
          <p:cNvPr id="2" name="Group 1">
            <a:extLst>
              <a:ext uri="{FF2B5EF4-FFF2-40B4-BE49-F238E27FC236}">
                <a16:creationId xmlns:a16="http://schemas.microsoft.com/office/drawing/2014/main" id="{FDA72EDE-865E-3272-5ACB-5EBDAA6B1DB4}"/>
              </a:ext>
            </a:extLst>
          </p:cNvPr>
          <p:cNvGrpSpPr/>
          <p:nvPr/>
        </p:nvGrpSpPr>
        <p:grpSpPr>
          <a:xfrm>
            <a:off x="8934428" y="6030157"/>
            <a:ext cx="2805751" cy="369330"/>
            <a:chOff x="8934428" y="6030157"/>
            <a:chExt cx="2805751" cy="369330"/>
          </a:xfrm>
        </p:grpSpPr>
        <p:pic>
          <p:nvPicPr>
            <p:cNvPr id="3" name="Picture 2" descr="A black and white logo&#10;&#10;Description automatically generated">
              <a:extLst>
                <a:ext uri="{FF2B5EF4-FFF2-40B4-BE49-F238E27FC236}">
                  <a16:creationId xmlns:a16="http://schemas.microsoft.com/office/drawing/2014/main" id="{EBAA7D43-8531-104D-94C8-1BC94E1124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5190" y="6068859"/>
              <a:ext cx="1074989" cy="291926"/>
            </a:xfrm>
            <a:prstGeom prst="rect">
              <a:avLst/>
            </a:prstGeom>
          </p:spPr>
        </p:pic>
        <p:sp>
          <p:nvSpPr>
            <p:cNvPr id="4" name="TextBox 3">
              <a:extLst>
                <a:ext uri="{FF2B5EF4-FFF2-40B4-BE49-F238E27FC236}">
                  <a16:creationId xmlns:a16="http://schemas.microsoft.com/office/drawing/2014/main" id="{6A375B41-DB59-DE49-CC1D-E4A08FDF9276}"/>
                </a:ext>
              </a:extLst>
            </p:cNvPr>
            <p:cNvSpPr txBox="1"/>
            <p:nvPr/>
          </p:nvSpPr>
          <p:spPr>
            <a:xfrm>
              <a:off x="8934428" y="6030157"/>
              <a:ext cx="154910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C00000"/>
                  </a:solidFill>
                  <a:effectLst/>
                  <a:uFillTx/>
                  <a:latin typeface="+mj-lt"/>
                  <a:ea typeface="+mj-ea"/>
                  <a:cs typeface="+mj-cs"/>
                  <a:sym typeface="Calibri"/>
                </a:rPr>
                <a:t>Your Logo Here</a:t>
              </a:r>
            </a:p>
          </p:txBody>
        </p:sp>
        <p:cxnSp>
          <p:nvCxnSpPr>
            <p:cNvPr id="5" name="Straight Connector 4">
              <a:extLst>
                <a:ext uri="{FF2B5EF4-FFF2-40B4-BE49-F238E27FC236}">
                  <a16:creationId xmlns:a16="http://schemas.microsoft.com/office/drawing/2014/main" id="{D3F9D928-82DA-DDC3-DD1C-179899791065}"/>
                </a:ext>
              </a:extLst>
            </p:cNvPr>
            <p:cNvCxnSpPr>
              <a:cxnSpLocks/>
            </p:cNvCxnSpPr>
            <p:nvPr/>
          </p:nvCxnSpPr>
          <p:spPr>
            <a:xfrm>
              <a:off x="10543424" y="6087519"/>
              <a:ext cx="0" cy="291926"/>
            </a:xfrm>
            <a:prstGeom prst="line">
              <a:avLst/>
            </a:prstGeom>
            <a:ln/>
          </p:spPr>
          <p:style>
            <a:lnRef idx="2">
              <a:schemeClr val="dk1"/>
            </a:lnRef>
            <a:fillRef idx="0">
              <a:schemeClr val="dk1"/>
            </a:fillRef>
            <a:effectRef idx="1">
              <a:schemeClr val="dk1"/>
            </a:effectRef>
            <a:fontRef idx="minor">
              <a:schemeClr val="tx1"/>
            </a:fontRef>
          </p:style>
        </p:cxnSp>
      </p:gr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Title 1"/>
          <p:cNvSpPr txBox="1"/>
          <p:nvPr/>
        </p:nvSpPr>
        <p:spPr>
          <a:xfrm>
            <a:off x="560172" y="3992033"/>
            <a:ext cx="10968681" cy="2387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nSpc>
                <a:spcPct val="90000"/>
              </a:lnSpc>
              <a:defRPr sz="6000">
                <a:solidFill>
                  <a:schemeClr val="accent1"/>
                </a:solidFill>
                <a:latin typeface="Avenir Black"/>
                <a:ea typeface="Avenir Black"/>
                <a:cs typeface="Avenir Black"/>
                <a:sym typeface="Avenir Black"/>
              </a:defRPr>
            </a:lvl1pPr>
          </a:lstStyle>
          <a:p>
            <a:r>
              <a:rPr sz="4000" dirty="0">
                <a:solidFill>
                  <a:schemeClr val="accent6"/>
                </a:solidFill>
              </a:rPr>
              <a:t>Thank you!</a:t>
            </a:r>
          </a:p>
        </p:txBody>
      </p:sp>
      <p:pic>
        <p:nvPicPr>
          <p:cNvPr id="152" name="managing-debt-hero copy.jpg" descr="managing-debt-hero copy.jpg"/>
          <p:cNvPicPr>
            <a:picLocks noChangeAspect="1"/>
          </p:cNvPicPr>
          <p:nvPr/>
        </p:nvPicPr>
        <p:blipFill>
          <a:blip r:embed="rId2"/>
          <a:stretch>
            <a:fillRect/>
          </a:stretch>
        </p:blipFill>
        <p:spPr>
          <a:xfrm>
            <a:off x="0" y="-13144"/>
            <a:ext cx="12192001" cy="4794608"/>
          </a:xfrm>
          <a:prstGeom prst="rect">
            <a:avLst/>
          </a:prstGeom>
          <a:ln w="12700">
            <a:miter lim="400000"/>
          </a:ln>
        </p:spPr>
      </p:pic>
      <p:grpSp>
        <p:nvGrpSpPr>
          <p:cNvPr id="2" name="Group 1">
            <a:extLst>
              <a:ext uri="{FF2B5EF4-FFF2-40B4-BE49-F238E27FC236}">
                <a16:creationId xmlns:a16="http://schemas.microsoft.com/office/drawing/2014/main" id="{A5BFAD1A-5613-7D3E-4CE7-974BB898C5B9}"/>
              </a:ext>
            </a:extLst>
          </p:cNvPr>
          <p:cNvGrpSpPr/>
          <p:nvPr/>
        </p:nvGrpSpPr>
        <p:grpSpPr>
          <a:xfrm>
            <a:off x="8934428" y="6030157"/>
            <a:ext cx="2805751" cy="369330"/>
            <a:chOff x="8934428" y="6030157"/>
            <a:chExt cx="2805751" cy="369330"/>
          </a:xfrm>
        </p:grpSpPr>
        <p:pic>
          <p:nvPicPr>
            <p:cNvPr id="3" name="Picture 2" descr="A black and white logo&#10;&#10;Description automatically generated">
              <a:extLst>
                <a:ext uri="{FF2B5EF4-FFF2-40B4-BE49-F238E27FC236}">
                  <a16:creationId xmlns:a16="http://schemas.microsoft.com/office/drawing/2014/main" id="{D47B7451-EA8C-990A-E9BD-9738F3BB16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5190" y="6068859"/>
              <a:ext cx="1074989" cy="291926"/>
            </a:xfrm>
            <a:prstGeom prst="rect">
              <a:avLst/>
            </a:prstGeom>
          </p:spPr>
        </p:pic>
        <p:sp>
          <p:nvSpPr>
            <p:cNvPr id="4" name="TextBox 3">
              <a:extLst>
                <a:ext uri="{FF2B5EF4-FFF2-40B4-BE49-F238E27FC236}">
                  <a16:creationId xmlns:a16="http://schemas.microsoft.com/office/drawing/2014/main" id="{597CA6E5-89CB-8E30-1D0E-F435F74A0DDC}"/>
                </a:ext>
              </a:extLst>
            </p:cNvPr>
            <p:cNvSpPr txBox="1"/>
            <p:nvPr/>
          </p:nvSpPr>
          <p:spPr>
            <a:xfrm>
              <a:off x="8934428" y="6030157"/>
              <a:ext cx="154910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C00000"/>
                  </a:solidFill>
                  <a:effectLst/>
                  <a:uFillTx/>
                  <a:latin typeface="+mj-lt"/>
                  <a:ea typeface="+mj-ea"/>
                  <a:cs typeface="+mj-cs"/>
                  <a:sym typeface="Calibri"/>
                </a:rPr>
                <a:t>Your Logo Here</a:t>
              </a:r>
            </a:p>
          </p:txBody>
        </p:sp>
        <p:cxnSp>
          <p:nvCxnSpPr>
            <p:cNvPr id="5" name="Straight Connector 4">
              <a:extLst>
                <a:ext uri="{FF2B5EF4-FFF2-40B4-BE49-F238E27FC236}">
                  <a16:creationId xmlns:a16="http://schemas.microsoft.com/office/drawing/2014/main" id="{EAA54020-F821-3540-5749-E9A14A2432E2}"/>
                </a:ext>
              </a:extLst>
            </p:cNvPr>
            <p:cNvCxnSpPr>
              <a:cxnSpLocks/>
            </p:cNvCxnSpPr>
            <p:nvPr/>
          </p:nvCxnSpPr>
          <p:spPr>
            <a:xfrm>
              <a:off x="10543424" y="6087519"/>
              <a:ext cx="0" cy="291926"/>
            </a:xfrm>
            <a:prstGeom prst="line">
              <a:avLst/>
            </a:prstGeom>
            <a:ln/>
          </p:spPr>
          <p:style>
            <a:lnRef idx="2">
              <a:schemeClr val="dk1"/>
            </a:lnRef>
            <a:fillRef idx="0">
              <a:schemeClr val="dk1"/>
            </a:fillRef>
            <a:effectRef idx="1">
              <a:schemeClr val="dk1"/>
            </a:effectRef>
            <a:fontRef idx="minor">
              <a:schemeClr val="tx1"/>
            </a:fontRef>
          </p:style>
        </p:cxnSp>
      </p:gr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itle 1"/>
          <p:cNvSpPr txBox="1">
            <a:spLocks noGrp="1"/>
          </p:cNvSpPr>
          <p:nvPr>
            <p:ph type="ctrTitle"/>
          </p:nvPr>
        </p:nvSpPr>
        <p:spPr>
          <a:xfrm>
            <a:off x="560172" y="765997"/>
            <a:ext cx="10968681" cy="1140413"/>
          </a:xfrm>
          <a:prstGeom prst="rect">
            <a:avLst/>
          </a:prstGeom>
        </p:spPr>
        <p:txBody>
          <a:bodyPr/>
          <a:lstStyle>
            <a:lvl1pPr algn="l" defTabSz="822959">
              <a:defRPr sz="6119">
                <a:solidFill>
                  <a:schemeClr val="accent5"/>
                </a:solidFill>
                <a:latin typeface="Avenir Black"/>
                <a:ea typeface="Avenir Black"/>
                <a:cs typeface="Avenir Black"/>
                <a:sym typeface="Avenir Black"/>
              </a:defRPr>
            </a:lvl1pPr>
          </a:lstStyle>
          <a:p>
            <a:r>
              <a:rPr dirty="0">
                <a:solidFill>
                  <a:schemeClr val="accent6"/>
                </a:solidFill>
              </a:rPr>
              <a:t>Sponsor Intro</a:t>
            </a:r>
          </a:p>
        </p:txBody>
      </p:sp>
      <p:sp>
        <p:nvSpPr>
          <p:cNvPr id="101" name="Lorem Ipsum Subtitle"/>
          <p:cNvSpPr txBox="1">
            <a:spLocks noGrp="1"/>
          </p:cNvSpPr>
          <p:nvPr>
            <p:ph type="subTitle" idx="1"/>
          </p:nvPr>
        </p:nvSpPr>
        <p:spPr>
          <a:xfrm>
            <a:off x="561547" y="2290630"/>
            <a:ext cx="10965931" cy="3086911"/>
          </a:xfrm>
          <a:prstGeom prst="rect">
            <a:avLst/>
          </a:prstGeom>
        </p:spPr>
        <p:txBody>
          <a:bodyPr/>
          <a:lstStyle/>
          <a:p>
            <a:pPr algn="l">
              <a:lnSpc>
                <a:spcPct val="150000"/>
              </a:lnSpc>
              <a:defRPr sz="3600">
                <a:solidFill>
                  <a:schemeClr val="accent2"/>
                </a:solidFill>
                <a:latin typeface="Avenir Light"/>
                <a:ea typeface="Avenir Light"/>
                <a:cs typeface="Avenir Light"/>
                <a:sym typeface="Avenir Light"/>
              </a:defRPr>
            </a:pPr>
            <a:r>
              <a:t>Hi, my name is </a:t>
            </a:r>
            <a:r>
              <a:rPr>
                <a:latin typeface="Avenir Heavy"/>
                <a:ea typeface="Avenir Heavy"/>
                <a:cs typeface="Avenir Heavy"/>
                <a:sym typeface="Avenir Heavy"/>
              </a:rPr>
              <a:t>[YOUR NAME]</a:t>
            </a:r>
            <a:r>
              <a:t>.</a:t>
            </a:r>
          </a:p>
          <a:p>
            <a:pPr algn="l">
              <a:lnSpc>
                <a:spcPct val="120000"/>
              </a:lnSpc>
              <a:defRPr sz="3600">
                <a:solidFill>
                  <a:schemeClr val="accent2"/>
                </a:solidFill>
                <a:latin typeface="Avenir Light"/>
                <a:ea typeface="Avenir Light"/>
                <a:cs typeface="Avenir Light"/>
                <a:sym typeface="Avenir Light"/>
              </a:defRPr>
            </a:pPr>
            <a:r>
              <a:t>I work as </a:t>
            </a:r>
            <a:r>
              <a:rPr>
                <a:latin typeface="Avenir Heavy"/>
                <a:ea typeface="Avenir Heavy"/>
                <a:cs typeface="Avenir Heavy"/>
                <a:sym typeface="Avenir Heavy"/>
              </a:rPr>
              <a:t>[JOB TITLE]</a:t>
            </a:r>
            <a:r>
              <a:t> at </a:t>
            </a:r>
            <a:r>
              <a:rPr>
                <a:latin typeface="Avenir Heavy"/>
                <a:ea typeface="Avenir Heavy"/>
                <a:cs typeface="Avenir Heavy"/>
                <a:sym typeface="Avenir Heavy"/>
              </a:rPr>
              <a:t>[FINANCIAL INSTITUTION]</a:t>
            </a:r>
            <a:r>
              <a:t>.</a:t>
            </a:r>
          </a:p>
        </p:txBody>
      </p:sp>
      <p:grpSp>
        <p:nvGrpSpPr>
          <p:cNvPr id="2" name="Group 1">
            <a:extLst>
              <a:ext uri="{FF2B5EF4-FFF2-40B4-BE49-F238E27FC236}">
                <a16:creationId xmlns:a16="http://schemas.microsoft.com/office/drawing/2014/main" id="{34EDA9D4-1DA3-920A-FE7D-1F5401F8F69C}"/>
              </a:ext>
            </a:extLst>
          </p:cNvPr>
          <p:cNvGrpSpPr/>
          <p:nvPr/>
        </p:nvGrpSpPr>
        <p:grpSpPr>
          <a:xfrm>
            <a:off x="8934428" y="6030157"/>
            <a:ext cx="2805751" cy="369330"/>
            <a:chOff x="8934428" y="6030157"/>
            <a:chExt cx="2805751" cy="369330"/>
          </a:xfrm>
        </p:grpSpPr>
        <p:pic>
          <p:nvPicPr>
            <p:cNvPr id="3" name="Picture 2" descr="A black and white logo&#10;&#10;Description automatically generated">
              <a:extLst>
                <a:ext uri="{FF2B5EF4-FFF2-40B4-BE49-F238E27FC236}">
                  <a16:creationId xmlns:a16="http://schemas.microsoft.com/office/drawing/2014/main" id="{094617EC-A262-9D21-3717-EDFDBC2A97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5190" y="6068859"/>
              <a:ext cx="1074989" cy="291926"/>
            </a:xfrm>
            <a:prstGeom prst="rect">
              <a:avLst/>
            </a:prstGeom>
          </p:spPr>
        </p:pic>
        <p:sp>
          <p:nvSpPr>
            <p:cNvPr id="4" name="TextBox 3">
              <a:extLst>
                <a:ext uri="{FF2B5EF4-FFF2-40B4-BE49-F238E27FC236}">
                  <a16:creationId xmlns:a16="http://schemas.microsoft.com/office/drawing/2014/main" id="{5F7F5F65-7A3D-03D6-5246-10B24C68A51E}"/>
                </a:ext>
              </a:extLst>
            </p:cNvPr>
            <p:cNvSpPr txBox="1"/>
            <p:nvPr/>
          </p:nvSpPr>
          <p:spPr>
            <a:xfrm>
              <a:off x="8934428" y="6030157"/>
              <a:ext cx="154910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C00000"/>
                  </a:solidFill>
                  <a:effectLst/>
                  <a:uFillTx/>
                  <a:latin typeface="+mj-lt"/>
                  <a:ea typeface="+mj-ea"/>
                  <a:cs typeface="+mj-cs"/>
                  <a:sym typeface="Calibri"/>
                </a:rPr>
                <a:t>Your Logo Here</a:t>
              </a:r>
            </a:p>
          </p:txBody>
        </p:sp>
        <p:cxnSp>
          <p:nvCxnSpPr>
            <p:cNvPr id="5" name="Straight Connector 4">
              <a:extLst>
                <a:ext uri="{FF2B5EF4-FFF2-40B4-BE49-F238E27FC236}">
                  <a16:creationId xmlns:a16="http://schemas.microsoft.com/office/drawing/2014/main" id="{CC6620EB-2120-88AE-F7F2-84C1E1814E22}"/>
                </a:ext>
              </a:extLst>
            </p:cNvPr>
            <p:cNvCxnSpPr>
              <a:cxnSpLocks/>
            </p:cNvCxnSpPr>
            <p:nvPr/>
          </p:nvCxnSpPr>
          <p:spPr>
            <a:xfrm>
              <a:off x="10543424" y="6087519"/>
              <a:ext cx="0" cy="291926"/>
            </a:xfrm>
            <a:prstGeom prst="line">
              <a:avLst/>
            </a:prstGeom>
            <a:ln/>
          </p:spPr>
          <p:style>
            <a:lnRef idx="2">
              <a:schemeClr val="dk1"/>
            </a:lnRef>
            <a:fillRef idx="0">
              <a:schemeClr val="dk1"/>
            </a:fillRef>
            <a:effectRef idx="1">
              <a:schemeClr val="dk1"/>
            </a:effectRef>
            <a:fontRef idx="minor">
              <a:schemeClr val="tx1"/>
            </a:fontRef>
          </p:style>
        </p:cxnSp>
      </p:gr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p:cNvSpPr/>
          <p:nvPr/>
        </p:nvSpPr>
        <p:spPr>
          <a:xfrm>
            <a:off x="-13310" y="-14250"/>
            <a:ext cx="12218620" cy="4796821"/>
          </a:xfrm>
          <a:prstGeom prst="rect">
            <a:avLst/>
          </a:prstGeom>
          <a:solidFill>
            <a:srgbClr val="F4ECD4"/>
          </a:solidFill>
          <a:ln w="12700">
            <a:miter lim="400000"/>
          </a:ln>
        </p:spPr>
        <p:txBody>
          <a:bodyPr lIns="45719" rIns="45719" anchor="ctr"/>
          <a:lstStyle/>
          <a:p>
            <a:endParaRPr/>
          </a:p>
        </p:txBody>
      </p:sp>
      <p:sp>
        <p:nvSpPr>
          <p:cNvPr id="105" name="Title 1"/>
          <p:cNvSpPr txBox="1"/>
          <p:nvPr/>
        </p:nvSpPr>
        <p:spPr>
          <a:xfrm>
            <a:off x="560172" y="4013200"/>
            <a:ext cx="10968681" cy="2387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nSpc>
                <a:spcPct val="90000"/>
              </a:lnSpc>
              <a:defRPr sz="6000">
                <a:solidFill>
                  <a:schemeClr val="accent1"/>
                </a:solidFill>
                <a:latin typeface="Avenir Black"/>
                <a:ea typeface="Avenir Black"/>
                <a:cs typeface="Avenir Black"/>
                <a:sym typeface="Avenir Black"/>
              </a:defRPr>
            </a:lvl1pPr>
          </a:lstStyle>
          <a:p>
            <a:r>
              <a:rPr dirty="0">
                <a:solidFill>
                  <a:schemeClr val="accent6"/>
                </a:solidFill>
              </a:rPr>
              <a:t>Get Out of Debt</a:t>
            </a:r>
          </a:p>
        </p:txBody>
      </p:sp>
      <p:pic>
        <p:nvPicPr>
          <p:cNvPr id="106" name="1807-managing-debt-SPOT copy.png" descr="1807-managing-debt-SPOT copy.png"/>
          <p:cNvPicPr>
            <a:picLocks noChangeAspect="1"/>
          </p:cNvPicPr>
          <p:nvPr/>
        </p:nvPicPr>
        <p:blipFill>
          <a:blip r:embed="rId3"/>
          <a:stretch>
            <a:fillRect/>
          </a:stretch>
        </p:blipFill>
        <p:spPr>
          <a:xfrm>
            <a:off x="3236127" y="-48124"/>
            <a:ext cx="6747755" cy="4153619"/>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Lorem Ipsum Subtitle"/>
          <p:cNvSpPr txBox="1">
            <a:spLocks noGrp="1"/>
          </p:cNvSpPr>
          <p:nvPr>
            <p:ph type="subTitle" idx="1"/>
          </p:nvPr>
        </p:nvSpPr>
        <p:spPr>
          <a:xfrm>
            <a:off x="611659" y="1616015"/>
            <a:ext cx="10865707" cy="5082237"/>
          </a:xfrm>
          <a:prstGeom prst="rect">
            <a:avLst/>
          </a:prstGeom>
        </p:spPr>
        <p:txBody>
          <a:bodyPr>
            <a:normAutofit/>
          </a:bodyPr>
          <a:lstStyle/>
          <a:p>
            <a:pPr marL="360947" indent="-360947" algn="l">
              <a:lnSpc>
                <a:spcPct val="100000"/>
              </a:lnSpc>
              <a:buSzPct val="100000"/>
              <a:buChar char="•"/>
              <a:defRPr sz="3600">
                <a:solidFill>
                  <a:schemeClr val="accent2"/>
                </a:solidFill>
                <a:latin typeface="Avenir Light"/>
                <a:ea typeface="Avenir Light"/>
                <a:cs typeface="Avenir Light"/>
                <a:sym typeface="Avenir Light"/>
              </a:defRPr>
            </a:pPr>
            <a:r>
              <a:rPr sz="3300" dirty="0">
                <a:solidFill>
                  <a:schemeClr val="accent6"/>
                </a:solidFill>
              </a:rPr>
              <a:t>First Steps</a:t>
            </a:r>
          </a:p>
          <a:p>
            <a:pPr marL="360947" indent="-360947" algn="l">
              <a:lnSpc>
                <a:spcPct val="100000"/>
              </a:lnSpc>
              <a:buSzPct val="100000"/>
              <a:buChar char="•"/>
              <a:defRPr sz="3600">
                <a:solidFill>
                  <a:schemeClr val="accent2"/>
                </a:solidFill>
                <a:latin typeface="Avenir Light"/>
                <a:ea typeface="Avenir Light"/>
                <a:cs typeface="Avenir Light"/>
                <a:sym typeface="Avenir Light"/>
              </a:defRPr>
            </a:pPr>
            <a:r>
              <a:rPr sz="3300" dirty="0">
                <a:solidFill>
                  <a:schemeClr val="accent6"/>
                </a:solidFill>
              </a:rPr>
              <a:t>Debt Strategies</a:t>
            </a:r>
          </a:p>
          <a:p>
            <a:pPr marL="1052763" lvl="2" indent="-290763" algn="l">
              <a:lnSpc>
                <a:spcPct val="100000"/>
              </a:lnSpc>
              <a:buSzPct val="100000"/>
              <a:buChar char="•"/>
              <a:defRPr sz="2900">
                <a:solidFill>
                  <a:schemeClr val="accent2"/>
                </a:solidFill>
                <a:latin typeface="Avenir Light"/>
                <a:ea typeface="Avenir Light"/>
                <a:cs typeface="Avenir Light"/>
                <a:sym typeface="Avenir Light"/>
              </a:defRPr>
            </a:pPr>
            <a:r>
              <a:rPr sz="3300" dirty="0">
                <a:solidFill>
                  <a:schemeClr val="accent6"/>
                </a:solidFill>
              </a:rPr>
              <a:t> Snowball Method</a:t>
            </a:r>
          </a:p>
          <a:p>
            <a:pPr marL="1052763" lvl="2" indent="-290763" algn="l">
              <a:lnSpc>
                <a:spcPct val="100000"/>
              </a:lnSpc>
              <a:buSzPct val="100000"/>
              <a:buChar char="•"/>
              <a:defRPr sz="2900">
                <a:solidFill>
                  <a:schemeClr val="accent2"/>
                </a:solidFill>
                <a:latin typeface="Avenir Light"/>
                <a:ea typeface="Avenir Light"/>
                <a:cs typeface="Avenir Light"/>
                <a:sym typeface="Avenir Light"/>
              </a:defRPr>
            </a:pPr>
            <a:r>
              <a:rPr sz="3300" dirty="0">
                <a:solidFill>
                  <a:schemeClr val="accent6"/>
                </a:solidFill>
              </a:rPr>
              <a:t> Avalanche Method</a:t>
            </a:r>
          </a:p>
          <a:p>
            <a:pPr marL="1052763" lvl="2" indent="-290763" algn="l">
              <a:lnSpc>
                <a:spcPct val="100000"/>
              </a:lnSpc>
              <a:buSzPct val="100000"/>
              <a:buChar char="•"/>
              <a:defRPr sz="2900">
                <a:solidFill>
                  <a:schemeClr val="accent2"/>
                </a:solidFill>
                <a:latin typeface="Avenir Light"/>
                <a:ea typeface="Avenir Light"/>
                <a:cs typeface="Avenir Light"/>
                <a:sym typeface="Avenir Light"/>
              </a:defRPr>
            </a:pPr>
            <a:r>
              <a:rPr sz="3300" dirty="0">
                <a:solidFill>
                  <a:schemeClr val="accent6"/>
                </a:solidFill>
              </a:rPr>
              <a:t> Negotiate with Creditors</a:t>
            </a:r>
          </a:p>
          <a:p>
            <a:pPr marL="1052763" lvl="2" indent="-290763" algn="l">
              <a:lnSpc>
                <a:spcPct val="100000"/>
              </a:lnSpc>
              <a:buSzPct val="100000"/>
              <a:buChar char="•"/>
              <a:defRPr sz="2900">
                <a:solidFill>
                  <a:schemeClr val="accent2"/>
                </a:solidFill>
                <a:latin typeface="Avenir Light"/>
                <a:ea typeface="Avenir Light"/>
                <a:cs typeface="Avenir Light"/>
                <a:sym typeface="Avenir Light"/>
              </a:defRPr>
            </a:pPr>
            <a:r>
              <a:rPr sz="3300" dirty="0">
                <a:solidFill>
                  <a:schemeClr val="accent6"/>
                </a:solidFill>
              </a:rPr>
              <a:t> Debt Management Plan</a:t>
            </a:r>
          </a:p>
          <a:p>
            <a:pPr marL="1052763" lvl="2" indent="-290763" algn="l">
              <a:lnSpc>
                <a:spcPct val="100000"/>
              </a:lnSpc>
              <a:buSzPct val="100000"/>
              <a:buChar char="•"/>
              <a:defRPr sz="2900">
                <a:solidFill>
                  <a:schemeClr val="accent2"/>
                </a:solidFill>
                <a:latin typeface="Avenir Light"/>
                <a:ea typeface="Avenir Light"/>
                <a:cs typeface="Avenir Light"/>
                <a:sym typeface="Avenir Light"/>
              </a:defRPr>
            </a:pPr>
            <a:r>
              <a:rPr sz="3300" dirty="0">
                <a:solidFill>
                  <a:schemeClr val="accent6"/>
                </a:solidFill>
              </a:rPr>
              <a:t> Debt Consolidation </a:t>
            </a:r>
          </a:p>
        </p:txBody>
      </p:sp>
      <p:sp>
        <p:nvSpPr>
          <p:cNvPr id="110" name="Title 1"/>
          <p:cNvSpPr txBox="1">
            <a:spLocks noGrp="1"/>
          </p:cNvSpPr>
          <p:nvPr>
            <p:ph type="ctrTitle"/>
          </p:nvPr>
        </p:nvSpPr>
        <p:spPr>
          <a:xfrm>
            <a:off x="560172" y="157362"/>
            <a:ext cx="10968681" cy="1418848"/>
          </a:xfrm>
          <a:prstGeom prst="rect">
            <a:avLst/>
          </a:prstGeom>
        </p:spPr>
        <p:txBody>
          <a:bodyPr/>
          <a:lstStyle>
            <a:lvl1pPr algn="l">
              <a:defRPr sz="5400">
                <a:solidFill>
                  <a:schemeClr val="accent1"/>
                </a:solidFill>
                <a:latin typeface="Avenir Black"/>
                <a:ea typeface="Avenir Black"/>
                <a:cs typeface="Avenir Black"/>
                <a:sym typeface="Avenir Black"/>
              </a:defRPr>
            </a:lvl1pPr>
          </a:lstStyle>
          <a:p>
            <a:r>
              <a:rPr dirty="0">
                <a:solidFill>
                  <a:schemeClr val="accent6"/>
                </a:solidFill>
              </a:rPr>
              <a:t>We’ll talk about…</a:t>
            </a:r>
          </a:p>
        </p:txBody>
      </p:sp>
      <p:grpSp>
        <p:nvGrpSpPr>
          <p:cNvPr id="2" name="Group 1">
            <a:extLst>
              <a:ext uri="{FF2B5EF4-FFF2-40B4-BE49-F238E27FC236}">
                <a16:creationId xmlns:a16="http://schemas.microsoft.com/office/drawing/2014/main" id="{D6DA8477-ED3B-A56C-58C6-97DA45253F90}"/>
              </a:ext>
            </a:extLst>
          </p:cNvPr>
          <p:cNvGrpSpPr/>
          <p:nvPr/>
        </p:nvGrpSpPr>
        <p:grpSpPr>
          <a:xfrm>
            <a:off x="8934428" y="6030157"/>
            <a:ext cx="2805751" cy="369330"/>
            <a:chOff x="8934428" y="6030157"/>
            <a:chExt cx="2805751" cy="369330"/>
          </a:xfrm>
        </p:grpSpPr>
        <p:pic>
          <p:nvPicPr>
            <p:cNvPr id="3" name="Picture 2" descr="A black and white logo&#10;&#10;Description automatically generated">
              <a:extLst>
                <a:ext uri="{FF2B5EF4-FFF2-40B4-BE49-F238E27FC236}">
                  <a16:creationId xmlns:a16="http://schemas.microsoft.com/office/drawing/2014/main" id="{A362756F-D999-914E-8B6D-83B81F1A29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5190" y="6068859"/>
              <a:ext cx="1074989" cy="291926"/>
            </a:xfrm>
            <a:prstGeom prst="rect">
              <a:avLst/>
            </a:prstGeom>
          </p:spPr>
        </p:pic>
        <p:sp>
          <p:nvSpPr>
            <p:cNvPr id="4" name="TextBox 3">
              <a:extLst>
                <a:ext uri="{FF2B5EF4-FFF2-40B4-BE49-F238E27FC236}">
                  <a16:creationId xmlns:a16="http://schemas.microsoft.com/office/drawing/2014/main" id="{80CF085C-B385-9F39-93CF-E59A03F7DAA1}"/>
                </a:ext>
              </a:extLst>
            </p:cNvPr>
            <p:cNvSpPr txBox="1"/>
            <p:nvPr/>
          </p:nvSpPr>
          <p:spPr>
            <a:xfrm>
              <a:off x="8934428" y="6030157"/>
              <a:ext cx="154910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C00000"/>
                  </a:solidFill>
                  <a:effectLst/>
                  <a:uFillTx/>
                  <a:latin typeface="+mj-lt"/>
                  <a:ea typeface="+mj-ea"/>
                  <a:cs typeface="+mj-cs"/>
                  <a:sym typeface="Calibri"/>
                </a:rPr>
                <a:t>Your Logo Here</a:t>
              </a:r>
            </a:p>
          </p:txBody>
        </p:sp>
        <p:cxnSp>
          <p:nvCxnSpPr>
            <p:cNvPr id="5" name="Straight Connector 4">
              <a:extLst>
                <a:ext uri="{FF2B5EF4-FFF2-40B4-BE49-F238E27FC236}">
                  <a16:creationId xmlns:a16="http://schemas.microsoft.com/office/drawing/2014/main" id="{644B0061-78FD-C445-3BD1-E713623A1A2B}"/>
                </a:ext>
              </a:extLst>
            </p:cNvPr>
            <p:cNvCxnSpPr>
              <a:cxnSpLocks/>
            </p:cNvCxnSpPr>
            <p:nvPr/>
          </p:nvCxnSpPr>
          <p:spPr>
            <a:xfrm>
              <a:off x="10543424" y="6087519"/>
              <a:ext cx="0" cy="291926"/>
            </a:xfrm>
            <a:prstGeom prst="line">
              <a:avLst/>
            </a:prstGeom>
            <a:ln/>
          </p:spPr>
          <p:style>
            <a:lnRef idx="2">
              <a:schemeClr val="dk1"/>
            </a:lnRef>
            <a:fillRef idx="0">
              <a:schemeClr val="dk1"/>
            </a:fillRef>
            <a:effectRef idx="1">
              <a:schemeClr val="dk1"/>
            </a:effectRef>
            <a:fontRef idx="minor">
              <a:schemeClr val="tx1"/>
            </a:fontRef>
          </p:style>
        </p:cxnSp>
      </p:gr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Lorem Ipsum Subtitle"/>
          <p:cNvSpPr txBox="1">
            <a:spLocks noGrp="1"/>
          </p:cNvSpPr>
          <p:nvPr>
            <p:ph type="subTitle" sz="half" idx="1"/>
          </p:nvPr>
        </p:nvSpPr>
        <p:spPr>
          <a:xfrm>
            <a:off x="586946" y="1605622"/>
            <a:ext cx="7405301" cy="4185125"/>
          </a:xfrm>
          <a:prstGeom prst="rect">
            <a:avLst/>
          </a:prstGeom>
        </p:spPr>
        <p:txBody>
          <a:bodyPr>
            <a:normAutofit/>
          </a:bodyPr>
          <a:lstStyle/>
          <a:p>
            <a:pPr marL="441157" indent="-441157" algn="l">
              <a:lnSpc>
                <a:spcPct val="100000"/>
              </a:lnSpc>
              <a:buSzPct val="100000"/>
              <a:buAutoNum type="arabicPeriod"/>
              <a:defRPr sz="3600">
                <a:solidFill>
                  <a:schemeClr val="accent2"/>
                </a:solidFill>
                <a:latin typeface="Avenir Light"/>
                <a:ea typeface="Avenir Light"/>
                <a:cs typeface="Avenir Light"/>
                <a:sym typeface="Avenir Light"/>
              </a:defRPr>
            </a:pPr>
            <a:r>
              <a:rPr sz="3300" dirty="0">
                <a:solidFill>
                  <a:schemeClr val="accent6"/>
                </a:solidFill>
              </a:rPr>
              <a:t>Avoid accumulating more debt</a:t>
            </a:r>
          </a:p>
          <a:p>
            <a:pPr marL="441157" indent="-441157" algn="l">
              <a:lnSpc>
                <a:spcPct val="100000"/>
              </a:lnSpc>
              <a:buSzPct val="100000"/>
              <a:buAutoNum type="arabicPeriod"/>
              <a:defRPr sz="3600">
                <a:solidFill>
                  <a:schemeClr val="accent2"/>
                </a:solidFill>
                <a:latin typeface="Avenir Light"/>
                <a:ea typeface="Avenir Light"/>
                <a:cs typeface="Avenir Light"/>
                <a:sym typeface="Avenir Light"/>
              </a:defRPr>
            </a:pPr>
            <a:r>
              <a:rPr sz="3300" dirty="0">
                <a:solidFill>
                  <a:schemeClr val="accent6"/>
                </a:solidFill>
              </a:rPr>
              <a:t>Reduce expenses</a:t>
            </a:r>
          </a:p>
          <a:p>
            <a:pPr marL="441157" indent="-441157" algn="l">
              <a:lnSpc>
                <a:spcPct val="100000"/>
              </a:lnSpc>
              <a:buSzPct val="100000"/>
              <a:buAutoNum type="arabicPeriod"/>
              <a:defRPr sz="3600">
                <a:solidFill>
                  <a:schemeClr val="accent2"/>
                </a:solidFill>
                <a:latin typeface="Avenir Light"/>
                <a:ea typeface="Avenir Light"/>
                <a:cs typeface="Avenir Light"/>
                <a:sym typeface="Avenir Light"/>
              </a:defRPr>
            </a:pPr>
            <a:r>
              <a:rPr sz="3300" dirty="0">
                <a:solidFill>
                  <a:schemeClr val="accent6"/>
                </a:solidFill>
              </a:rPr>
              <a:t>Pay more than the minimum</a:t>
            </a:r>
          </a:p>
        </p:txBody>
      </p:sp>
      <p:pic>
        <p:nvPicPr>
          <p:cNvPr id="113" name="Session_Illustrations 11 copy.png" descr="Session_Illustrations 11 copy.png"/>
          <p:cNvPicPr>
            <a:picLocks noChangeAspect="1"/>
          </p:cNvPicPr>
          <p:nvPr/>
        </p:nvPicPr>
        <p:blipFill>
          <a:blip r:embed="rId3"/>
          <a:stretch>
            <a:fillRect/>
          </a:stretch>
        </p:blipFill>
        <p:spPr>
          <a:xfrm>
            <a:off x="6692289" y="3202850"/>
            <a:ext cx="5212298" cy="2931918"/>
          </a:xfrm>
          <a:prstGeom prst="rect">
            <a:avLst/>
          </a:prstGeom>
          <a:ln w="12700">
            <a:miter lim="400000"/>
          </a:ln>
        </p:spPr>
      </p:pic>
      <p:sp>
        <p:nvSpPr>
          <p:cNvPr id="114" name="Title 1"/>
          <p:cNvSpPr txBox="1"/>
          <p:nvPr/>
        </p:nvSpPr>
        <p:spPr>
          <a:xfrm>
            <a:off x="560172" y="157362"/>
            <a:ext cx="5212298" cy="14188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nSpc>
                <a:spcPct val="90000"/>
              </a:lnSpc>
              <a:defRPr sz="5400">
                <a:solidFill>
                  <a:schemeClr val="accent1"/>
                </a:solidFill>
                <a:latin typeface="Avenir Black"/>
                <a:ea typeface="Avenir Black"/>
                <a:cs typeface="Avenir Black"/>
                <a:sym typeface="Avenir Black"/>
              </a:defRPr>
            </a:lvl1pPr>
          </a:lstStyle>
          <a:p>
            <a:r>
              <a:rPr dirty="0">
                <a:solidFill>
                  <a:schemeClr val="accent6"/>
                </a:solidFill>
              </a:rPr>
              <a:t>First Steps</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pexels-karolina-grabowska-4386339.jpg" descr="pexels-karolina-grabowska-4386339.jpg"/>
          <p:cNvPicPr>
            <a:picLocks noChangeAspect="1"/>
          </p:cNvPicPr>
          <p:nvPr/>
        </p:nvPicPr>
        <p:blipFill>
          <a:blip r:embed="rId3"/>
          <a:srcRect t="38129"/>
          <a:stretch>
            <a:fillRect/>
          </a:stretch>
        </p:blipFill>
        <p:spPr>
          <a:xfrm>
            <a:off x="-40662" y="-30467"/>
            <a:ext cx="12273324" cy="5062416"/>
          </a:xfrm>
          <a:prstGeom prst="rect">
            <a:avLst/>
          </a:prstGeom>
          <a:ln w="12700">
            <a:miter lim="400000"/>
          </a:ln>
        </p:spPr>
      </p:pic>
      <p:sp>
        <p:nvSpPr>
          <p:cNvPr id="117" name="Title 1"/>
          <p:cNvSpPr txBox="1"/>
          <p:nvPr/>
        </p:nvSpPr>
        <p:spPr>
          <a:xfrm>
            <a:off x="944638" y="5012459"/>
            <a:ext cx="10302724" cy="14188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gn="ctr">
              <a:lnSpc>
                <a:spcPct val="90000"/>
              </a:lnSpc>
              <a:defRPr sz="5400">
                <a:solidFill>
                  <a:schemeClr val="accent1"/>
                </a:solidFill>
                <a:latin typeface="Avenir Black"/>
                <a:ea typeface="Avenir Black"/>
                <a:cs typeface="Avenir Black"/>
                <a:sym typeface="Avenir Black"/>
              </a:defRPr>
            </a:lvl1pPr>
          </a:lstStyle>
          <a:p>
            <a:r>
              <a:rPr dirty="0">
                <a:solidFill>
                  <a:schemeClr val="accent6"/>
                </a:solidFill>
              </a:rPr>
              <a:t>Make a plan</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Title 1"/>
          <p:cNvSpPr txBox="1">
            <a:spLocks noGrp="1"/>
          </p:cNvSpPr>
          <p:nvPr>
            <p:ph type="ctrTitle"/>
          </p:nvPr>
        </p:nvSpPr>
        <p:spPr>
          <a:xfrm>
            <a:off x="611659" y="4181493"/>
            <a:ext cx="10968682" cy="1418849"/>
          </a:xfrm>
          <a:prstGeom prst="rect">
            <a:avLst/>
          </a:prstGeom>
        </p:spPr>
        <p:txBody>
          <a:bodyPr/>
          <a:lstStyle>
            <a:lvl1pPr>
              <a:defRPr sz="5400">
                <a:solidFill>
                  <a:schemeClr val="accent1"/>
                </a:solidFill>
                <a:latin typeface="Avenir Black"/>
                <a:ea typeface="Avenir Black"/>
                <a:cs typeface="Avenir Black"/>
                <a:sym typeface="Avenir Black"/>
              </a:defRPr>
            </a:lvl1pPr>
          </a:lstStyle>
          <a:p>
            <a:r>
              <a:rPr dirty="0">
                <a:solidFill>
                  <a:schemeClr val="accent6"/>
                </a:solidFill>
              </a:rPr>
              <a:t>Debt Snowball Method:</a:t>
            </a:r>
          </a:p>
        </p:txBody>
      </p:sp>
      <p:sp>
        <p:nvSpPr>
          <p:cNvPr id="120" name="Lorem Ipsum Subtitle"/>
          <p:cNvSpPr txBox="1">
            <a:spLocks noGrp="1"/>
          </p:cNvSpPr>
          <p:nvPr>
            <p:ph type="subTitle" sz="quarter" idx="1"/>
          </p:nvPr>
        </p:nvSpPr>
        <p:spPr>
          <a:xfrm>
            <a:off x="672404" y="5646687"/>
            <a:ext cx="10847192" cy="976618"/>
          </a:xfrm>
          <a:prstGeom prst="rect">
            <a:avLst/>
          </a:prstGeom>
        </p:spPr>
        <p:txBody>
          <a:bodyPr>
            <a:normAutofit/>
          </a:bodyPr>
          <a:lstStyle>
            <a:lvl1pPr>
              <a:lnSpc>
                <a:spcPct val="100000"/>
              </a:lnSpc>
              <a:defRPr sz="3600">
                <a:solidFill>
                  <a:schemeClr val="accent2"/>
                </a:solidFill>
                <a:latin typeface="Avenir Light"/>
                <a:ea typeface="Avenir Light"/>
                <a:cs typeface="Avenir Light"/>
                <a:sym typeface="Avenir Light"/>
              </a:defRPr>
            </a:lvl1pPr>
          </a:lstStyle>
          <a:p>
            <a:r>
              <a:rPr sz="3300" dirty="0"/>
              <a:t>Pay your smallest debt off first and work your way up.</a:t>
            </a:r>
          </a:p>
        </p:txBody>
      </p:sp>
      <p:pic>
        <p:nvPicPr>
          <p:cNvPr id="121" name="Session_Illustrations 6 copy.png" descr="Session_Illustrations 6 copy.png"/>
          <p:cNvPicPr>
            <a:picLocks noChangeAspect="1"/>
          </p:cNvPicPr>
          <p:nvPr/>
        </p:nvPicPr>
        <p:blipFill>
          <a:blip r:embed="rId3"/>
          <a:stretch>
            <a:fillRect/>
          </a:stretch>
        </p:blipFill>
        <p:spPr>
          <a:xfrm>
            <a:off x="2834792" y="440889"/>
            <a:ext cx="6522416" cy="3668859"/>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Title 1"/>
          <p:cNvSpPr txBox="1">
            <a:spLocks noGrp="1"/>
          </p:cNvSpPr>
          <p:nvPr>
            <p:ph type="ctrTitle"/>
          </p:nvPr>
        </p:nvSpPr>
        <p:spPr>
          <a:xfrm>
            <a:off x="611659" y="3528757"/>
            <a:ext cx="10968682" cy="1418848"/>
          </a:xfrm>
          <a:prstGeom prst="rect">
            <a:avLst/>
          </a:prstGeom>
        </p:spPr>
        <p:txBody>
          <a:bodyPr/>
          <a:lstStyle>
            <a:lvl1pPr>
              <a:defRPr sz="5400">
                <a:solidFill>
                  <a:schemeClr val="accent1"/>
                </a:solidFill>
                <a:latin typeface="Avenir Black"/>
                <a:ea typeface="Avenir Black"/>
                <a:cs typeface="Avenir Black"/>
                <a:sym typeface="Avenir Black"/>
              </a:defRPr>
            </a:lvl1pPr>
          </a:lstStyle>
          <a:p>
            <a:r>
              <a:rPr dirty="0">
                <a:solidFill>
                  <a:schemeClr val="accent6"/>
                </a:solidFill>
              </a:rPr>
              <a:t>Debt Avalanche Method:</a:t>
            </a:r>
          </a:p>
        </p:txBody>
      </p:sp>
      <p:sp>
        <p:nvSpPr>
          <p:cNvPr id="124" name="Lorem Ipsum Subtitle"/>
          <p:cNvSpPr txBox="1">
            <a:spLocks noGrp="1"/>
          </p:cNvSpPr>
          <p:nvPr>
            <p:ph type="subTitle" sz="quarter" idx="1"/>
          </p:nvPr>
        </p:nvSpPr>
        <p:spPr>
          <a:xfrm>
            <a:off x="1359061" y="5032050"/>
            <a:ext cx="9473878" cy="1418848"/>
          </a:xfrm>
          <a:prstGeom prst="rect">
            <a:avLst/>
          </a:prstGeom>
        </p:spPr>
        <p:txBody>
          <a:bodyPr>
            <a:normAutofit/>
          </a:bodyPr>
          <a:lstStyle>
            <a:lvl1pPr>
              <a:lnSpc>
                <a:spcPct val="100000"/>
              </a:lnSpc>
              <a:defRPr sz="3600">
                <a:solidFill>
                  <a:schemeClr val="accent2"/>
                </a:solidFill>
                <a:latin typeface="Avenir Light"/>
                <a:ea typeface="Avenir Light"/>
                <a:cs typeface="Avenir Light"/>
                <a:sym typeface="Avenir Light"/>
              </a:defRPr>
            </a:lvl1pPr>
          </a:lstStyle>
          <a:p>
            <a:r>
              <a:rPr sz="3300" dirty="0"/>
              <a:t>Pay off your debt with the highest interest rate first and work your way down.</a:t>
            </a:r>
          </a:p>
        </p:txBody>
      </p:sp>
      <p:pic>
        <p:nvPicPr>
          <p:cNvPr id="125" name="Session_Illustrations 16 copy.png" descr="Session_Illustrations 16 copy.png"/>
          <p:cNvPicPr>
            <a:picLocks noChangeAspect="1"/>
          </p:cNvPicPr>
          <p:nvPr/>
        </p:nvPicPr>
        <p:blipFill>
          <a:blip r:embed="rId3"/>
          <a:stretch>
            <a:fillRect/>
          </a:stretch>
        </p:blipFill>
        <p:spPr>
          <a:xfrm>
            <a:off x="3021932" y="432146"/>
            <a:ext cx="6148136" cy="3458326"/>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Title 1"/>
          <p:cNvSpPr txBox="1">
            <a:spLocks noGrp="1"/>
          </p:cNvSpPr>
          <p:nvPr>
            <p:ph type="ctrTitle"/>
          </p:nvPr>
        </p:nvSpPr>
        <p:spPr>
          <a:xfrm>
            <a:off x="623101" y="2071544"/>
            <a:ext cx="5252555" cy="2714912"/>
          </a:xfrm>
          <a:prstGeom prst="rect">
            <a:avLst/>
          </a:prstGeom>
        </p:spPr>
        <p:txBody>
          <a:bodyPr/>
          <a:lstStyle>
            <a:lvl1pPr algn="l">
              <a:defRPr sz="5400">
                <a:solidFill>
                  <a:schemeClr val="accent5"/>
                </a:solidFill>
                <a:latin typeface="Avenir Black"/>
                <a:ea typeface="Avenir Black"/>
                <a:cs typeface="Avenir Black"/>
                <a:sym typeface="Avenir Black"/>
              </a:defRPr>
            </a:lvl1pPr>
          </a:lstStyle>
          <a:p>
            <a:r>
              <a:rPr dirty="0">
                <a:solidFill>
                  <a:schemeClr val="accent6"/>
                </a:solidFill>
              </a:rPr>
              <a:t>What will these strategies look like for you?</a:t>
            </a:r>
          </a:p>
        </p:txBody>
      </p:sp>
      <p:pic>
        <p:nvPicPr>
          <p:cNvPr id="128" name="pexels-julia-m-cameron-4144100.jpg" descr="pexels-julia-m-cameron-4144100.jpg"/>
          <p:cNvPicPr>
            <a:picLocks noChangeAspect="1"/>
          </p:cNvPicPr>
          <p:nvPr/>
        </p:nvPicPr>
        <p:blipFill>
          <a:blip r:embed="rId3"/>
          <a:srcRect t="9685" r="2300" b="11392"/>
          <a:stretch>
            <a:fillRect/>
          </a:stretch>
        </p:blipFill>
        <p:spPr>
          <a:xfrm>
            <a:off x="6517809" y="-6137"/>
            <a:ext cx="5676142" cy="6870273"/>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Office Theme">
  <a:themeElements>
    <a:clrScheme name="Office Theme">
      <a:dk1>
        <a:srgbClr val="282A33"/>
      </a:dk1>
      <a:lt1>
        <a:srgbClr val="FFFFFF"/>
      </a:lt1>
      <a:dk2>
        <a:srgbClr val="A7A7A7"/>
      </a:dk2>
      <a:lt2>
        <a:srgbClr val="535353"/>
      </a:lt2>
      <a:accent1>
        <a:srgbClr val="02A1FF"/>
      </a:accent1>
      <a:accent2>
        <a:srgbClr val="282932"/>
      </a:accent2>
      <a:accent3>
        <a:srgbClr val="D4D5D3"/>
      </a:accent3>
      <a:accent4>
        <a:srgbClr val="FEFFFE"/>
      </a:accent4>
      <a:accent5>
        <a:srgbClr val="06A0FF"/>
      </a:accent5>
      <a:accent6>
        <a:srgbClr val="16171C"/>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hueOff val="-7200000"/>
            <a:satOff val="-100001"/>
          </a:schemeClr>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82A33"/>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82A33"/>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282A33"/>
      </a:dk1>
      <a:lt1>
        <a:srgbClr val="332C0B"/>
      </a:lt1>
      <a:dk2>
        <a:srgbClr val="A7A7A7"/>
      </a:dk2>
      <a:lt2>
        <a:srgbClr val="535353"/>
      </a:lt2>
      <a:accent1>
        <a:srgbClr val="02A1FF"/>
      </a:accent1>
      <a:accent2>
        <a:srgbClr val="282932"/>
      </a:accent2>
      <a:accent3>
        <a:srgbClr val="D4D5D3"/>
      </a:accent3>
      <a:accent4>
        <a:srgbClr val="FEFFFE"/>
      </a:accent4>
      <a:accent5>
        <a:srgbClr val="06A0FF"/>
      </a:accent5>
      <a:accent6>
        <a:srgbClr val="16171C"/>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hueOff val="-7200000"/>
            <a:satOff val="-100001"/>
          </a:schemeClr>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82A33"/>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82A33"/>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1200</Words>
  <Application>Microsoft Macintosh PowerPoint</Application>
  <PresentationFormat>Widescreen</PresentationFormat>
  <Paragraphs>76</Paragraphs>
  <Slides>15</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Avenir Heavy</vt:lpstr>
      <vt:lpstr>Calibri</vt:lpstr>
      <vt:lpstr>Calibri Light</vt:lpstr>
      <vt:lpstr>Office Theme</vt:lpstr>
      <vt:lpstr>PowerPoint Presentation</vt:lpstr>
      <vt:lpstr>Sponsor Intro</vt:lpstr>
      <vt:lpstr>PowerPoint Presentation</vt:lpstr>
      <vt:lpstr>We’ll talk about…</vt:lpstr>
      <vt:lpstr>PowerPoint Presentation</vt:lpstr>
      <vt:lpstr>PowerPoint Presentation</vt:lpstr>
      <vt:lpstr>Debt Snowball Method:</vt:lpstr>
      <vt:lpstr>Debt Avalanche Method:</vt:lpstr>
      <vt:lpstr>What will these strategies look like for you?</vt:lpstr>
      <vt:lpstr>Negotiate With Your Creditors:</vt:lpstr>
      <vt:lpstr>Debt Management Plan:</vt:lpstr>
      <vt:lpstr>Debt Consolidation:</vt:lpstr>
      <vt:lpstr>Debt Strategies</vt:lpstr>
      <vt:lpstr>Additional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Sophia Duffin</cp:lastModifiedBy>
  <cp:revision>1</cp:revision>
  <dcterms:modified xsi:type="dcterms:W3CDTF">2025-10-31T16:48:07Z</dcterms:modified>
</cp:coreProperties>
</file>