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CADFFF"/>
          </a:solidFill>
        </a:fill>
      </a:tcStyle>
    </a:wholeTbl>
    <a:band2H>
      <a:tcTxStyle b="def" i="def"/>
      <a:tcStyle>
        <a:tcBdr/>
        <a:fill>
          <a:solidFill>
            <a:srgbClr val="E6F0FF"/>
          </a:solidFill>
        </a:fill>
      </a:tcStyle>
    </a:band2H>
    <a:firstCol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EFEFEF"/>
          </a:solidFill>
        </a:fill>
      </a:tcStyle>
    </a:wholeTbl>
    <a:band2H>
      <a:tcTxStyle b="def" i="def"/>
      <a:tcStyle>
        <a:tcBdr/>
        <a:fill>
          <a:solidFill>
            <a:srgbClr val="F7F7F7"/>
          </a:solidFill>
        </a:fill>
      </a:tcStyle>
    </a:band2H>
    <a:firstCol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CBCBCC"/>
          </a:solidFill>
        </a:fill>
      </a:tcStyle>
    </a:wholeTbl>
    <a:band2H>
      <a:tcTxStyle b="def" i="def"/>
      <a:tcStyle>
        <a:tcBdr/>
        <a:fill>
          <a:solidFill>
            <a:srgbClr val="E7E7E7"/>
          </a:solidFill>
        </a:fill>
      </a:tcStyle>
    </a:band2H>
    <a:firstCol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2"/>
          </a:solidFill>
        </a:fill>
      </a:tcStyle>
    </a:firstCol>
    <a:la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2"/>
          </a:solidFill>
        </a:fill>
      </a:tcStyle>
    </a:lastRow>
    <a:fir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2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282A33"/>
        </a:fontRef>
        <a:srgbClr val="282A33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7E7E7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-7200000"/>
              <a:satOff val="-100001"/>
            </a:schemeClr>
          </a:solidFill>
        </a:fill>
      </a:tcStyle>
    </a:band2H>
    <a:firstCol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282A33"/>
        </a:fontRef>
        <a:srgbClr val="282A33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282A33"/>
              </a:solidFill>
              <a:prstDash val="solid"/>
              <a:round/>
            </a:ln>
          </a:top>
          <a:bottom>
            <a:ln w="25400" cap="flat">
              <a:solidFill>
                <a:srgbClr val="282A33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4">
              <a:hueOff val="-7200000"/>
              <a:satOff val="-100001"/>
            </a:schemeClr>
          </a:solidFill>
        </a:fill>
      </a:tcStyle>
    </a:lastRow>
    <a:fir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282A33"/>
              </a:solidFill>
              <a:prstDash val="solid"/>
              <a:round/>
            </a:ln>
          </a:top>
          <a:bottom>
            <a:ln w="25400" cap="flat">
              <a:solidFill>
                <a:srgbClr val="282A33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CBCBCC"/>
          </a:solidFill>
        </a:fill>
      </a:tcStyle>
    </a:wholeTbl>
    <a:band2H>
      <a:tcTxStyle b="def" i="def"/>
      <a:tcStyle>
        <a:tcBdr/>
        <a:fill>
          <a:solidFill>
            <a:srgbClr val="E7E7E7"/>
          </a:solidFill>
        </a:fill>
      </a:tcStyle>
    </a:band2H>
    <a:firstCol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282A33"/>
          </a:solidFill>
        </a:fill>
      </a:tcStyle>
    </a:firstCol>
    <a:la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282A33"/>
          </a:solidFill>
        </a:fill>
      </a:tcStyle>
    </a:lastRow>
    <a:fir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282A33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rgbClr val="282A33"/>
              </a:solidFill>
              <a:prstDash val="solid"/>
              <a:round/>
            </a:ln>
          </a:left>
          <a:right>
            <a:ln w="12700" cap="flat">
              <a:solidFill>
                <a:srgbClr val="282A33"/>
              </a:solidFill>
              <a:prstDash val="solid"/>
              <a:round/>
            </a:ln>
          </a:right>
          <a:top>
            <a:ln w="12700" cap="flat">
              <a:solidFill>
                <a:srgbClr val="282A33"/>
              </a:solidFill>
              <a:prstDash val="solid"/>
              <a:round/>
            </a:ln>
          </a:top>
          <a:bottom>
            <a:ln w="12700" cap="flat">
              <a:solidFill>
                <a:srgbClr val="282A33"/>
              </a:solidFill>
              <a:prstDash val="solid"/>
              <a:round/>
            </a:ln>
          </a:bottom>
          <a:insideH>
            <a:ln w="12700" cap="flat">
              <a:solidFill>
                <a:srgbClr val="282A33"/>
              </a:solidFill>
              <a:prstDash val="solid"/>
              <a:round/>
            </a:ln>
          </a:insideH>
          <a:insideV>
            <a:ln w="12700" cap="flat">
              <a:solidFill>
                <a:srgbClr val="282A33"/>
              </a:solidFill>
              <a:prstDash val="solid"/>
              <a:round/>
            </a:ln>
          </a:insideV>
        </a:tcBdr>
        <a:fill>
          <a:solidFill>
            <a:srgbClr val="282A33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-7200000"/>
              <a:satOff val="-100001"/>
            </a:schemeClr>
          </a:solidFill>
        </a:fill>
      </a:tcStyle>
    </a:band2H>
    <a:firstCol>
      <a:tcTxStyle b="on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rgbClr val="282A33"/>
              </a:solidFill>
              <a:prstDash val="solid"/>
              <a:round/>
            </a:ln>
          </a:left>
          <a:right>
            <a:ln w="12700" cap="flat">
              <a:solidFill>
                <a:srgbClr val="282A33"/>
              </a:solidFill>
              <a:prstDash val="solid"/>
              <a:round/>
            </a:ln>
          </a:right>
          <a:top>
            <a:ln w="12700" cap="flat">
              <a:solidFill>
                <a:srgbClr val="282A33"/>
              </a:solidFill>
              <a:prstDash val="solid"/>
              <a:round/>
            </a:ln>
          </a:top>
          <a:bottom>
            <a:ln w="12700" cap="flat">
              <a:solidFill>
                <a:srgbClr val="282A33"/>
              </a:solidFill>
              <a:prstDash val="solid"/>
              <a:round/>
            </a:ln>
          </a:bottom>
          <a:insideH>
            <a:ln w="12700" cap="flat">
              <a:solidFill>
                <a:srgbClr val="282A33"/>
              </a:solidFill>
              <a:prstDash val="solid"/>
              <a:round/>
            </a:ln>
          </a:insideH>
          <a:insideV>
            <a:ln w="12700" cap="flat">
              <a:solidFill>
                <a:srgbClr val="282A33"/>
              </a:solidFill>
              <a:prstDash val="solid"/>
              <a:round/>
            </a:ln>
          </a:insideV>
        </a:tcBdr>
        <a:fill>
          <a:solidFill>
            <a:srgbClr val="282A33">
              <a:alpha val="20000"/>
            </a:srgbClr>
          </a:solidFill>
        </a:fill>
      </a:tcStyle>
    </a:firstCol>
    <a:lastRow>
      <a:tcTxStyle b="on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rgbClr val="282A33"/>
              </a:solidFill>
              <a:prstDash val="solid"/>
              <a:round/>
            </a:ln>
          </a:left>
          <a:right>
            <a:ln w="12700" cap="flat">
              <a:solidFill>
                <a:srgbClr val="282A33"/>
              </a:solidFill>
              <a:prstDash val="solid"/>
              <a:round/>
            </a:ln>
          </a:right>
          <a:top>
            <a:ln w="50800" cap="flat">
              <a:solidFill>
                <a:srgbClr val="282A33"/>
              </a:solidFill>
              <a:prstDash val="solid"/>
              <a:round/>
            </a:ln>
          </a:top>
          <a:bottom>
            <a:ln w="12700" cap="flat">
              <a:solidFill>
                <a:srgbClr val="282A33"/>
              </a:solidFill>
              <a:prstDash val="solid"/>
              <a:round/>
            </a:ln>
          </a:bottom>
          <a:insideH>
            <a:ln w="12700" cap="flat">
              <a:solidFill>
                <a:srgbClr val="282A33"/>
              </a:solidFill>
              <a:prstDash val="solid"/>
              <a:round/>
            </a:ln>
          </a:insideH>
          <a:insideV>
            <a:ln w="12700" cap="flat">
              <a:solidFill>
                <a:srgbClr val="282A33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rgbClr val="282A33"/>
              </a:solidFill>
              <a:prstDash val="solid"/>
              <a:round/>
            </a:ln>
          </a:left>
          <a:right>
            <a:ln w="12700" cap="flat">
              <a:solidFill>
                <a:srgbClr val="282A33"/>
              </a:solidFill>
              <a:prstDash val="solid"/>
              <a:round/>
            </a:ln>
          </a:right>
          <a:top>
            <a:ln w="12700" cap="flat">
              <a:solidFill>
                <a:srgbClr val="282A33"/>
              </a:solidFill>
              <a:prstDash val="solid"/>
              <a:round/>
            </a:ln>
          </a:top>
          <a:bottom>
            <a:ln w="25400" cap="flat">
              <a:solidFill>
                <a:srgbClr val="282A33"/>
              </a:solidFill>
              <a:prstDash val="solid"/>
              <a:round/>
            </a:ln>
          </a:bottom>
          <a:insideH>
            <a:ln w="12700" cap="flat">
              <a:solidFill>
                <a:srgbClr val="282A33"/>
              </a:solidFill>
              <a:prstDash val="solid"/>
              <a:round/>
            </a:ln>
          </a:insideH>
          <a:insideV>
            <a:ln w="12700" cap="flat">
              <a:solidFill>
                <a:srgbClr val="282A33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92" name="Shape 9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1pPr>
    <a:lvl2pPr indent="2286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2pPr>
    <a:lvl3pPr indent="4572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3pPr>
    <a:lvl4pPr indent="6858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4pPr>
    <a:lvl5pPr indent="9144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5pPr>
    <a:lvl6pPr indent="11430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6pPr>
    <a:lvl7pPr indent="13716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7pPr>
    <a:lvl8pPr indent="16002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8pPr>
    <a:lvl9pPr indent="18288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1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Title Text</a:t>
            </a:r>
          </a:p>
        </p:txBody>
      </p:sp>
      <p:sp>
        <p:nvSpPr>
          <p:cNvPr id="30" name="Body Level One…"/>
          <p:cNvSpPr txBox="1"/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B8B8D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B8B8D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B8B8D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B8B8D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B8B8D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9" name="Body Level One…"/>
          <p:cNvSpPr txBox="1"/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8" name="Body Level One…"/>
          <p:cNvSpPr txBox="1"/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 sz="2400"/>
            </a:lvl1pPr>
            <a:lvl2pPr marL="0" indent="457200">
              <a:buSzTx/>
              <a:buFontTx/>
              <a:buNone/>
              <a:defRPr b="1" sz="2400"/>
            </a:lvl2pPr>
            <a:lvl3pPr marL="0" indent="914400">
              <a:buSzTx/>
              <a:buFontTx/>
              <a:buNone/>
              <a:defRPr b="1" sz="2400"/>
            </a:lvl3pPr>
            <a:lvl4pPr marL="0" indent="1371600">
              <a:buSzTx/>
              <a:buFontTx/>
              <a:buNone/>
              <a:defRPr b="1" sz="2400"/>
            </a:lvl4pPr>
            <a:lvl5pPr marL="0" indent="1828800">
              <a:buSzTx/>
              <a:buFontTx/>
              <a:buNone/>
              <a:defRPr b="1" sz="2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Text Placeholder 4"/>
          <p:cNvSpPr/>
          <p:nvPr>
            <p:ph type="body" sz="quarter" idx="21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b="1" sz="2400"/>
            </a:pPr>
          </a:p>
        </p:txBody>
      </p:sp>
      <p:sp>
        <p:nvSpPr>
          <p:cNvPr id="5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/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Title Text</a:t>
            </a:r>
          </a:p>
        </p:txBody>
      </p:sp>
      <p:sp>
        <p:nvSpPr>
          <p:cNvPr id="73" name="Body Level One…"/>
          <p:cNvSpPr txBox="1"/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Text Placeholder 3"/>
          <p:cNvSpPr/>
          <p:nvPr>
            <p:ph type="body" sz="quarter" idx="21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</a:p>
        </p:txBody>
      </p:sp>
      <p:sp>
        <p:nvSpPr>
          <p:cNvPr id="7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/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Title Text</a:t>
            </a:r>
          </a:p>
        </p:txBody>
      </p:sp>
      <p:sp>
        <p:nvSpPr>
          <p:cNvPr id="83" name="Picture Placeholder 2"/>
          <p:cNvSpPr/>
          <p:nvPr>
            <p:ph type="pic" sz="half" idx="2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84" name="Body Level One…"/>
          <p:cNvSpPr txBox="1"/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chemeClr val="accent4">
            <a:hueOff val="-7200000"/>
            <a:satOff val="-100001"/>
          </a:scheme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B8B8D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1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3" Type="http://schemas.openxmlformats.org/officeDocument/2006/relationships/image" Target="../media/image1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hyperlink" Target="https://teachbanzai.com/wellness/resources/emergency-fund-calculator" TargetMode="External"/><Relationship Id="rId4" Type="http://schemas.openxmlformats.org/officeDocument/2006/relationships/hyperlink" Target="https://teachbanzai.com/wellness/resources/emergency-fund-coach" TargetMode="External"/><Relationship Id="rId5" Type="http://schemas.openxmlformats.org/officeDocument/2006/relationships/image" Target="../media/image6.jpe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1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3" Type="http://schemas.openxmlformats.org/officeDocument/2006/relationships/hyperlink" Target="https://teachbanzai.com/wellness/resources/budget-calculator" TargetMode="Externa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Lorem Ipsum Subtitle"/>
          <p:cNvSpPr txBox="1"/>
          <p:nvPr>
            <p:ph type="subTitle" sz="quarter" idx="1"/>
          </p:nvPr>
        </p:nvSpPr>
        <p:spPr>
          <a:xfrm>
            <a:off x="561547" y="5897033"/>
            <a:ext cx="9144001" cy="1655762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accent1"/>
                </a:solidFill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/>
            <a:r>
              <a:t>Prevent a large-scale financial disaster.</a:t>
            </a:r>
          </a:p>
        </p:txBody>
      </p:sp>
      <p:pic>
        <p:nvPicPr>
          <p:cNvPr id="95" name="Banzai_Logo_Blue copy.png" descr="Banzai_Logo_Blue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730980" y="5761761"/>
            <a:ext cx="2265568" cy="973064"/>
          </a:xfrm>
          <a:prstGeom prst="rect">
            <a:avLst/>
          </a:prstGeom>
          <a:ln w="12700">
            <a:miter lim="400000"/>
          </a:ln>
        </p:spPr>
      </p:pic>
      <p:sp>
        <p:nvSpPr>
          <p:cNvPr id="96" name="Title 1"/>
          <p:cNvSpPr txBox="1"/>
          <p:nvPr/>
        </p:nvSpPr>
        <p:spPr>
          <a:xfrm>
            <a:off x="560172" y="3674533"/>
            <a:ext cx="10968681" cy="2387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>
              <a:lnSpc>
                <a:spcPct val="90000"/>
              </a:lnSpc>
              <a:defRPr sz="60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Emergency Funds</a:t>
            </a:r>
          </a:p>
        </p:txBody>
      </p:sp>
      <p:pic>
        <p:nvPicPr>
          <p:cNvPr id="97" name="coach-emergency-funds-hero-image copy.jpg" descr="coach-emergency-funds-hero-image copy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03253" y="-36129"/>
            <a:ext cx="12398506" cy="487581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Title 1"/>
          <p:cNvSpPr txBox="1"/>
          <p:nvPr>
            <p:ph type="ctrTitle"/>
          </p:nvPr>
        </p:nvSpPr>
        <p:spPr>
          <a:xfrm>
            <a:off x="560172" y="71496"/>
            <a:ext cx="6517882" cy="2636716"/>
          </a:xfrm>
          <a:prstGeom prst="rect">
            <a:avLst/>
          </a:prstGeom>
        </p:spPr>
        <p:txBody>
          <a:bodyPr/>
          <a:lstStyle>
            <a:lvl1pPr algn="l" defTabSz="704087">
              <a:defRPr sz="5236">
                <a:solidFill>
                  <a:schemeClr val="accent5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Can you use CDs for an emergency fund?</a:t>
            </a:r>
          </a:p>
        </p:txBody>
      </p:sp>
      <p:sp>
        <p:nvSpPr>
          <p:cNvPr id="131" name="Lorem Ipsum Subtitle"/>
          <p:cNvSpPr txBox="1"/>
          <p:nvPr>
            <p:ph type="subTitle" sz="half" idx="1"/>
          </p:nvPr>
        </p:nvSpPr>
        <p:spPr>
          <a:xfrm>
            <a:off x="561547" y="2889145"/>
            <a:ext cx="10762731" cy="3086911"/>
          </a:xfrm>
          <a:prstGeom prst="rect">
            <a:avLst/>
          </a:prstGeom>
        </p:spPr>
        <p:txBody>
          <a:bodyPr/>
          <a:lstStyle/>
          <a:p>
            <a:pPr algn="l">
              <a:lnSpc>
                <a:spcPct val="150000"/>
              </a:lnSpc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Maybe...with </a:t>
            </a:r>
            <a:r>
              <a:rPr>
                <a:latin typeface="Avenir Heavy"/>
                <a:ea typeface="Avenir Heavy"/>
                <a:cs typeface="Avenir Heavy"/>
                <a:sym typeface="Avenir Heavy"/>
              </a:rPr>
              <a:t>laddering</a:t>
            </a:r>
            <a:r>
              <a:t>.</a:t>
            </a:r>
          </a:p>
        </p:txBody>
      </p:sp>
      <p:pic>
        <p:nvPicPr>
          <p:cNvPr id="132" name="coach-emergency-funds-confetti-popper copy.png" descr="coach-emergency-funds-confetti-popper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698360" y="1540518"/>
            <a:ext cx="9323803" cy="524640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Lorem Ipsum Subtitle"/>
          <p:cNvSpPr txBox="1"/>
          <p:nvPr>
            <p:ph type="subTitle" sz="quarter" idx="1"/>
          </p:nvPr>
        </p:nvSpPr>
        <p:spPr>
          <a:xfrm>
            <a:off x="561547" y="5690098"/>
            <a:ext cx="10762731" cy="876049"/>
          </a:xfrm>
          <a:prstGeom prst="rect">
            <a:avLst/>
          </a:prstGeom>
        </p:spPr>
        <p:txBody>
          <a:bodyPr/>
          <a:lstStyle>
            <a:lvl1pPr algn="l">
              <a:lnSpc>
                <a:spcPct val="150000"/>
              </a:lnSpc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/>
            <a:r>
              <a:t>Emergency fund or paying down debt?</a:t>
            </a:r>
          </a:p>
        </p:txBody>
      </p:sp>
      <p:sp>
        <p:nvSpPr>
          <p:cNvPr id="135" name="Title 1"/>
          <p:cNvSpPr txBox="1"/>
          <p:nvPr/>
        </p:nvSpPr>
        <p:spPr>
          <a:xfrm>
            <a:off x="560172" y="4226965"/>
            <a:ext cx="10050559" cy="16012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>
              <a:lnSpc>
                <a:spcPct val="90000"/>
              </a:lnSpc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Prioritize:</a:t>
            </a:r>
          </a:p>
        </p:txBody>
      </p:sp>
      <p:pic>
        <p:nvPicPr>
          <p:cNvPr id="136" name="emergency-funds-hero copy.jpg" descr="emergency-funds-hero cop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5046" y="-233314"/>
            <a:ext cx="12202092" cy="47985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37" name="Banzai_Logo_Blue copy.png" descr="Banzai_Logo_Blue copy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730980" y="5761761"/>
            <a:ext cx="2265568" cy="9730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Banzai_Logo_Blue copy.png" descr="Banzai_Logo_Blue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730980" y="5761761"/>
            <a:ext cx="2265568" cy="973064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Lorem Ipsum Subtitle">
            <a:hlinkClick r:id="rId3" invalidUrl="" action="" tgtFrame="" tooltip="" history="1" highlightClick="0" endSnd="0"/>
          </p:cNvPr>
          <p:cNvSpPr txBox="1"/>
          <p:nvPr>
            <p:ph type="subTitle" sz="quarter" idx="1"/>
          </p:nvPr>
        </p:nvSpPr>
        <p:spPr>
          <a:xfrm>
            <a:off x="663146" y="2092456"/>
            <a:ext cx="6586540" cy="641955"/>
          </a:xfrm>
          <a:prstGeom prst="rect">
            <a:avLst/>
          </a:prstGeom>
        </p:spPr>
        <p:txBody>
          <a:bodyPr/>
          <a:lstStyle>
            <a:lvl1pPr marL="560070" indent="-560070" algn="l" defTabSz="896111">
              <a:lnSpc>
                <a:spcPct val="100000"/>
              </a:lnSpc>
              <a:spcBef>
                <a:spcPts val="900"/>
              </a:spcBef>
              <a:buSzPct val="100000"/>
              <a:buFont typeface="Arial"/>
              <a:buChar char="•"/>
              <a:defRPr sz="3234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/>
            <a:r>
              <a:t>Emergency Fund Calc</a:t>
            </a:r>
          </a:p>
        </p:txBody>
      </p:sp>
      <p:sp>
        <p:nvSpPr>
          <p:cNvPr id="141" name="Lorem Ipsum Subtitle">
            <a:hlinkClick r:id="rId4" invalidUrl="" action="" tgtFrame="" tooltip="" history="1" highlightClick="0" endSnd="0"/>
          </p:cNvPr>
          <p:cNvSpPr txBox="1"/>
          <p:nvPr/>
        </p:nvSpPr>
        <p:spPr>
          <a:xfrm>
            <a:off x="663146" y="2806719"/>
            <a:ext cx="6586540" cy="641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>
            <a:lvl1pPr marL="560070" indent="-560070" defTabSz="896111">
              <a:lnSpc>
                <a:spcPct val="81000"/>
              </a:lnSpc>
              <a:spcBef>
                <a:spcPts val="900"/>
              </a:spcBef>
              <a:buSzPct val="100000"/>
              <a:buFont typeface="Arial"/>
              <a:buChar char="•"/>
              <a:defRPr sz="3234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/>
            <a:r>
              <a:t>Emergency Fund Coach</a:t>
            </a:r>
          </a:p>
        </p:txBody>
      </p:sp>
      <p:sp>
        <p:nvSpPr>
          <p:cNvPr id="142" name="Title 1"/>
          <p:cNvSpPr txBox="1"/>
          <p:nvPr/>
        </p:nvSpPr>
        <p:spPr>
          <a:xfrm>
            <a:off x="560172" y="305181"/>
            <a:ext cx="10050559" cy="16012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>
              <a:lnSpc>
                <a:spcPct val="90000"/>
              </a:lnSpc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Resources</a:t>
            </a:r>
          </a:p>
        </p:txBody>
      </p:sp>
      <p:pic>
        <p:nvPicPr>
          <p:cNvPr id="143" name="photo-1521572089244-e5aaacacca6b.jpeg" descr="photo-1521572089244-e5aaacacca6b.jpeg"/>
          <p:cNvPicPr>
            <a:picLocks noChangeAspect="1"/>
          </p:cNvPicPr>
          <p:nvPr/>
        </p:nvPicPr>
        <p:blipFill>
          <a:blip r:embed="rId5">
            <a:extLst/>
          </a:blip>
          <a:srcRect l="4891" t="0" r="4891" b="0"/>
          <a:stretch>
            <a:fillRect/>
          </a:stretch>
        </p:blipFill>
        <p:spPr>
          <a:xfrm>
            <a:off x="6023421" y="0"/>
            <a:ext cx="6187073" cy="6858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Banzai_Logo_Blue copy.png" descr="Banzai_Logo_Blue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730980" y="5761761"/>
            <a:ext cx="2265568" cy="973064"/>
          </a:xfrm>
          <a:prstGeom prst="rect">
            <a:avLst/>
          </a:prstGeom>
          <a:ln w="12700">
            <a:miter lim="400000"/>
          </a:ln>
        </p:spPr>
      </p:pic>
      <p:sp>
        <p:nvSpPr>
          <p:cNvPr id="146" name="Lorem Ipsum Subtitle"/>
          <p:cNvSpPr txBox="1"/>
          <p:nvPr>
            <p:ph type="subTitle" sz="half" idx="1"/>
          </p:nvPr>
        </p:nvSpPr>
        <p:spPr>
          <a:xfrm>
            <a:off x="663146" y="2092456"/>
            <a:ext cx="10968682" cy="2806260"/>
          </a:xfrm>
          <a:prstGeom prst="rect">
            <a:avLst/>
          </a:prstGeom>
        </p:spPr>
        <p:txBody>
          <a:bodyPr/>
          <a:lstStyle/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3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Use the emergency fund when expenses are urgent, unexpected, and unavoidable.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3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An emergency fund should be accessible.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3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Robust savings goal? 3-6 months of income.</a:t>
            </a:r>
          </a:p>
        </p:txBody>
      </p:sp>
      <p:sp>
        <p:nvSpPr>
          <p:cNvPr id="147" name="Lorem Ipsum Subtitle"/>
          <p:cNvSpPr txBox="1"/>
          <p:nvPr/>
        </p:nvSpPr>
        <p:spPr>
          <a:xfrm>
            <a:off x="561547" y="5084762"/>
            <a:ext cx="10762731" cy="7372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>
            <a:lvl1pPr>
              <a:lnSpc>
                <a:spcPct val="150000"/>
              </a:lnSpc>
              <a:spcBef>
                <a:spcPts val="1000"/>
              </a:spcBef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/>
            <a:r>
              <a:t>Questions?</a:t>
            </a:r>
          </a:p>
        </p:txBody>
      </p:sp>
      <p:sp>
        <p:nvSpPr>
          <p:cNvPr id="148" name="Title 1"/>
          <p:cNvSpPr txBox="1"/>
          <p:nvPr/>
        </p:nvSpPr>
        <p:spPr>
          <a:xfrm>
            <a:off x="560172" y="505624"/>
            <a:ext cx="10968681" cy="14007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>
              <a:lnSpc>
                <a:spcPct val="90000"/>
              </a:lnSpc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One Last Time!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Banzai_Logo_Blue copy.png" descr="Banzai_Logo_Blue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730980" y="5761761"/>
            <a:ext cx="2265568" cy="973064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Title 1"/>
          <p:cNvSpPr txBox="1"/>
          <p:nvPr/>
        </p:nvSpPr>
        <p:spPr>
          <a:xfrm>
            <a:off x="560172" y="4004733"/>
            <a:ext cx="10968681" cy="2387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>
              <a:lnSpc>
                <a:spcPct val="90000"/>
              </a:lnSpc>
              <a:defRPr sz="60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Thank you!</a:t>
            </a:r>
          </a:p>
        </p:txBody>
      </p:sp>
      <p:pic>
        <p:nvPicPr>
          <p:cNvPr id="152" name="coach-emergency-funds-hero-image copy.jpg" descr="coach-emergency-funds-hero-image copy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03253" y="-36129"/>
            <a:ext cx="12398506" cy="487581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Banzai_Logo_Blue copy.png" descr="Banzai_Logo_Blue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730980" y="5761761"/>
            <a:ext cx="2265568" cy="973064"/>
          </a:xfrm>
          <a:prstGeom prst="rect">
            <a:avLst/>
          </a:prstGeom>
          <a:ln w="12700">
            <a:miter lim="400000"/>
          </a:ln>
        </p:spPr>
      </p:pic>
      <p:sp>
        <p:nvSpPr>
          <p:cNvPr id="100" name="Title 1"/>
          <p:cNvSpPr txBox="1"/>
          <p:nvPr>
            <p:ph type="ctrTitle"/>
          </p:nvPr>
        </p:nvSpPr>
        <p:spPr>
          <a:xfrm>
            <a:off x="560172" y="765997"/>
            <a:ext cx="10968681" cy="1140413"/>
          </a:xfrm>
          <a:prstGeom prst="rect">
            <a:avLst/>
          </a:prstGeom>
        </p:spPr>
        <p:txBody>
          <a:bodyPr/>
          <a:lstStyle>
            <a:lvl1pPr algn="l">
              <a:defRPr sz="6800">
                <a:solidFill>
                  <a:schemeClr val="accent5"/>
                </a:solidFill>
                <a:latin typeface="Raleway Thin ExtraBold"/>
                <a:ea typeface="Raleway Thin ExtraBold"/>
                <a:cs typeface="Raleway Thin ExtraBold"/>
                <a:sym typeface="Raleway Thin ExtraBold"/>
              </a:defRPr>
            </a:lvl1pPr>
          </a:lstStyle>
          <a:p>
            <a:pPr/>
            <a:r>
              <a:t>Sponsor Intro</a:t>
            </a:r>
          </a:p>
        </p:txBody>
      </p:sp>
      <p:sp>
        <p:nvSpPr>
          <p:cNvPr id="101" name="Lorem Ipsum Subtitle"/>
          <p:cNvSpPr txBox="1"/>
          <p:nvPr>
            <p:ph type="subTitle" sz="half" idx="1"/>
          </p:nvPr>
        </p:nvSpPr>
        <p:spPr>
          <a:xfrm>
            <a:off x="561547" y="2290630"/>
            <a:ext cx="10762731" cy="3086911"/>
          </a:xfrm>
          <a:prstGeom prst="rect">
            <a:avLst/>
          </a:prstGeom>
        </p:spPr>
        <p:txBody>
          <a:bodyPr/>
          <a:lstStyle/>
          <a:p>
            <a:pPr algn="l">
              <a:lnSpc>
                <a:spcPct val="150000"/>
              </a:lnSpc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Hi, my name is </a:t>
            </a:r>
            <a:r>
              <a:rPr>
                <a:latin typeface="Avenir Heavy"/>
                <a:ea typeface="Avenir Heavy"/>
                <a:cs typeface="Avenir Heavy"/>
                <a:sym typeface="Avenir Heavy"/>
              </a:rPr>
              <a:t>[YOUR NAME]</a:t>
            </a:r>
            <a:r>
              <a:t>.</a:t>
            </a:r>
          </a:p>
          <a:p>
            <a:pPr algn="l">
              <a:lnSpc>
                <a:spcPct val="120000"/>
              </a:lnSpc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I work as </a:t>
            </a:r>
            <a:r>
              <a:rPr>
                <a:latin typeface="Avenir Heavy"/>
                <a:ea typeface="Avenir Heavy"/>
                <a:cs typeface="Avenir Heavy"/>
                <a:sym typeface="Avenir Heavy"/>
              </a:rPr>
              <a:t>[JOB TITLE]</a:t>
            </a:r>
            <a:r>
              <a:t> at </a:t>
            </a:r>
            <a:r>
              <a:rPr>
                <a:latin typeface="Avenir Heavy"/>
                <a:ea typeface="Avenir Heavy"/>
                <a:cs typeface="Avenir Heavy"/>
                <a:sym typeface="Avenir Heavy"/>
              </a:rPr>
              <a:t>[NAME OF YOUR FINANCIAL INSTITUTION]</a:t>
            </a:r>
            <a:r>
              <a:t>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Banzai_Logo_Blue copy.png" descr="Banzai_Logo_Blue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730980" y="5761761"/>
            <a:ext cx="2265568" cy="973064"/>
          </a:xfrm>
          <a:prstGeom prst="rect">
            <a:avLst/>
          </a:prstGeom>
          <a:ln w="12700">
            <a:miter lim="400000"/>
          </a:ln>
        </p:spPr>
      </p:pic>
      <p:sp>
        <p:nvSpPr>
          <p:cNvPr id="104" name="Title 1"/>
          <p:cNvSpPr txBox="1"/>
          <p:nvPr/>
        </p:nvSpPr>
        <p:spPr>
          <a:xfrm>
            <a:off x="560172" y="4127500"/>
            <a:ext cx="10968681" cy="2387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>
              <a:lnSpc>
                <a:spcPct val="90000"/>
              </a:lnSpc>
              <a:defRPr sz="60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Emergency Funds</a:t>
            </a:r>
          </a:p>
        </p:txBody>
      </p:sp>
      <p:pic>
        <p:nvPicPr>
          <p:cNvPr id="105" name="article-when-times-get-tough-hero copy.jpg" descr="article-when-times-get-tough-hero copy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315098" y="-6364"/>
            <a:ext cx="12822196" cy="504243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Artboard 1.jpg" descr="Artboard 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195589" y="581657"/>
            <a:ext cx="11380093" cy="6296292"/>
          </a:xfrm>
          <a:prstGeom prst="rect">
            <a:avLst/>
          </a:prstGeom>
          <a:ln w="12700">
            <a:miter lim="400000"/>
          </a:ln>
        </p:spPr>
      </p:pic>
      <p:sp>
        <p:nvSpPr>
          <p:cNvPr id="108" name="Lorem Ipsum Subtitle"/>
          <p:cNvSpPr txBox="1"/>
          <p:nvPr>
            <p:ph type="subTitle" idx="1"/>
          </p:nvPr>
        </p:nvSpPr>
        <p:spPr>
          <a:xfrm>
            <a:off x="663146" y="1940056"/>
            <a:ext cx="8571174" cy="4182623"/>
          </a:xfrm>
          <a:prstGeom prst="rect">
            <a:avLst/>
          </a:prstGeom>
        </p:spPr>
        <p:txBody>
          <a:bodyPr/>
          <a:lstStyle/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3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When to use your emergency fund.</a:t>
            </a:r>
            <a:endParaRPr sz="6100"/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3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How much should be in it.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3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Building an emergency fund.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3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Where do you keep it.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3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Ladder to Safety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3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Resources</a:t>
            </a:r>
          </a:p>
        </p:txBody>
      </p:sp>
      <p:sp>
        <p:nvSpPr>
          <p:cNvPr id="109" name="Title 1"/>
          <p:cNvSpPr txBox="1"/>
          <p:nvPr/>
        </p:nvSpPr>
        <p:spPr>
          <a:xfrm>
            <a:off x="560172" y="152781"/>
            <a:ext cx="10050559" cy="16012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>
              <a:lnSpc>
                <a:spcPct val="90000"/>
              </a:lnSpc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We’re going to discuss…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article-finding-emergency-funds copy.jpg" descr="article-finding-emergency-funds cop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247538" y="-5655"/>
            <a:ext cx="17573894" cy="691108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Lorem Ipsum Subtitle"/>
          <p:cNvSpPr txBox="1"/>
          <p:nvPr>
            <p:ph type="subTitle" sz="half" idx="1"/>
          </p:nvPr>
        </p:nvSpPr>
        <p:spPr>
          <a:xfrm>
            <a:off x="663146" y="2841235"/>
            <a:ext cx="5239466" cy="3429355"/>
          </a:xfrm>
          <a:prstGeom prst="rect">
            <a:avLst/>
          </a:prstGeom>
        </p:spPr>
        <p:txBody>
          <a:bodyPr/>
          <a:lstStyle/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3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Remember the 3 U’s.</a:t>
            </a:r>
          </a:p>
          <a:p>
            <a:pPr lvl="1" marL="1028700" indent="-571500" algn="l">
              <a:lnSpc>
                <a:spcPct val="100000"/>
              </a:lnSpc>
              <a:buSzPct val="100000"/>
              <a:buFont typeface="Arial"/>
              <a:buChar char="•"/>
              <a:defRPr sz="33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Unexpected</a:t>
            </a:r>
          </a:p>
          <a:p>
            <a:pPr lvl="1" marL="1028700" indent="-571500" algn="l">
              <a:lnSpc>
                <a:spcPct val="100000"/>
              </a:lnSpc>
              <a:buSzPct val="100000"/>
              <a:buFont typeface="Arial"/>
              <a:buChar char="•"/>
              <a:defRPr sz="33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Urgent</a:t>
            </a:r>
          </a:p>
          <a:p>
            <a:pPr lvl="1" marL="1028700" indent="-571500" algn="l">
              <a:lnSpc>
                <a:spcPct val="100000"/>
              </a:lnSpc>
              <a:buSzPct val="100000"/>
              <a:buFont typeface="Arial"/>
              <a:buChar char="•"/>
              <a:defRPr sz="33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Unavoidable</a:t>
            </a:r>
          </a:p>
        </p:txBody>
      </p:sp>
      <p:pic>
        <p:nvPicPr>
          <p:cNvPr id="114" name="coach-emergency-funds-broken-down-car copy.png" descr="coach-emergency-funds-broken-down-car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237250" y="2671910"/>
            <a:ext cx="8237644" cy="4635239"/>
          </a:xfrm>
          <a:prstGeom prst="rect">
            <a:avLst/>
          </a:prstGeom>
          <a:ln w="12700">
            <a:miter lim="400000"/>
          </a:ln>
        </p:spPr>
      </p:pic>
      <p:sp>
        <p:nvSpPr>
          <p:cNvPr id="115" name="Title 1"/>
          <p:cNvSpPr txBox="1"/>
          <p:nvPr/>
        </p:nvSpPr>
        <p:spPr>
          <a:xfrm>
            <a:off x="560172" y="584581"/>
            <a:ext cx="10050559" cy="21757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/>
          <a:p>
            <a:pPr>
              <a:lnSpc>
                <a:spcPct val="90000"/>
              </a:lnSpc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pPr>
            <a:r>
              <a:t>When can I use my </a:t>
            </a:r>
            <a:br/>
            <a:r>
              <a:t>emergency fund?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Lorem Ipsum Subtitle"/>
          <p:cNvSpPr txBox="1"/>
          <p:nvPr>
            <p:ph type="subTitle" sz="half" idx="1"/>
          </p:nvPr>
        </p:nvSpPr>
        <p:spPr>
          <a:xfrm>
            <a:off x="663146" y="2067056"/>
            <a:ext cx="10968682" cy="2806260"/>
          </a:xfrm>
          <a:prstGeom prst="rect">
            <a:avLst/>
          </a:prstGeom>
        </p:spPr>
        <p:txBody>
          <a:bodyPr/>
          <a:lstStyle/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3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rPr>
                <a:latin typeface="Avenir Heavy"/>
                <a:ea typeface="Avenir Heavy"/>
                <a:cs typeface="Avenir Heavy"/>
                <a:sym typeface="Avenir Heavy"/>
              </a:rPr>
              <a:t>Short-term goal:</a:t>
            </a:r>
            <a:r>
              <a:t> $500-1000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3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rPr>
                <a:latin typeface="Avenir Heavy"/>
                <a:ea typeface="Avenir Heavy"/>
                <a:cs typeface="Avenir Heavy"/>
                <a:sym typeface="Avenir Heavy"/>
              </a:rPr>
              <a:t>Long-term goal:</a:t>
            </a:r>
            <a:r>
              <a:t> 3-6 months </a:t>
            </a:r>
            <a:br/>
            <a:r>
              <a:t>of net income</a:t>
            </a:r>
          </a:p>
        </p:txBody>
      </p:sp>
      <p:sp>
        <p:nvSpPr>
          <p:cNvPr id="118" name="Title 1"/>
          <p:cNvSpPr txBox="1"/>
          <p:nvPr/>
        </p:nvSpPr>
        <p:spPr>
          <a:xfrm>
            <a:off x="560172" y="305181"/>
            <a:ext cx="10050559" cy="16012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>
              <a:lnSpc>
                <a:spcPct val="90000"/>
              </a:lnSpc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How much should I save?</a:t>
            </a:r>
          </a:p>
        </p:txBody>
      </p:sp>
      <p:pic>
        <p:nvPicPr>
          <p:cNvPr id="119" name="coach-emergency-funds-phone-6-months copy.png" descr="coach-emergency-funds-phone-6-months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513308" y="1572462"/>
            <a:ext cx="9295427" cy="523044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itle 1"/>
          <p:cNvSpPr txBox="1"/>
          <p:nvPr/>
        </p:nvSpPr>
        <p:spPr>
          <a:xfrm>
            <a:off x="560172" y="305181"/>
            <a:ext cx="10050559" cy="16012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>
              <a:lnSpc>
                <a:spcPct val="90000"/>
              </a:lnSpc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Building an Emergency Fund</a:t>
            </a:r>
          </a:p>
        </p:txBody>
      </p:sp>
      <p:pic>
        <p:nvPicPr>
          <p:cNvPr id="122" name="coach-emergency-funds-cereal-box copy.png" descr="coach-emergency-funds-cereal-box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889800" y="2190831"/>
            <a:ext cx="8219403" cy="4624975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Lorem Ipsum Subtitle">
            <a:hlinkClick r:id="rId3" invalidUrl="" action="" tgtFrame="" tooltip="" history="1" highlightClick="0" endSnd="0"/>
          </p:cNvPr>
          <p:cNvSpPr txBox="1"/>
          <p:nvPr/>
        </p:nvSpPr>
        <p:spPr>
          <a:xfrm>
            <a:off x="663146" y="2062741"/>
            <a:ext cx="10968682" cy="92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>
            <a:lvl1pPr marL="571500" indent="-571500">
              <a:spcBef>
                <a:spcPts val="1000"/>
              </a:spcBef>
              <a:buSzPct val="100000"/>
              <a:buFont typeface="Arial"/>
              <a:buChar char="•"/>
              <a:defRPr sz="33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/>
            <a:r>
              <a:t>Budgeting</a:t>
            </a:r>
          </a:p>
        </p:txBody>
      </p:sp>
      <p:sp>
        <p:nvSpPr>
          <p:cNvPr id="124" name="Lorem Ipsum Subtitle"/>
          <p:cNvSpPr txBox="1"/>
          <p:nvPr/>
        </p:nvSpPr>
        <p:spPr>
          <a:xfrm>
            <a:off x="663146" y="2763199"/>
            <a:ext cx="10968682" cy="9252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>
            <a:lvl1pPr marL="571500" indent="-571500">
              <a:spcBef>
                <a:spcPts val="1000"/>
              </a:spcBef>
              <a:buSzPct val="100000"/>
              <a:buFont typeface="Arial"/>
              <a:buChar char="•"/>
              <a:defRPr sz="33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/>
            <a:r>
              <a:t>Saving</a:t>
            </a:r>
          </a:p>
        </p:txBody>
      </p:sp>
      <p:sp>
        <p:nvSpPr>
          <p:cNvPr id="125" name="Lorem Ipsum Subtitle"/>
          <p:cNvSpPr txBox="1"/>
          <p:nvPr/>
        </p:nvSpPr>
        <p:spPr>
          <a:xfrm>
            <a:off x="663146" y="3470130"/>
            <a:ext cx="10968682" cy="92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>
            <a:lvl1pPr marL="571500" indent="-571500">
              <a:spcBef>
                <a:spcPts val="1000"/>
              </a:spcBef>
              <a:buSzPct val="100000"/>
              <a:buFont typeface="Arial"/>
              <a:buChar char="•"/>
              <a:defRPr sz="33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/>
            <a:r>
              <a:t>Kickstart Your Fund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itle 1"/>
          <p:cNvSpPr txBox="1"/>
          <p:nvPr>
            <p:ph type="ctrTitle"/>
          </p:nvPr>
        </p:nvSpPr>
        <p:spPr>
          <a:xfrm>
            <a:off x="560172" y="5592150"/>
            <a:ext cx="10968681" cy="865011"/>
          </a:xfrm>
          <a:prstGeom prst="rect">
            <a:avLst/>
          </a:prstGeom>
        </p:spPr>
        <p:txBody>
          <a:bodyPr/>
          <a:lstStyle>
            <a:lvl1pPr defTabSz="539495">
              <a:defRPr sz="4012">
                <a:solidFill>
                  <a:schemeClr val="accent5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pPr/>
            <a:r>
              <a:t>An emergency fund should be easy to access.</a:t>
            </a:r>
          </a:p>
        </p:txBody>
      </p:sp>
      <p:pic>
        <p:nvPicPr>
          <p:cNvPr id="128" name="article-emergency-funds-in-emergency-spot copy.png" descr="article-emergency-funds-in-emergency-spot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697319" y="265366"/>
            <a:ext cx="6797362" cy="509802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282A33"/>
      </a:dk1>
      <a:lt1>
        <a:srgbClr val="FFFFFF"/>
      </a:lt1>
      <a:dk2>
        <a:srgbClr val="A7A7A7"/>
      </a:dk2>
      <a:lt2>
        <a:srgbClr val="535353"/>
      </a:lt2>
      <a:accent1>
        <a:srgbClr val="02A1FF"/>
      </a:accent1>
      <a:accent2>
        <a:srgbClr val="282932"/>
      </a:accent2>
      <a:accent3>
        <a:srgbClr val="D4D5D3"/>
      </a:accent3>
      <a:accent4>
        <a:srgbClr val="FEFFFE"/>
      </a:accent4>
      <a:accent5>
        <a:srgbClr val="06A0FF"/>
      </a:accent5>
      <a:accent6>
        <a:srgbClr val="16171C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hueOff val="-7200000"/>
            <a:satOff val="-100001"/>
          </a:schemeClr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282A33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282A33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282A33"/>
      </a:dk1>
      <a:lt1>
        <a:srgbClr val="332C0B"/>
      </a:lt1>
      <a:dk2>
        <a:srgbClr val="A7A7A7"/>
      </a:dk2>
      <a:lt2>
        <a:srgbClr val="535353"/>
      </a:lt2>
      <a:accent1>
        <a:srgbClr val="02A1FF"/>
      </a:accent1>
      <a:accent2>
        <a:srgbClr val="282932"/>
      </a:accent2>
      <a:accent3>
        <a:srgbClr val="D4D5D3"/>
      </a:accent3>
      <a:accent4>
        <a:srgbClr val="FEFFFE"/>
      </a:accent4>
      <a:accent5>
        <a:srgbClr val="06A0FF"/>
      </a:accent5>
      <a:accent6>
        <a:srgbClr val="16171C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hueOff val="-7200000"/>
            <a:satOff val="-100001"/>
          </a:schemeClr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282A33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282A33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