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EFEFE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7200000"/>
              <a:satOff val="-100001"/>
            </a:schemeClr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B8B8D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B8B8D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B8B8D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B8B8D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B8B8D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B8B8D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hyperlink" Target="https://teachbanzai.com/wellness/resources/fifty-thirty-twenty-calculator" TargetMode="External"/><Relationship Id="rId4" Type="http://schemas.openxmlformats.org/officeDocument/2006/relationships/hyperlink" Target="https://teachbanzai.com/wellness/resources/fifty-thirty-twenty-coach" TargetMode="External"/><Relationship Id="rId5" Type="http://schemas.openxmlformats.org/officeDocument/2006/relationships/image" Target="../media/image4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5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Lorem Ipsum Subtitle"/>
          <p:cNvSpPr txBox="1"/>
          <p:nvPr>
            <p:ph type="subTitle" sz="quarter" idx="1"/>
          </p:nvPr>
        </p:nvSpPr>
        <p:spPr>
          <a:xfrm>
            <a:off x="625047" y="5871633"/>
            <a:ext cx="9144001" cy="1655762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accent1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A simple budgeting guideline.</a:t>
            </a:r>
          </a:p>
        </p:txBody>
      </p:sp>
      <p:pic>
        <p:nvPicPr>
          <p:cNvPr id="95" name="coach-50_30_20-hero.jpg" descr="coach-50_30_20-hero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2624"/>
            <a:ext cx="12192001" cy="4793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Banzai_Logo_Blue copy.png" descr="Banzai_Logo_Blue cop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Title 1"/>
          <p:cNvSpPr txBox="1"/>
          <p:nvPr/>
        </p:nvSpPr>
        <p:spPr>
          <a:xfrm>
            <a:off x="560172" y="36872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50/30/20 Rule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 1"/>
          <p:cNvSpPr txBox="1"/>
          <p:nvPr/>
        </p:nvSpPr>
        <p:spPr>
          <a:xfrm>
            <a:off x="560172" y="505624"/>
            <a:ext cx="10968681" cy="1400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Building an Emergency Fund</a:t>
            </a:r>
          </a:p>
        </p:txBody>
      </p:sp>
      <p:sp>
        <p:nvSpPr>
          <p:cNvPr id="132" name="Lorem Ipsum Subtitle"/>
          <p:cNvSpPr txBox="1"/>
          <p:nvPr>
            <p:ph type="subTitle" sz="half" idx="1"/>
          </p:nvPr>
        </p:nvSpPr>
        <p:spPr>
          <a:xfrm>
            <a:off x="663146" y="2092456"/>
            <a:ext cx="10968682" cy="280626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 is an emergency fund?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How much should it be?</a:t>
            </a:r>
          </a:p>
        </p:txBody>
      </p:sp>
      <p:pic>
        <p:nvPicPr>
          <p:cNvPr id="133" name="coach-50_30_20-spot1.png" descr="coach-50_30_20-spot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47073" y="2468613"/>
            <a:ext cx="6960452" cy="39152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 1"/>
          <p:cNvSpPr txBox="1"/>
          <p:nvPr>
            <p:ph type="ctrTitle"/>
          </p:nvPr>
        </p:nvSpPr>
        <p:spPr>
          <a:xfrm>
            <a:off x="390838" y="5436557"/>
            <a:ext cx="11410324" cy="865011"/>
          </a:xfrm>
          <a:prstGeom prst="rect">
            <a:avLst/>
          </a:prstGeom>
        </p:spPr>
        <p:txBody>
          <a:bodyPr/>
          <a:lstStyle>
            <a:lvl1pPr defTabSz="667512">
              <a:defRPr sz="438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50/30/20 Rule is more like a guideline.</a:t>
            </a:r>
          </a:p>
        </p:txBody>
      </p:sp>
      <p:pic>
        <p:nvPicPr>
          <p:cNvPr id="136" name="coach-50_30_20-spot2.png" descr="coach-50_30_20-spot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600" y="301514"/>
            <a:ext cx="8762800" cy="49290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1"/>
          <p:cNvSpPr txBox="1"/>
          <p:nvPr/>
        </p:nvSpPr>
        <p:spPr>
          <a:xfrm>
            <a:off x="560172" y="505624"/>
            <a:ext cx="10968681" cy="1400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Resources</a:t>
            </a:r>
          </a:p>
        </p:txBody>
      </p:sp>
      <p:sp>
        <p:nvSpPr>
          <p:cNvPr id="139" name="I"/>
          <p:cNvSpPr/>
          <p:nvPr/>
        </p:nvSpPr>
        <p:spPr>
          <a:xfrm>
            <a:off x="6090675" y="-343628"/>
            <a:ext cx="6573839" cy="7545256"/>
          </a:xfrm>
          <a:prstGeom prst="rect">
            <a:avLst/>
          </a:prstGeom>
          <a:solidFill>
            <a:srgbClr val="0D142A"/>
          </a:solidFill>
          <a:ln w="12700">
            <a:solidFill>
              <a:srgbClr val="1D1E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>
              <a:defRPr>
                <a:solidFill>
                  <a:schemeClr val="accent4">
                    <a:hueOff val="-7200000"/>
                    <a:satOff val="-100001"/>
                  </a:schemeClr>
                </a:solidFill>
              </a:defRPr>
            </a:lvl1pPr>
          </a:lstStyle>
          <a:p>
            <a:pPr/>
            <a:r>
              <a:t>I</a:t>
            </a:r>
          </a:p>
        </p:txBody>
      </p:sp>
      <p:pic>
        <p:nvPicPr>
          <p:cNvPr id="140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Lorem Ipsum Subtitle">
            <a:hlinkClick r:id="rId3" invalidUrl="" action="" tgtFrame="" tooltip="" history="1" highlightClick="0" endSnd="0"/>
          </p:cNvPr>
          <p:cNvSpPr txBox="1"/>
          <p:nvPr>
            <p:ph type="subTitle" sz="quarter" idx="1"/>
          </p:nvPr>
        </p:nvSpPr>
        <p:spPr>
          <a:xfrm>
            <a:off x="663146" y="2092456"/>
            <a:ext cx="5152413" cy="641955"/>
          </a:xfrm>
          <a:prstGeom prst="rect">
            <a:avLst/>
          </a:prstGeom>
        </p:spPr>
        <p:txBody>
          <a:bodyPr/>
          <a:lstStyle>
            <a:lvl1pPr marL="560070" indent="-560070" algn="l" defTabSz="896111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34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50/30/20 Calculator</a:t>
            </a:r>
          </a:p>
        </p:txBody>
      </p:sp>
      <p:sp>
        <p:nvSpPr>
          <p:cNvPr id="142" name="Lorem Ipsum Subtitle">
            <a:hlinkClick r:id="rId4" invalidUrl="" action="" tgtFrame="" tooltip="" history="1" highlightClick="0" endSnd="0"/>
          </p:cNvPr>
          <p:cNvSpPr txBox="1"/>
          <p:nvPr/>
        </p:nvSpPr>
        <p:spPr>
          <a:xfrm>
            <a:off x="663146" y="2794019"/>
            <a:ext cx="5152413" cy="641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60070" indent="-560070" defTabSz="896111">
              <a:lnSpc>
                <a:spcPct val="81000"/>
              </a:lnSpc>
              <a:spcBef>
                <a:spcPts val="900"/>
              </a:spcBef>
              <a:buSzPct val="100000"/>
              <a:buFont typeface="Arial"/>
              <a:buChar char="•"/>
              <a:defRPr sz="3234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50/30/20 Coach</a:t>
            </a:r>
          </a:p>
        </p:txBody>
      </p:sp>
      <p:pic>
        <p:nvPicPr>
          <p:cNvPr id="143" name="photo-1580894895938-bd31a62ed8ba.jpeg" descr="photo-1580894895938-bd31a62ed8ba.jpeg"/>
          <p:cNvPicPr>
            <a:picLocks noChangeAspect="1"/>
          </p:cNvPicPr>
          <p:nvPr/>
        </p:nvPicPr>
        <p:blipFill>
          <a:blip r:embed="rId5">
            <a:extLst/>
          </a:blip>
          <a:srcRect l="19982" t="0" r="19982" b="0"/>
          <a:stretch>
            <a:fillRect/>
          </a:stretch>
        </p:blipFill>
        <p:spPr>
          <a:xfrm>
            <a:off x="6050875" y="-1"/>
            <a:ext cx="6171698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I"/>
          <p:cNvSpPr/>
          <p:nvPr/>
        </p:nvSpPr>
        <p:spPr>
          <a:xfrm>
            <a:off x="6090675" y="-343628"/>
            <a:ext cx="6573839" cy="7545256"/>
          </a:xfrm>
          <a:prstGeom prst="rect">
            <a:avLst/>
          </a:prstGeom>
          <a:solidFill>
            <a:srgbClr val="0D142A"/>
          </a:solidFill>
          <a:ln w="12700">
            <a:solidFill>
              <a:srgbClr val="1D1E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>
              <a:defRPr>
                <a:solidFill>
                  <a:schemeClr val="accent4">
                    <a:hueOff val="-7200000"/>
                    <a:satOff val="-100001"/>
                  </a:schemeClr>
                </a:solidFill>
              </a:defRPr>
            </a:lvl1pPr>
          </a:lstStyle>
          <a:p>
            <a:pPr/>
            <a:r>
              <a:t>I</a:t>
            </a:r>
          </a:p>
        </p:txBody>
      </p:sp>
      <p:pic>
        <p:nvPicPr>
          <p:cNvPr id="146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Lorem Ipsum Subtitle"/>
          <p:cNvSpPr txBox="1"/>
          <p:nvPr>
            <p:ph type="subTitle" sz="half" idx="1"/>
          </p:nvPr>
        </p:nvSpPr>
        <p:spPr>
          <a:xfrm>
            <a:off x="663146" y="2092456"/>
            <a:ext cx="10968682" cy="280626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Needs:</a:t>
            </a:r>
            <a:r>
              <a:t> 50%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Wants:</a:t>
            </a:r>
            <a:r>
              <a:t> 30%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Savings:</a:t>
            </a:r>
            <a:r>
              <a:t> 20%</a:t>
            </a:r>
          </a:p>
        </p:txBody>
      </p:sp>
      <p:pic>
        <p:nvPicPr>
          <p:cNvPr id="148" name="50-30-20-spot.jpg" descr="50-30-20-spot.jpg"/>
          <p:cNvPicPr>
            <a:picLocks noChangeAspect="1"/>
          </p:cNvPicPr>
          <p:nvPr/>
        </p:nvPicPr>
        <p:blipFill>
          <a:blip r:embed="rId3">
            <a:extLst/>
          </a:blip>
          <a:srcRect l="24630" t="0" r="24617" b="0"/>
          <a:stretch>
            <a:fillRect/>
          </a:stretch>
        </p:blipFill>
        <p:spPr>
          <a:xfrm>
            <a:off x="6148255" y="55869"/>
            <a:ext cx="6006985" cy="6650734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Lorem Ipsum Subtitle"/>
          <p:cNvSpPr txBox="1"/>
          <p:nvPr/>
        </p:nvSpPr>
        <p:spPr>
          <a:xfrm>
            <a:off x="561547" y="5084762"/>
            <a:ext cx="10762731" cy="7372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lnSpc>
                <a:spcPct val="150000"/>
              </a:lnSpc>
              <a:spcBef>
                <a:spcPts val="1000"/>
              </a:spcBef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Questions?</a:t>
            </a:r>
          </a:p>
        </p:txBody>
      </p:sp>
      <p:sp>
        <p:nvSpPr>
          <p:cNvPr id="150" name="Title 1"/>
          <p:cNvSpPr txBox="1"/>
          <p:nvPr/>
        </p:nvSpPr>
        <p:spPr>
          <a:xfrm>
            <a:off x="560172" y="505624"/>
            <a:ext cx="10968681" cy="1400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One Last Time!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coach-50_30_20-hero.jpg" descr="coach-50_30_20-hero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-12624"/>
            <a:ext cx="12192001" cy="47935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Banzai_Logo_Blue copy.png" descr="Banzai_Logo_Blue cop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le 1"/>
          <p:cNvSpPr txBox="1"/>
          <p:nvPr/>
        </p:nvSpPr>
        <p:spPr>
          <a:xfrm>
            <a:off x="560172" y="39920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Thank you!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Title 1"/>
          <p:cNvSpPr txBox="1"/>
          <p:nvPr>
            <p:ph type="ctrTitle"/>
          </p:nvPr>
        </p:nvSpPr>
        <p:spPr>
          <a:xfrm>
            <a:off x="560172" y="765997"/>
            <a:ext cx="10968681" cy="1140413"/>
          </a:xfrm>
          <a:prstGeom prst="rect">
            <a:avLst/>
          </a:prstGeom>
        </p:spPr>
        <p:txBody>
          <a:bodyPr/>
          <a:lstStyle>
            <a:lvl1pPr algn="l" defTabSz="822959">
              <a:defRPr sz="6119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Sponsor Intro</a:t>
            </a:r>
          </a:p>
        </p:txBody>
      </p:sp>
      <p:sp>
        <p:nvSpPr>
          <p:cNvPr id="101" name="Lorem Ipsum Subtitle"/>
          <p:cNvSpPr txBox="1"/>
          <p:nvPr>
            <p:ph type="subTitle" sz="half" idx="1"/>
          </p:nvPr>
        </p:nvSpPr>
        <p:spPr>
          <a:xfrm>
            <a:off x="561547" y="2290630"/>
            <a:ext cx="107627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Hi, my name is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[YOUR NAME]</a:t>
            </a:r>
            <a:r>
              <a:t>.</a:t>
            </a:r>
          </a:p>
          <a:p>
            <a:pPr algn="l">
              <a:lnSpc>
                <a:spcPct val="12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 work as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[JOB TITLE]</a:t>
            </a:r>
            <a:r>
              <a:t> at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[NAME OF YOUR FINANCIAL INSTITUTION]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50-30-20-hero-image.jpg" descr="50-30-20-hero-imag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643" y="-43323"/>
            <a:ext cx="12305466" cy="4839229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Title 1"/>
          <p:cNvSpPr txBox="1"/>
          <p:nvPr/>
        </p:nvSpPr>
        <p:spPr>
          <a:xfrm>
            <a:off x="560172" y="4013200"/>
            <a:ext cx="10968681" cy="238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The 50/30/20 Rule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itle 1"/>
          <p:cNvSpPr txBox="1"/>
          <p:nvPr>
            <p:ph type="ctrTitle"/>
          </p:nvPr>
        </p:nvSpPr>
        <p:spPr>
          <a:xfrm>
            <a:off x="560172" y="305181"/>
            <a:ext cx="7248253" cy="1601229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We’ll talk about…</a:t>
            </a:r>
          </a:p>
        </p:txBody>
      </p:sp>
      <p:sp>
        <p:nvSpPr>
          <p:cNvPr id="108" name="Lorem Ipsum Subtitle"/>
          <p:cNvSpPr txBox="1"/>
          <p:nvPr>
            <p:ph type="subTitle" sz="half" idx="1"/>
          </p:nvPr>
        </p:nvSpPr>
        <p:spPr>
          <a:xfrm>
            <a:off x="663146" y="2092456"/>
            <a:ext cx="6609883" cy="418262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 is the 50/30/20 Rule?</a:t>
            </a:r>
            <a:endParaRPr sz="6100"/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Needs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Wants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Savings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Building an Emergency Fund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Resources</a:t>
            </a:r>
          </a:p>
        </p:txBody>
      </p:sp>
      <p:pic>
        <p:nvPicPr>
          <p:cNvPr id="109" name="pexels-karolina-grabowska-4968632.jpg" descr="pexels-karolina-grabowska-496863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61188" y="-34519"/>
            <a:ext cx="5439499" cy="81592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Title 1"/>
          <p:cNvSpPr txBox="1"/>
          <p:nvPr/>
        </p:nvSpPr>
        <p:spPr>
          <a:xfrm>
            <a:off x="560172" y="752924"/>
            <a:ext cx="10968681" cy="1153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What is the 50/30/20 Rule?</a:t>
            </a:r>
          </a:p>
        </p:txBody>
      </p:sp>
      <p:sp>
        <p:nvSpPr>
          <p:cNvPr id="113" name="Lorem Ipsum Subtitle"/>
          <p:cNvSpPr txBox="1"/>
          <p:nvPr/>
        </p:nvSpPr>
        <p:spPr>
          <a:xfrm>
            <a:off x="663146" y="2092456"/>
            <a:ext cx="10968682" cy="3339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marL="571500" indent="-571500">
              <a:spcBef>
                <a:spcPts val="1000"/>
              </a:spcBef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Split your income up this way:</a:t>
            </a:r>
          </a:p>
          <a:p>
            <a:pPr lvl="1" marL="1028700" indent="-571500">
              <a:spcBef>
                <a:spcPts val="1000"/>
              </a:spcBef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Needs:</a:t>
            </a:r>
            <a:r>
              <a:t> 50%</a:t>
            </a:r>
          </a:p>
          <a:p>
            <a:pPr lvl="1" marL="1028700" indent="-571500">
              <a:spcBef>
                <a:spcPts val="1000"/>
              </a:spcBef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Wants:</a:t>
            </a:r>
            <a:r>
              <a:t> 30% </a:t>
            </a:r>
          </a:p>
          <a:p>
            <a:pPr lvl="1" marL="1028700" indent="-571500">
              <a:spcBef>
                <a:spcPts val="1000"/>
              </a:spcBef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Savings:</a:t>
            </a:r>
            <a:r>
              <a:t> 20%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le 1"/>
          <p:cNvSpPr txBox="1"/>
          <p:nvPr>
            <p:ph type="ctrTitle"/>
          </p:nvPr>
        </p:nvSpPr>
        <p:spPr>
          <a:xfrm>
            <a:off x="560172" y="487562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Needs (50%)</a:t>
            </a:r>
          </a:p>
        </p:txBody>
      </p:sp>
      <p:sp>
        <p:nvSpPr>
          <p:cNvPr id="116" name="Lorem Ipsum Subtitle"/>
          <p:cNvSpPr txBox="1"/>
          <p:nvPr>
            <p:ph type="subTitle" sz="half" idx="1"/>
          </p:nvPr>
        </p:nvSpPr>
        <p:spPr>
          <a:xfrm>
            <a:off x="663146" y="2092456"/>
            <a:ext cx="10968682" cy="280626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 are needs?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Can you think of an example of a need?</a:t>
            </a:r>
          </a:p>
        </p:txBody>
      </p:sp>
      <p:pic>
        <p:nvPicPr>
          <p:cNvPr id="117" name="coach-50_30_20-spot3.png" descr="coach-50_30_20-spot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83310" y="2543661"/>
            <a:ext cx="7037757" cy="39587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1"/>
          <p:cNvSpPr txBox="1"/>
          <p:nvPr>
            <p:ph type="ctrTitle"/>
          </p:nvPr>
        </p:nvSpPr>
        <p:spPr>
          <a:xfrm>
            <a:off x="560172" y="556082"/>
            <a:ext cx="10968681" cy="135032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Wants (30%)</a:t>
            </a:r>
          </a:p>
        </p:txBody>
      </p:sp>
      <p:sp>
        <p:nvSpPr>
          <p:cNvPr id="120" name="Lorem Ipsum Subtitle"/>
          <p:cNvSpPr txBox="1"/>
          <p:nvPr>
            <p:ph type="subTitle" sz="half" idx="1"/>
          </p:nvPr>
        </p:nvSpPr>
        <p:spPr>
          <a:xfrm>
            <a:off x="663146" y="2092456"/>
            <a:ext cx="10968682" cy="280626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 are wants?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Can you think of an example of a want?</a:t>
            </a:r>
          </a:p>
        </p:txBody>
      </p:sp>
      <p:pic>
        <p:nvPicPr>
          <p:cNvPr id="121" name="coach-50_30_20-spot4.png" descr="coach-50_30_20-spot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49500" y="3210862"/>
            <a:ext cx="5941934" cy="3342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1"/>
          <p:cNvSpPr txBox="1"/>
          <p:nvPr>
            <p:ph type="ctrTitle"/>
          </p:nvPr>
        </p:nvSpPr>
        <p:spPr>
          <a:xfrm>
            <a:off x="560172" y="505624"/>
            <a:ext cx="10968681" cy="1400786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Saving (20%)</a:t>
            </a:r>
          </a:p>
        </p:txBody>
      </p:sp>
      <p:sp>
        <p:nvSpPr>
          <p:cNvPr id="124" name="Lorem Ipsum Subtitle"/>
          <p:cNvSpPr txBox="1"/>
          <p:nvPr>
            <p:ph type="subTitle" sz="half" idx="1"/>
          </p:nvPr>
        </p:nvSpPr>
        <p:spPr>
          <a:xfrm>
            <a:off x="663146" y="2092456"/>
            <a:ext cx="10968682" cy="280626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 does it mean to save money?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Can you think of something you might want </a:t>
            </a:r>
            <a:br/>
            <a:r>
              <a:t>to save for?</a:t>
            </a:r>
          </a:p>
        </p:txBody>
      </p:sp>
      <p:pic>
        <p:nvPicPr>
          <p:cNvPr id="125" name="coach-50_30_20-spot5.png" descr="coach-50_30_20-spot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39943" y="3139716"/>
            <a:ext cx="6941424" cy="39045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 1"/>
          <p:cNvSpPr txBox="1"/>
          <p:nvPr/>
        </p:nvSpPr>
        <p:spPr>
          <a:xfrm>
            <a:off x="560172" y="505624"/>
            <a:ext cx="10968681" cy="1400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More on Saving</a:t>
            </a:r>
          </a:p>
        </p:txBody>
      </p:sp>
      <p:pic>
        <p:nvPicPr>
          <p:cNvPr id="128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Lorem Ipsum Subtitle"/>
          <p:cNvSpPr txBox="1"/>
          <p:nvPr>
            <p:ph type="subTitle" idx="1"/>
          </p:nvPr>
        </p:nvSpPr>
        <p:spPr>
          <a:xfrm>
            <a:off x="663146" y="2092456"/>
            <a:ext cx="10968682" cy="4235606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>
                    <a:lumOff val="-3529"/>
                  </a:schemeClr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Save with a purpose.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>
                    <a:lumOff val="-3529"/>
                  </a:schemeClr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There are long-term and short-term saving goals.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300">
                <a:solidFill>
                  <a:schemeClr val="accent2">
                    <a:lumOff val="-3529"/>
                  </a:schemeClr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Savings can grow with interest.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FFFFFF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332C0B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