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teachbanzai.com/wellness/resources/recognizing-and-avoiding-scams" TargetMode="External"/><Relationship Id="rId3" Type="http://schemas.openxmlformats.org/officeDocument/2006/relationships/hyperlink" Target="https://teachbanzai.com/wellness/resources/navigating-debt-collections-coach" TargetMode="Externa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96" name="Lorem Ipsum Subtitle"/>
          <p:cNvSpPr txBox="1"/>
          <p:nvPr>
            <p:ph type="subTitle" idx="1"/>
          </p:nvPr>
        </p:nvSpPr>
        <p:spPr>
          <a:xfrm>
            <a:off x="561547" y="2290630"/>
            <a:ext cx="109659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Representative Scams</a:t>
            </a:r>
          </a:p>
        </p:txBody>
      </p:sp>
      <p:sp>
        <p:nvSpPr>
          <p:cNvPr id="126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Debt Collector or IRS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Medicare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Affinity Fraud</a:t>
            </a:r>
          </a:p>
        </p:txBody>
      </p:sp>
      <p:pic>
        <p:nvPicPr>
          <p:cNvPr id="127" name="coach-debt-collections-illo-3 copy.png" descr="coach-debt-collections-illo-3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46352" y="2742254"/>
            <a:ext cx="6616969" cy="3722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1"/>
          <p:cNvSpPr txBox="1"/>
          <p:nvPr>
            <p:ph type="ctrTitle"/>
          </p:nvPr>
        </p:nvSpPr>
        <p:spPr>
          <a:xfrm>
            <a:off x="560172" y="1369834"/>
            <a:ext cx="4715696" cy="2233373"/>
          </a:xfrm>
          <a:prstGeom prst="rect">
            <a:avLst/>
          </a:prstGeom>
        </p:spPr>
        <p:txBody>
          <a:bodyPr/>
          <a:lstStyle/>
          <a:p>
            <a: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pPr>
            <a:r>
              <a:t>Relationship </a:t>
            </a:r>
            <a:br/>
            <a:r>
              <a:t>Scams</a:t>
            </a:r>
          </a:p>
        </p:txBody>
      </p:sp>
      <p:sp>
        <p:nvSpPr>
          <p:cNvPr id="130" name="Lorem Ipsum Subtitle"/>
          <p:cNvSpPr txBox="1"/>
          <p:nvPr>
            <p:ph type="subTitle" sz="quarter" idx="1"/>
          </p:nvPr>
        </p:nvSpPr>
        <p:spPr>
          <a:xfrm>
            <a:off x="663146" y="3663156"/>
            <a:ext cx="4914677" cy="188375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Grandparent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Romantic Scams</a:t>
            </a:r>
          </a:p>
        </p:txBody>
      </p:sp>
      <p:pic>
        <p:nvPicPr>
          <p:cNvPr id="131" name="pexels-andrea-piacquadio-3768140.jpg" descr="pexels-andrea-piacquadio-3768140.jpg"/>
          <p:cNvPicPr>
            <a:picLocks noChangeAspect="1"/>
          </p:cNvPicPr>
          <p:nvPr/>
        </p:nvPicPr>
        <p:blipFill>
          <a:blip r:embed="rId2">
            <a:extLst/>
          </a:blip>
          <a:srcRect l="28327" t="0" r="12231" b="0"/>
          <a:stretch>
            <a:fillRect/>
          </a:stretch>
        </p:blipFill>
        <p:spPr>
          <a:xfrm>
            <a:off x="6063419" y="-9991"/>
            <a:ext cx="6137057" cy="68824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le 1"/>
          <p:cNvSpPr txBox="1"/>
          <p:nvPr>
            <p:ph type="ctrTitle"/>
          </p:nvPr>
        </p:nvSpPr>
        <p:spPr>
          <a:xfrm>
            <a:off x="560172" y="102329"/>
            <a:ext cx="11187053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If you’re contacted by a scammer:</a:t>
            </a:r>
          </a:p>
        </p:txBody>
      </p:sp>
      <p:sp>
        <p:nvSpPr>
          <p:cNvPr id="134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Ignore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Report</a:t>
            </a:r>
          </a:p>
        </p:txBody>
      </p:sp>
      <p:pic>
        <p:nvPicPr>
          <p:cNvPr id="135" name="coach-debt-collections-illo-7 copy.png" descr="coach-debt-collections-illo-7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6770" y="2776846"/>
            <a:ext cx="6493979" cy="36528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itle 1"/>
          <p:cNvSpPr txBox="1"/>
          <p:nvPr>
            <p:ph type="ctrTitle"/>
          </p:nvPr>
        </p:nvSpPr>
        <p:spPr>
          <a:xfrm>
            <a:off x="560172" y="102329"/>
            <a:ext cx="11187053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Review</a:t>
            </a:r>
          </a:p>
        </p:txBody>
      </p:sp>
      <p:sp>
        <p:nvSpPr>
          <p:cNvPr id="138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Why seniors are targeted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Red flags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Common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to do if you encounter a scammer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1"/>
          <p:cNvSpPr txBox="1"/>
          <p:nvPr>
            <p:ph type="ctrTitle"/>
          </p:nvPr>
        </p:nvSpPr>
        <p:spPr>
          <a:xfrm>
            <a:off x="560172" y="723907"/>
            <a:ext cx="10968681" cy="1874202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Check Out These Banzai Resources to Learn More:</a:t>
            </a:r>
          </a:p>
        </p:txBody>
      </p:sp>
      <p:sp>
        <p:nvSpPr>
          <p:cNvPr id="141" name="Lorem Ipsum Subtitle"/>
          <p:cNvSpPr txBox="1"/>
          <p:nvPr>
            <p:ph type="subTitle" sz="quarter" idx="1"/>
          </p:nvPr>
        </p:nvSpPr>
        <p:spPr>
          <a:xfrm>
            <a:off x="663146" y="2826089"/>
            <a:ext cx="10762733" cy="714827"/>
          </a:xfrm>
          <a:prstGeom prst="rect">
            <a:avLst/>
          </a:prstGeom>
        </p:spPr>
        <p:txBody>
          <a:bodyPr/>
          <a:lstStyle>
            <a:lvl1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Scams Targeting Seniors</a:t>
            </a:r>
          </a:p>
        </p:txBody>
      </p:sp>
      <p:sp>
        <p:nvSpPr>
          <p:cNvPr id="142" name="Lorem Ipsum Subtitle"/>
          <p:cNvSpPr txBox="1"/>
          <p:nvPr/>
        </p:nvSpPr>
        <p:spPr>
          <a:xfrm>
            <a:off x="663146" y="5431048"/>
            <a:ext cx="10762733" cy="945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spcBef>
                <a:spcPts val="1000"/>
              </a:spcBef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Any questions?</a:t>
            </a:r>
          </a:p>
        </p:txBody>
      </p:sp>
      <p:sp>
        <p:nvSpPr>
          <p:cNvPr id="143" name="Lorem Ipsum Subtitle">
            <a:hlinkClick r:id="rId2" invalidUrl="" action="" tgtFrame="" tooltip="" history="1" highlightClick="0" endSnd="0"/>
          </p:cNvPr>
          <p:cNvSpPr txBox="1"/>
          <p:nvPr/>
        </p:nvSpPr>
        <p:spPr>
          <a:xfrm>
            <a:off x="663146" y="3575203"/>
            <a:ext cx="10762733" cy="72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Recognizing and Avoiding Scams</a:t>
            </a:r>
          </a:p>
        </p:txBody>
      </p:sp>
      <p:sp>
        <p:nvSpPr>
          <p:cNvPr id="144" name="Lorem Ipsum Subtitle">
            <a:hlinkClick r:id="rId3" invalidUrl="" action="" tgtFrame="" tooltip="" history="1" highlightClick="0" endSnd="0"/>
          </p:cNvPr>
          <p:cNvSpPr txBox="1"/>
          <p:nvPr/>
        </p:nvSpPr>
        <p:spPr>
          <a:xfrm>
            <a:off x="663146" y="4330473"/>
            <a:ext cx="10762733" cy="714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marL="571500" indent="-571500">
              <a:spcBef>
                <a:spcPts val="1000"/>
              </a:spcBef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Navigating Debt Collections Coach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Title 1"/>
          <p:cNvSpPr txBox="1"/>
          <p:nvPr/>
        </p:nvSpPr>
        <p:spPr>
          <a:xfrm>
            <a:off x="560172" y="5042744"/>
            <a:ext cx="10968681" cy="12898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48" name="article-how-to-recognize-and-avoid-scams-hero copy.jpg" descr="article-how-to-recognize-and-avoid-scams-hero copy.jpg"/>
          <p:cNvPicPr>
            <a:picLocks noChangeAspect="1"/>
          </p:cNvPicPr>
          <p:nvPr/>
        </p:nvPicPr>
        <p:blipFill>
          <a:blip r:embed="rId3">
            <a:extLst/>
          </a:blip>
          <a:srcRect l="0" t="0" r="0" b="264"/>
          <a:stretch>
            <a:fillRect/>
          </a:stretch>
        </p:blipFill>
        <p:spPr>
          <a:xfrm>
            <a:off x="-1" y="1909"/>
            <a:ext cx="12192001" cy="47808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Title 1"/>
          <p:cNvSpPr txBox="1"/>
          <p:nvPr/>
        </p:nvSpPr>
        <p:spPr>
          <a:xfrm>
            <a:off x="560172" y="5042744"/>
            <a:ext cx="10968681" cy="12898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Scams Targeting Seniors</a:t>
            </a:r>
          </a:p>
        </p:txBody>
      </p:sp>
      <p:pic>
        <p:nvPicPr>
          <p:cNvPr id="100" name="article-how-to-recognize-and-avoid-scams-hero copy.jpg" descr="article-how-to-recognize-and-avoid-scams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0791"/>
            <a:ext cx="12192001" cy="47935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  <p:sp>
        <p:nvSpPr>
          <p:cNvPr id="103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Why seniors are targeted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Red flags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Common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What to do if you encounter a scammer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"/>
          <p:cNvSpPr txBox="1"/>
          <p:nvPr/>
        </p:nvSpPr>
        <p:spPr>
          <a:xfrm>
            <a:off x="2055638" y="5497559"/>
            <a:ext cx="8080724" cy="10248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841247">
              <a:lnSpc>
                <a:spcPct val="90000"/>
              </a:lnSpc>
              <a:defRPr sz="4968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Why are seniors targeted?</a:t>
            </a:r>
          </a:p>
        </p:txBody>
      </p:sp>
      <p:pic>
        <p:nvPicPr>
          <p:cNvPr id="106" name="pexels-ono-kosuki-5648384.jpg" descr="pexels-ono-kosuki-5648384.jpg"/>
          <p:cNvPicPr>
            <a:picLocks noChangeAspect="1"/>
          </p:cNvPicPr>
          <p:nvPr/>
        </p:nvPicPr>
        <p:blipFill>
          <a:blip r:embed="rId2">
            <a:extLst/>
          </a:blip>
          <a:srcRect l="0" t="1661" r="280" b="33796"/>
          <a:stretch>
            <a:fillRect/>
          </a:stretch>
        </p:blipFill>
        <p:spPr>
          <a:xfrm>
            <a:off x="-8523" y="-33044"/>
            <a:ext cx="12208525" cy="52678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article-how-to-recognize-and-avoid-scames-spot.jpeg" descr="article-how-to-recognize-and-avoid-scames-spot.jpeg"/>
          <p:cNvPicPr>
            <a:picLocks noChangeAspect="1"/>
          </p:cNvPicPr>
          <p:nvPr/>
        </p:nvPicPr>
        <p:blipFill>
          <a:blip r:embed="rId2">
            <a:extLst/>
          </a:blip>
          <a:srcRect l="0" t="16488" r="0" b="6922"/>
          <a:stretch>
            <a:fillRect/>
          </a:stretch>
        </p:blipFill>
        <p:spPr>
          <a:xfrm>
            <a:off x="-9763" y="-17781"/>
            <a:ext cx="12211526" cy="5265221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Title 1"/>
          <p:cNvSpPr txBox="1"/>
          <p:nvPr/>
        </p:nvSpPr>
        <p:spPr>
          <a:xfrm>
            <a:off x="912858" y="5617089"/>
            <a:ext cx="10366284" cy="9121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804672">
              <a:lnSpc>
                <a:spcPct val="90000"/>
              </a:lnSpc>
              <a:defRPr sz="4752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Red Flag: Pressure to Act Quickly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coach-debt-collections-illo-8 copy.png" descr="coach-debt-collections-illo-8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68547" y="1922515"/>
            <a:ext cx="8254906" cy="4643385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Title 1"/>
          <p:cNvSpPr txBox="1"/>
          <p:nvPr/>
        </p:nvSpPr>
        <p:spPr>
          <a:xfrm>
            <a:off x="912858" y="363167"/>
            <a:ext cx="10366284" cy="1154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Red Flag: Requesting Money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exels-ivan-samkov-7394562.jpg" descr="pexels-ivan-samkov-7394562.jpg"/>
          <p:cNvPicPr>
            <a:picLocks noChangeAspect="1"/>
          </p:cNvPicPr>
          <p:nvPr/>
        </p:nvPicPr>
        <p:blipFill>
          <a:blip r:embed="rId2">
            <a:extLst/>
          </a:blip>
          <a:srcRect l="0" t="22433" r="0" b="13786"/>
          <a:stretch>
            <a:fillRect/>
          </a:stretch>
        </p:blipFill>
        <p:spPr>
          <a:xfrm>
            <a:off x="5008037" y="-9629"/>
            <a:ext cx="7188413" cy="6877258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Title 1"/>
          <p:cNvSpPr txBox="1"/>
          <p:nvPr/>
        </p:nvSpPr>
        <p:spPr>
          <a:xfrm>
            <a:off x="735058" y="1827558"/>
            <a:ext cx="4420073" cy="3202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/>
          <a:p>
            <a:pPr defTabSz="813816">
              <a:lnSpc>
                <a:spcPct val="90000"/>
              </a:lnSpc>
              <a:defRPr sz="4806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pPr>
            <a:r>
              <a:t>Red Flag: </a:t>
            </a:r>
            <a:br/>
            <a:r>
              <a:t>Asking for </a:t>
            </a:r>
            <a:br/>
            <a:r>
              <a:t>Sensitive Information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Technology Scams</a:t>
            </a:r>
          </a:p>
        </p:txBody>
      </p:sp>
      <p:sp>
        <p:nvSpPr>
          <p:cNvPr id="118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Phishing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Malware or Ransomware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Tech Support </a:t>
            </a:r>
            <a:br/>
            <a:r>
              <a:t>or Antivirus Scams</a:t>
            </a:r>
          </a:p>
        </p:txBody>
      </p:sp>
      <p:pic>
        <p:nvPicPr>
          <p:cNvPr id="119" name="coach-debt-collections-illo-1 copy.png" descr="coach-debt-collections-illo-1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04718" y="2721933"/>
            <a:ext cx="6422401" cy="3612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Lucky Day Scams</a:t>
            </a:r>
          </a:p>
        </p:txBody>
      </p:sp>
      <p:sp>
        <p:nvSpPr>
          <p:cNvPr id="122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Lottery or prize scams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Investment scams</a:t>
            </a:r>
          </a:p>
        </p:txBody>
      </p:sp>
      <p:pic>
        <p:nvPicPr>
          <p:cNvPr id="123" name="coach-debt-collections-illo-4 copy.png" descr="coach-debt-collections-illo-4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62485" y="2746311"/>
            <a:ext cx="6602548" cy="37139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