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Lorem Ipsum Subtitle"/>
          <p:cNvSpPr txBox="1"/>
          <p:nvPr>
            <p:ph type="subTitle" sz="quarter" idx="1"/>
          </p:nvPr>
        </p:nvSpPr>
        <p:spPr>
          <a:xfrm>
            <a:off x="555748" y="5871633"/>
            <a:ext cx="9144001" cy="1655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accent1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For ages 16+</a:t>
            </a:r>
          </a:p>
        </p:txBody>
      </p:sp>
      <p:pic>
        <p:nvPicPr>
          <p:cNvPr id="95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itle 1"/>
          <p:cNvSpPr txBox="1"/>
          <p:nvPr/>
        </p:nvSpPr>
        <p:spPr>
          <a:xfrm>
            <a:off x="560172" y="36872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An Introduction to Credit</a:t>
            </a:r>
          </a:p>
        </p:txBody>
      </p:sp>
      <p:pic>
        <p:nvPicPr>
          <p:cNvPr id="97" name="article-best-practices-for-using-a-credit-card-hero.jpg" descr="article-best-practices-for-using-a-credit-card-her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16857"/>
            <a:ext cx="12192001" cy="47935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Benefits of Using Credit:</a:t>
            </a:r>
          </a:p>
        </p:txBody>
      </p:sp>
      <p:sp>
        <p:nvSpPr>
          <p:cNvPr id="127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Large purchases become possible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Your credit score can increase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You can earn rewards</a:t>
            </a:r>
          </a:p>
        </p:txBody>
      </p:sp>
      <p:pic>
        <p:nvPicPr>
          <p:cNvPr id="128" name="Illo3 (1).png" descr="Illo3 (1).png"/>
          <p:cNvPicPr>
            <a:picLocks noChangeAspect="1"/>
          </p:cNvPicPr>
          <p:nvPr/>
        </p:nvPicPr>
        <p:blipFill>
          <a:blip r:embed="rId2">
            <a:extLst/>
          </a:blip>
          <a:srcRect l="0" t="0" r="10723" b="5071"/>
          <a:stretch>
            <a:fillRect/>
          </a:stretch>
        </p:blipFill>
        <p:spPr>
          <a:xfrm>
            <a:off x="4862344" y="2472364"/>
            <a:ext cx="7341412" cy="4390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Risks of Using Credit:</a:t>
            </a:r>
          </a:p>
        </p:txBody>
      </p:sp>
      <p:sp>
        <p:nvSpPr>
          <p:cNvPr id="131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Interest is expensive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Your credit score can decrease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Debt is dangerous</a:t>
            </a:r>
          </a:p>
        </p:txBody>
      </p:sp>
      <p:pic>
        <p:nvPicPr>
          <p:cNvPr id="132" name="Trifold-Spot2.png" descr="Trifold-Spot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81257" y="2950584"/>
            <a:ext cx="6487517" cy="36492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Lorem Ipsum Subtitle"/>
          <p:cNvSpPr txBox="1"/>
          <p:nvPr>
            <p:ph type="subTitle" sz="half" idx="1"/>
          </p:nvPr>
        </p:nvSpPr>
        <p:spPr>
          <a:xfrm>
            <a:off x="1298146" y="1579821"/>
            <a:ext cx="6148809" cy="4718378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Do your own research</a:t>
            </a:r>
          </a:p>
          <a:p>
            <a:pPr algn="l"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Don’t borrow too much</a:t>
            </a:r>
          </a:p>
          <a:p>
            <a:pPr algn="l"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Pay on time</a:t>
            </a:r>
          </a:p>
          <a:p>
            <a:pPr algn="l"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Pay more than the minimum</a:t>
            </a:r>
          </a:p>
        </p:txBody>
      </p:sp>
      <p:pic>
        <p:nvPicPr>
          <p:cNvPr id="135" name="pexels-kindel-media-7007190.jpg" descr="pexels-kindel-media-7007190.jpg"/>
          <p:cNvPicPr>
            <a:picLocks noChangeAspect="1"/>
          </p:cNvPicPr>
          <p:nvPr/>
        </p:nvPicPr>
        <p:blipFill>
          <a:blip r:embed="rId2">
            <a:extLst/>
          </a:blip>
          <a:srcRect l="12591" t="5033" r="0" b="23407"/>
          <a:stretch>
            <a:fillRect/>
          </a:stretch>
        </p:blipFill>
        <p:spPr>
          <a:xfrm>
            <a:off x="7473563" y="-2774"/>
            <a:ext cx="4722811" cy="6863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checkmark@2x-8.png" descr="checkmark@2x-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2408" y="1733038"/>
            <a:ext cx="403341" cy="403341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Title 1"/>
          <p:cNvSpPr txBox="1"/>
          <p:nvPr>
            <p:ph type="ctrTitle"/>
          </p:nvPr>
        </p:nvSpPr>
        <p:spPr>
          <a:xfrm>
            <a:off x="560172" y="102329"/>
            <a:ext cx="5912598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Credit Checklist:</a:t>
            </a:r>
          </a:p>
        </p:txBody>
      </p:sp>
      <p:pic>
        <p:nvPicPr>
          <p:cNvPr id="138" name="checkmark@2x-8.png" descr="checkmark@2x-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2408" y="2487939"/>
            <a:ext cx="403341" cy="40334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checkmark@2x-8.png" descr="checkmark@2x-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2408" y="3242840"/>
            <a:ext cx="403341" cy="4033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checkmark@2x-8.png" descr="checkmark@2x-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2408" y="3985042"/>
            <a:ext cx="403341" cy="4033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1"/>
          <p:cNvSpPr txBox="1"/>
          <p:nvPr>
            <p:ph type="ctrTitle"/>
          </p:nvPr>
        </p:nvSpPr>
        <p:spPr>
          <a:xfrm>
            <a:off x="560172" y="34596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Review</a:t>
            </a:r>
          </a:p>
        </p:txBody>
      </p:sp>
      <p:sp>
        <p:nvSpPr>
          <p:cNvPr id="143" name="Lorem Ipsum Subtitle"/>
          <p:cNvSpPr txBox="1"/>
          <p:nvPr>
            <p:ph type="subTitle" idx="1"/>
          </p:nvPr>
        </p:nvSpPr>
        <p:spPr>
          <a:xfrm>
            <a:off x="663146" y="1639489"/>
            <a:ext cx="7405301" cy="4682176"/>
          </a:xfrm>
          <a:prstGeom prst="rect">
            <a:avLst/>
          </a:prstGeom>
        </p:spPr>
        <p:txBody>
          <a:bodyPr/>
          <a:lstStyle/>
          <a:p>
            <a:pPr marL="514350" indent="-514350" algn="l" defTabSz="822959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Vocab terms</a:t>
            </a:r>
          </a:p>
          <a:p>
            <a:pPr marL="514350" indent="-514350" algn="l" defTabSz="822959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Interest</a:t>
            </a:r>
          </a:p>
          <a:p>
            <a:pPr marL="514350" indent="-514350" algn="l" defTabSz="822959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Credit scores</a:t>
            </a:r>
          </a:p>
          <a:p>
            <a:pPr marL="514350" indent="-514350" algn="l" defTabSz="822959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Loans and credit cards</a:t>
            </a:r>
          </a:p>
          <a:p>
            <a:pPr marL="514350" indent="-514350" algn="l" defTabSz="822959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Benefits and risks of credit</a:t>
            </a:r>
          </a:p>
          <a:p>
            <a:pPr algn="l" defTabSz="822959">
              <a:lnSpc>
                <a:spcPct val="100000"/>
              </a:lnSpc>
              <a:spcBef>
                <a:spcPts val="900"/>
              </a:spcBef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</a:p>
          <a:p>
            <a:pPr algn="l" defTabSz="822959">
              <a:lnSpc>
                <a:spcPct val="100000"/>
              </a:lnSpc>
              <a:spcBef>
                <a:spcPts val="900"/>
              </a:spcBef>
              <a:defRPr sz="3239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Any questions?</a:t>
            </a:r>
          </a:p>
        </p:txBody>
      </p:sp>
      <p:pic>
        <p:nvPicPr>
          <p:cNvPr id="144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Title 1"/>
          <p:cNvSpPr txBox="1"/>
          <p:nvPr/>
        </p:nvSpPr>
        <p:spPr>
          <a:xfrm>
            <a:off x="560172" y="39920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  <p:pic>
        <p:nvPicPr>
          <p:cNvPr id="148" name="article-best-practices-for-using-a-credit-card-hero.jpg" descr="article-best-practices-for-using-a-credit-card-hero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-6092"/>
            <a:ext cx="12192001" cy="47935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 defTabSz="822959">
              <a:defRPr sz="6119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101" name="Lorem Ipsum Subtitle"/>
          <p:cNvSpPr txBox="1"/>
          <p:nvPr>
            <p:ph type="subTitle" idx="1"/>
          </p:nvPr>
        </p:nvSpPr>
        <p:spPr>
          <a:xfrm>
            <a:off x="561547" y="2290630"/>
            <a:ext cx="109659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/>
          <p:cNvSpPr txBox="1"/>
          <p:nvPr>
            <p:ph type="ctrTitle"/>
          </p:nvPr>
        </p:nvSpPr>
        <p:spPr>
          <a:xfrm>
            <a:off x="1153494" y="2081244"/>
            <a:ext cx="9885012" cy="2695512"/>
          </a:xfrm>
          <a:prstGeom prst="rect">
            <a:avLst/>
          </a:prstGeom>
        </p:spPr>
        <p:txBody>
          <a:bodyPr/>
          <a:lstStyle>
            <a:lvl1pPr defTabSz="905255">
              <a:defRPr sz="5346">
                <a:solidFill>
                  <a:schemeClr val="accent4">
                    <a:hueOff val="-7200000"/>
                    <a:satOff val="-100001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Credit is the ability to borrow money with the promise to pay it back with interest.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We’ll talk about…</a:t>
            </a:r>
          </a:p>
        </p:txBody>
      </p:sp>
      <p:sp>
        <p:nvSpPr>
          <p:cNvPr id="106" name="Lorem Ipsum Subtitle"/>
          <p:cNvSpPr txBox="1"/>
          <p:nvPr>
            <p:ph type="subTitle" idx="1"/>
          </p:nvPr>
        </p:nvSpPr>
        <p:spPr>
          <a:xfrm>
            <a:off x="663146" y="1651998"/>
            <a:ext cx="10762733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Vocab terms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Interest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Credit scores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Loans and credit cards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Benefits and risks of credit</a:t>
            </a:r>
          </a:p>
        </p:txBody>
      </p:sp>
      <p:pic>
        <p:nvPicPr>
          <p:cNvPr id="107" name="clay-banks-tgquMvhNLc4-unsplash.jpg" descr="clay-banks-tgquMvhNLc4-unsplash.jpg"/>
          <p:cNvPicPr>
            <a:picLocks noChangeAspect="1"/>
          </p:cNvPicPr>
          <p:nvPr/>
        </p:nvPicPr>
        <p:blipFill>
          <a:blip r:embed="rId2">
            <a:extLst/>
          </a:blip>
          <a:srcRect l="18458" t="11159" r="8871" b="11159"/>
          <a:stretch>
            <a:fillRect/>
          </a:stretch>
        </p:blipFill>
        <p:spPr>
          <a:xfrm>
            <a:off x="7071085" y="-7937"/>
            <a:ext cx="5144464" cy="68738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1"/>
          <p:cNvSpPr txBox="1"/>
          <p:nvPr>
            <p:ph type="ctrTitle"/>
          </p:nvPr>
        </p:nvSpPr>
        <p:spPr>
          <a:xfrm>
            <a:off x="560172" y="102329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Credit Vocab</a:t>
            </a:r>
          </a:p>
        </p:txBody>
      </p:sp>
      <p:sp>
        <p:nvSpPr>
          <p:cNvPr id="110" name="Lorem Ipsum Subtitle"/>
          <p:cNvSpPr txBox="1"/>
          <p:nvPr>
            <p:ph type="subTitle" sz="half" idx="1"/>
          </p:nvPr>
        </p:nvSpPr>
        <p:spPr>
          <a:xfrm>
            <a:off x="663146" y="1651998"/>
            <a:ext cx="4604686" cy="4625583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Principal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Interest Rate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Term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Minimum Payment</a:t>
            </a:r>
          </a:p>
        </p:txBody>
      </p:sp>
      <p:pic>
        <p:nvPicPr>
          <p:cNvPr id="111" name="Trifold-Image-4 (1).png" descr="Trifold-Image-4 (1)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13287" y="2611101"/>
            <a:ext cx="7795998" cy="43852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interest-spot-1.jpg" descr="interest-spot-1.jpg"/>
          <p:cNvPicPr>
            <a:picLocks noChangeAspect="1"/>
          </p:cNvPicPr>
          <p:nvPr/>
        </p:nvPicPr>
        <p:blipFill>
          <a:blip r:embed="rId2">
            <a:extLst/>
          </a:blip>
          <a:srcRect l="0" t="38960" r="0" b="0"/>
          <a:stretch>
            <a:fillRect/>
          </a:stretch>
        </p:blipFill>
        <p:spPr>
          <a:xfrm>
            <a:off x="0" y="-5720"/>
            <a:ext cx="12192001" cy="4186083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le 1"/>
          <p:cNvSpPr txBox="1"/>
          <p:nvPr/>
        </p:nvSpPr>
        <p:spPr>
          <a:xfrm>
            <a:off x="585275" y="4001491"/>
            <a:ext cx="11021450" cy="2373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Save on interest by paying debt off as quickly as possible.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itle 1"/>
          <p:cNvSpPr txBox="1"/>
          <p:nvPr/>
        </p:nvSpPr>
        <p:spPr>
          <a:xfrm>
            <a:off x="1153494" y="1619412"/>
            <a:ext cx="9885012" cy="36191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4">
                    <a:hueOff val="-7200000"/>
                    <a:satOff val="-100001"/>
                  </a:schemeClr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Your credit score is a reflection of your borrowing history shown as a number between 300 and 850.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itle 1"/>
          <p:cNvSpPr txBox="1"/>
          <p:nvPr/>
        </p:nvSpPr>
        <p:spPr>
          <a:xfrm>
            <a:off x="611659" y="4319503"/>
            <a:ext cx="10968682" cy="141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Loan:</a:t>
            </a:r>
          </a:p>
        </p:txBody>
      </p:sp>
      <p:sp>
        <p:nvSpPr>
          <p:cNvPr id="119" name="Lorem Ipsum Subtitle"/>
          <p:cNvSpPr txBox="1"/>
          <p:nvPr/>
        </p:nvSpPr>
        <p:spPr>
          <a:xfrm>
            <a:off x="672404" y="5594196"/>
            <a:ext cx="10847192" cy="9766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 defTabSz="832104">
              <a:spcBef>
                <a:spcPts val="900"/>
              </a:spcBef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A one-time sum of money borrowed and paid back slowly.</a:t>
            </a:r>
          </a:p>
        </p:txBody>
      </p:sp>
      <p:pic>
        <p:nvPicPr>
          <p:cNvPr id="120" name="coach-building-credit-hero copy.jpg" descr="coach-building-credit-hero copy.jpg"/>
          <p:cNvPicPr>
            <a:picLocks noChangeAspect="1"/>
          </p:cNvPicPr>
          <p:nvPr/>
        </p:nvPicPr>
        <p:blipFill>
          <a:blip r:embed="rId2">
            <a:extLst/>
          </a:blip>
          <a:srcRect l="0" t="7107" r="0" b="0"/>
          <a:stretch>
            <a:fillRect/>
          </a:stretch>
        </p:blipFill>
        <p:spPr>
          <a:xfrm>
            <a:off x="-1" y="-6574"/>
            <a:ext cx="12192001" cy="44549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tle 1"/>
          <p:cNvSpPr txBox="1"/>
          <p:nvPr/>
        </p:nvSpPr>
        <p:spPr>
          <a:xfrm>
            <a:off x="611659" y="109277"/>
            <a:ext cx="10968682" cy="141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Credit Card:</a:t>
            </a:r>
          </a:p>
        </p:txBody>
      </p:sp>
      <p:sp>
        <p:nvSpPr>
          <p:cNvPr id="123" name="Lorem Ipsum Subtitle"/>
          <p:cNvSpPr txBox="1"/>
          <p:nvPr/>
        </p:nvSpPr>
        <p:spPr>
          <a:xfrm>
            <a:off x="653666" y="1485570"/>
            <a:ext cx="6950193" cy="2114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spcBef>
                <a:spcPts val="1000"/>
              </a:spcBef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A card that allows you to buy things now and pay for them later (with interest).</a:t>
            </a:r>
          </a:p>
        </p:txBody>
      </p:sp>
      <p:pic>
        <p:nvPicPr>
          <p:cNvPr id="124" name="Trifold-Spot-Image.png" descr="Trifold-Spot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57794" y="1435649"/>
            <a:ext cx="9451907" cy="53166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