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282A33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ADFFF"/>
          </a:solidFill>
        </a:fill>
      </a:tcStyle>
    </a:wholeTbl>
    <a:band2H>
      <a:tcTxStyle b="def" i="def"/>
      <a:tcStyle>
        <a:tcBdr/>
        <a:fill>
          <a:solidFill>
            <a:srgbClr val="E6F0FF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EFEFEF"/>
          </a:solidFill>
        </a:fill>
      </a:tcStyle>
    </a:wholeTbl>
    <a:band2H>
      <a:tcTxStyle b="def" i="def"/>
      <a:tcStyle>
        <a:tcBdr/>
        <a:fill>
          <a:solidFill>
            <a:srgbClr val="F7F7F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BCBCC"/>
          </a:solidFill>
        </a:fill>
      </a:tcStyle>
    </a:wholeTbl>
    <a:band2H>
      <a:tcTxStyle b="def" i="def"/>
      <a:tcStyle>
        <a:tcBdr/>
        <a:fill>
          <a:solidFill>
            <a:srgbClr val="E7E7E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chemeClr val="accent2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-7200000"/>
              <a:satOff val="-100001"/>
            </a:schemeClr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4">
              <a:hueOff val="-7200000"/>
              <a:satOff val="-100001"/>
            </a:schemeClr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CBCBCC"/>
          </a:solidFill>
        </a:fill>
      </a:tcStyle>
    </a:wholeTbl>
    <a:band2H>
      <a:tcTxStyle b="def" i="def"/>
      <a:tcStyle>
        <a:tcBdr/>
        <a:fill>
          <a:solidFill>
            <a:srgbClr val="E7E7E7"/>
          </a:solidFill>
        </a:fill>
      </a:tcStyle>
    </a:band2H>
    <a:firstCol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firstCol>
    <a:la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lastRow>
    <a:firstRow>
      <a:tcTxStyle b="on" i="off">
        <a:fontRef idx="major">
          <a:schemeClr val="accent4">
            <a:hueOff val="-7200000"/>
            <a:satOff val="-100001"/>
          </a:schemeClr>
        </a:fontRef>
        <a:schemeClr val="accent4">
          <a:hueOff val="-7200000"/>
          <a:satOff val="-100001"/>
        </a:schemeClr>
      </a:tcTxStyle>
      <a:tcStyle>
        <a:tcBdr>
          <a:lef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7200000"/>
                  <a:satOff val="-100001"/>
                </a:schemeClr>
              </a:solidFill>
              <a:prstDash val="solid"/>
              <a:round/>
            </a:ln>
          </a:insideV>
        </a:tcBdr>
        <a:fill>
          <a:solidFill>
            <a:srgbClr val="282A33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solidFill>
            <a:srgbClr val="282A33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chemeClr val="accent4">
              <a:hueOff val="-7200000"/>
              <a:satOff val="-100001"/>
            </a:schemeClr>
          </a:solidFill>
        </a:fill>
      </a:tcStyle>
    </a:band2H>
    <a:firstCol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solidFill>
            <a:srgbClr val="282A33">
              <a:alpha val="20000"/>
            </a:srgbClr>
          </a:solidFill>
        </a:fill>
      </a:tcStyle>
    </a:firstCol>
    <a:la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50800" cap="flat">
              <a:solidFill>
                <a:srgbClr val="282A33"/>
              </a:solidFill>
              <a:prstDash val="solid"/>
              <a:round/>
            </a:ln>
          </a:top>
          <a:bottom>
            <a:ln w="127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282A33"/>
        </a:fontRef>
        <a:srgbClr val="282A33"/>
      </a:tcTxStyle>
      <a:tcStyle>
        <a:tcBdr>
          <a:left>
            <a:ln w="12700" cap="flat">
              <a:solidFill>
                <a:srgbClr val="282A33"/>
              </a:solidFill>
              <a:prstDash val="solid"/>
              <a:round/>
            </a:ln>
          </a:left>
          <a:right>
            <a:ln w="12700" cap="flat">
              <a:solidFill>
                <a:srgbClr val="282A33"/>
              </a:solidFill>
              <a:prstDash val="solid"/>
              <a:round/>
            </a:ln>
          </a:right>
          <a:top>
            <a:ln w="12700" cap="flat">
              <a:solidFill>
                <a:srgbClr val="282A33"/>
              </a:solidFill>
              <a:prstDash val="solid"/>
              <a:round/>
            </a:ln>
          </a:top>
          <a:bottom>
            <a:ln w="25400" cap="flat">
              <a:solidFill>
                <a:srgbClr val="282A33"/>
              </a:solidFill>
              <a:prstDash val="solid"/>
              <a:round/>
            </a:ln>
          </a:bottom>
          <a:insideH>
            <a:ln w="12700" cap="flat">
              <a:solidFill>
                <a:srgbClr val="282A33"/>
              </a:solidFill>
              <a:prstDash val="solid"/>
              <a:round/>
            </a:ln>
          </a:insideH>
          <a:insideV>
            <a:ln w="12700" cap="flat">
              <a:solidFill>
                <a:srgbClr val="282A33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2" name="Shape 9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1pPr>
    <a:lvl2pPr indent="2286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2pPr>
    <a:lvl3pPr indent="4572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3pPr>
    <a:lvl4pPr indent="6858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4pPr>
    <a:lvl5pPr indent="9144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5pPr>
    <a:lvl6pPr indent="11430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6pPr>
    <a:lvl7pPr indent="13716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7pPr>
    <a:lvl8pPr indent="16002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8pPr>
    <a:lvl9pPr indent="1828800" latinLnBrk="0">
      <a:defRPr sz="1200">
        <a:solidFill>
          <a:srgbClr val="282A33"/>
        </a:solidFill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B8B8D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B8B8D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B8B8D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B8B8D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B8B8D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9" name="Body Level One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457200">
              <a:buSzTx/>
              <a:buFontTx/>
              <a:buNone/>
              <a:defRPr b="1" sz="2400"/>
            </a:lvl2pPr>
            <a:lvl3pPr marL="0" indent="914400">
              <a:buSzTx/>
              <a:buFontTx/>
              <a:buNone/>
              <a:defRPr b="1" sz="2400"/>
            </a:lvl3pPr>
            <a:lvl4pPr marL="0" indent="1371600">
              <a:buSzTx/>
              <a:buFontTx/>
              <a:buNone/>
              <a:defRPr b="1" sz="2400"/>
            </a:lvl4pPr>
            <a:lvl5pPr marL="0" indent="1828800">
              <a:buSzTx/>
              <a:buFontTx/>
              <a:buNone/>
              <a:defRPr b="1" sz="24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ext Placeholder 4"/>
          <p:cNvSpPr/>
          <p:nvPr>
            <p:ph type="body" sz="quarter" idx="2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b="1" sz="2400"/>
            </a:pPr>
          </a:p>
        </p:txBody>
      </p:sp>
      <p:sp>
        <p:nvSpPr>
          <p:cNvPr id="5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73" name="Body Level One…"/>
          <p:cNvSpPr txBox="1"/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/>
          <p:nvPr>
            <p:ph type="body" sz="quarter" idx="21"/>
          </p:nvPr>
        </p:nvSpPr>
        <p:spPr>
          <a:xfrm>
            <a:off x="839787" y="2057400"/>
            <a:ext cx="3932238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</a:p>
        </p:txBody>
      </p:sp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/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Title Text</a:t>
            </a:r>
          </a:p>
        </p:txBody>
      </p:sp>
      <p:sp>
        <p:nvSpPr>
          <p:cNvPr id="83" name="Picture Placeholder 2"/>
          <p:cNvSpPr/>
          <p:nvPr>
            <p:ph type="pic" sz="half" idx="2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pPr/>
          </a:p>
        </p:txBody>
      </p:sp>
      <p:sp>
        <p:nvSpPr>
          <p:cNvPr id="84" name="Body Level One…"/>
          <p:cNvSpPr txBox="1"/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chemeClr val="accent4">
            <a:hueOff val="-7200000"/>
            <a:satOff val="-100001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1095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B8B8D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282A33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282A33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teachbanzai.com/wellness/resources/managing-debt" TargetMode="External"/><Relationship Id="rId3" Type="http://schemas.openxmlformats.org/officeDocument/2006/relationships/hyperlink" Target="https://teachbanzai.com/wellness/resources/debt-payoff-calculator" TargetMode="External"/><Relationship Id="rId4" Type="http://schemas.openxmlformats.org/officeDocument/2006/relationships/hyperlink" Target="https://teachbanzai.com/wellness/resources/when-you-cant-afford-your-minimum-payments" TargetMode="External"/><Relationship Id="rId5" Type="http://schemas.openxmlformats.org/officeDocument/2006/relationships/hyperlink" Target="https://teachbanzai.com/wellness/resources/navigating-debt-collections-coach" TargetMode="External"/><Relationship Id="rId6" Type="http://schemas.openxmlformats.org/officeDocument/2006/relationships/image" Target="../media/image1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1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Lorem Ipsum Subtitle"/>
          <p:cNvSpPr txBox="1"/>
          <p:nvPr>
            <p:ph type="subTitle" sz="quarter" idx="1"/>
          </p:nvPr>
        </p:nvSpPr>
        <p:spPr>
          <a:xfrm>
            <a:off x="555748" y="5871633"/>
            <a:ext cx="9144001" cy="1655762"/>
          </a:xfrm>
          <a:prstGeom prst="rect">
            <a:avLst/>
          </a:prstGeom>
        </p:spPr>
        <p:txBody>
          <a:bodyPr/>
          <a:lstStyle>
            <a:lvl1pPr algn="l">
              <a:defRPr sz="3600">
                <a:solidFill>
                  <a:schemeClr val="accent1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Strategies and Tools for Your Life</a:t>
            </a:r>
          </a:p>
        </p:txBody>
      </p:sp>
      <p:pic>
        <p:nvPicPr>
          <p:cNvPr id="95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96" name="Title 1"/>
          <p:cNvSpPr txBox="1"/>
          <p:nvPr/>
        </p:nvSpPr>
        <p:spPr>
          <a:xfrm>
            <a:off x="560172" y="3687233"/>
            <a:ext cx="10968681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Get Out of Debt</a:t>
            </a:r>
          </a:p>
        </p:txBody>
      </p:sp>
      <p:pic>
        <p:nvPicPr>
          <p:cNvPr id="97" name="managing-debt-hero copy.jpg" descr="managing-debt-hero copy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-13144"/>
            <a:ext cx="12192001" cy="47946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Session_Illustrations 12 copy.png" descr="Session_Illustrations 12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34792" y="631113"/>
            <a:ext cx="6522416" cy="3668859"/>
          </a:xfrm>
          <a:prstGeom prst="rect">
            <a:avLst/>
          </a:prstGeom>
          <a:ln w="12700">
            <a:miter lim="400000"/>
          </a:ln>
        </p:spPr>
      </p:pic>
      <p:sp>
        <p:nvSpPr>
          <p:cNvPr id="131" name="Title 1"/>
          <p:cNvSpPr txBox="1"/>
          <p:nvPr>
            <p:ph type="ctrTitle"/>
          </p:nvPr>
        </p:nvSpPr>
        <p:spPr>
          <a:xfrm>
            <a:off x="611659" y="4181493"/>
            <a:ext cx="10968682" cy="1418849"/>
          </a:xfrm>
          <a:prstGeom prst="rect">
            <a:avLst/>
          </a:prstGeom>
        </p:spPr>
        <p:txBody>
          <a:bodyPr/>
          <a:lstStyle>
            <a:lvl1pPr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Negotiate With Your Creditors:</a:t>
            </a:r>
          </a:p>
        </p:txBody>
      </p:sp>
      <p:sp>
        <p:nvSpPr>
          <p:cNvPr id="132" name="Lorem Ipsum Subtitle"/>
          <p:cNvSpPr txBox="1"/>
          <p:nvPr>
            <p:ph type="subTitle" sz="quarter" idx="1"/>
          </p:nvPr>
        </p:nvSpPr>
        <p:spPr>
          <a:xfrm>
            <a:off x="672404" y="5646687"/>
            <a:ext cx="10847192" cy="97661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Adjust the terms of your agreement.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itle 1"/>
          <p:cNvSpPr txBox="1"/>
          <p:nvPr>
            <p:ph type="ctrTitle"/>
          </p:nvPr>
        </p:nvSpPr>
        <p:spPr>
          <a:xfrm>
            <a:off x="611659" y="3528757"/>
            <a:ext cx="10968682" cy="1418848"/>
          </a:xfrm>
          <a:prstGeom prst="rect">
            <a:avLst/>
          </a:prstGeom>
        </p:spPr>
        <p:txBody>
          <a:bodyPr/>
          <a:lstStyle>
            <a:lvl1pPr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Debt Management Plan:</a:t>
            </a:r>
          </a:p>
        </p:txBody>
      </p:sp>
      <p:sp>
        <p:nvSpPr>
          <p:cNvPr id="135" name="Lorem Ipsum Subtitle"/>
          <p:cNvSpPr txBox="1"/>
          <p:nvPr>
            <p:ph type="subTitle" sz="quarter" idx="1"/>
          </p:nvPr>
        </p:nvSpPr>
        <p:spPr>
          <a:xfrm>
            <a:off x="1548893" y="5032050"/>
            <a:ext cx="9094214" cy="141884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Work with a non-profit or credit counseling agency to create a plan.</a:t>
            </a:r>
          </a:p>
        </p:txBody>
      </p:sp>
      <p:pic>
        <p:nvPicPr>
          <p:cNvPr id="136" name="Session_Illustrations 2 copy.png" descr="Session_Illustrations 2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43736" y="459055"/>
            <a:ext cx="5904528" cy="332129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Session_Illustrations 4 copy.png" descr="Session_Illustrations 4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72239" y="331830"/>
            <a:ext cx="7447522" cy="4189231"/>
          </a:xfrm>
          <a:prstGeom prst="rect">
            <a:avLst/>
          </a:prstGeom>
          <a:ln w="12700">
            <a:miter lim="400000"/>
          </a:ln>
        </p:spPr>
      </p:pic>
      <p:sp>
        <p:nvSpPr>
          <p:cNvPr id="139" name="Title 1"/>
          <p:cNvSpPr txBox="1"/>
          <p:nvPr>
            <p:ph type="ctrTitle"/>
          </p:nvPr>
        </p:nvSpPr>
        <p:spPr>
          <a:xfrm>
            <a:off x="611659" y="4181493"/>
            <a:ext cx="10968682" cy="1418849"/>
          </a:xfrm>
          <a:prstGeom prst="rect">
            <a:avLst/>
          </a:prstGeom>
        </p:spPr>
        <p:txBody>
          <a:bodyPr/>
          <a:lstStyle>
            <a:lvl1pPr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Debt Consolidation:</a:t>
            </a:r>
          </a:p>
        </p:txBody>
      </p:sp>
      <p:sp>
        <p:nvSpPr>
          <p:cNvPr id="140" name="Lorem Ipsum Subtitle"/>
          <p:cNvSpPr txBox="1"/>
          <p:nvPr>
            <p:ph type="subTitle" sz="quarter" idx="1"/>
          </p:nvPr>
        </p:nvSpPr>
        <p:spPr>
          <a:xfrm>
            <a:off x="672404" y="5646687"/>
            <a:ext cx="10847192" cy="97661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Combine all your debts into one payment.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1"/>
          <p:cNvSpPr txBox="1"/>
          <p:nvPr>
            <p:ph type="ctrTitle"/>
          </p:nvPr>
        </p:nvSpPr>
        <p:spPr>
          <a:xfrm>
            <a:off x="560172" y="220862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Debt Strategies</a:t>
            </a:r>
          </a:p>
        </p:txBody>
      </p:sp>
      <p:sp>
        <p:nvSpPr>
          <p:cNvPr id="143" name="Lorem Ipsum Subtitle"/>
          <p:cNvSpPr txBox="1"/>
          <p:nvPr>
            <p:ph type="subTitle" sz="half" idx="1"/>
          </p:nvPr>
        </p:nvSpPr>
        <p:spPr>
          <a:xfrm>
            <a:off x="663146" y="1825756"/>
            <a:ext cx="7405301" cy="4185125"/>
          </a:xfrm>
          <a:prstGeom prst="rect">
            <a:avLst/>
          </a:prstGeom>
        </p:spPr>
        <p:txBody>
          <a:bodyPr/>
          <a:lstStyle/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Snowball Method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Avalanche Method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Negotiate with Creditors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Debt Management Plan</a:t>
            </a:r>
          </a:p>
          <a:p>
            <a:pPr marL="571500" indent="-571500" algn="l">
              <a:lnSpc>
                <a:spcPct val="100000"/>
              </a:lnSpc>
              <a:buSzPct val="100000"/>
              <a:buFont typeface="Arial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Debt Consolidation</a:t>
            </a:r>
          </a:p>
        </p:txBody>
      </p:sp>
      <p:pic>
        <p:nvPicPr>
          <p:cNvPr id="144" name="1807-managing-debt-SPOT copy.png" descr="1807-managing-debt-SPOT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674583" y="2967391"/>
            <a:ext cx="4800547" cy="29550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itle 1"/>
          <p:cNvSpPr txBox="1"/>
          <p:nvPr>
            <p:ph type="ctrTitle"/>
          </p:nvPr>
        </p:nvSpPr>
        <p:spPr>
          <a:xfrm>
            <a:off x="560172" y="225096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Additional Resources:</a:t>
            </a:r>
          </a:p>
        </p:txBody>
      </p:sp>
      <p:sp>
        <p:nvSpPr>
          <p:cNvPr id="147" name="Lorem Ipsum Subtitle"/>
          <p:cNvSpPr txBox="1"/>
          <p:nvPr>
            <p:ph type="subTitle" idx="1"/>
          </p:nvPr>
        </p:nvSpPr>
        <p:spPr>
          <a:xfrm>
            <a:off x="663146" y="1829989"/>
            <a:ext cx="10968682" cy="4341278"/>
          </a:xfrm>
          <a:prstGeom prst="rect">
            <a:avLst/>
          </a:prstGeom>
        </p:spPr>
        <p:txBody>
          <a:bodyPr/>
          <a:lstStyle/>
          <a:p>
            <a:pPr marL="520065" indent="-520065" algn="l" defTabSz="832104">
              <a:lnSpc>
                <a:spcPct val="100000"/>
              </a:lnSpc>
              <a:spcBef>
                <a:spcPts val="900"/>
              </a:spcBef>
              <a:buSzPct val="100000"/>
              <a:buFont typeface="Arial"/>
              <a:buChar char="•"/>
              <a:defRPr sz="3276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rPr u="sng">
                <a:solidFill>
                  <a:schemeClr val="accent5"/>
                </a:solidFill>
                <a:uFill>
                  <a:solidFill>
                    <a:schemeClr val="accent5"/>
                  </a:solidFill>
                </a:uFill>
                <a:hlinkClick r:id="rId2" invalidUrl="" action="" tgtFrame="" tooltip="" history="1" highlightClick="0" endSnd="0"/>
              </a:rPr>
              <a:t>Article: How To Manage Your Debt: Strategies &amp; Tools</a:t>
            </a:r>
          </a:p>
          <a:p>
            <a:pPr marL="520065" indent="-520065" algn="l" defTabSz="832104">
              <a:lnSpc>
                <a:spcPct val="100000"/>
              </a:lnSpc>
              <a:spcBef>
                <a:spcPts val="900"/>
              </a:spcBef>
              <a:buSzPct val="100000"/>
              <a:buFont typeface="Arial"/>
              <a:buChar char="•"/>
              <a:defRPr sz="3276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rPr u="sng">
                <a:solidFill>
                  <a:schemeClr val="accent5"/>
                </a:solidFill>
                <a:uFill>
                  <a:solidFill>
                    <a:schemeClr val="accent5"/>
                  </a:solidFill>
                </a:uFill>
                <a:hlinkClick r:id="rId3" invalidUrl="" action="" tgtFrame="" tooltip="" history="1" highlightClick="0" endSnd="0"/>
              </a:rPr>
              <a:t>Debt Payoff Calculator</a:t>
            </a:r>
          </a:p>
          <a:p>
            <a:pPr marL="520065" indent="-520065" algn="l" defTabSz="832104">
              <a:lnSpc>
                <a:spcPct val="100000"/>
              </a:lnSpc>
              <a:spcBef>
                <a:spcPts val="900"/>
              </a:spcBef>
              <a:buSzPct val="100000"/>
              <a:buFont typeface="Arial"/>
              <a:buChar char="•"/>
              <a:defRPr sz="3276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rPr u="sng">
                <a:solidFill>
                  <a:schemeClr val="accent5"/>
                </a:solidFill>
                <a:uFill>
                  <a:solidFill>
                    <a:schemeClr val="accent5"/>
                  </a:solidFill>
                </a:uFill>
                <a:hlinkClick r:id="rId4" invalidUrl="" action="" tgtFrame="" tooltip="" history="1" highlightClick="0" endSnd="0"/>
              </a:rPr>
              <a:t>Article: When You Can’t Afford Your Minimum Payments</a:t>
            </a:r>
          </a:p>
          <a:p>
            <a:pPr marL="520065" indent="-520065" algn="l" defTabSz="832104">
              <a:lnSpc>
                <a:spcPct val="100000"/>
              </a:lnSpc>
              <a:spcBef>
                <a:spcPts val="900"/>
              </a:spcBef>
              <a:buSzPct val="100000"/>
              <a:buFont typeface="Arial"/>
              <a:buChar char="•"/>
              <a:defRPr sz="3276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rPr u="sng">
                <a:solidFill>
                  <a:schemeClr val="accent5"/>
                </a:solidFill>
                <a:uFill>
                  <a:solidFill>
                    <a:schemeClr val="accent5"/>
                  </a:solidFill>
                </a:uFill>
                <a:hlinkClick r:id="rId5" invalidUrl="" action="" tgtFrame="" tooltip="" history="1" highlightClick="0" endSnd="0"/>
              </a:rPr>
              <a:t>Coach: Navigating Debt Collections</a:t>
            </a:r>
          </a:p>
          <a:p>
            <a:pPr algn="l" defTabSz="832104">
              <a:lnSpc>
                <a:spcPct val="100000"/>
              </a:lnSpc>
              <a:spcBef>
                <a:spcPts val="900"/>
              </a:spcBef>
              <a:defRPr sz="3276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</a:p>
          <a:p>
            <a:pPr algn="l" defTabSz="832104">
              <a:lnSpc>
                <a:spcPct val="100000"/>
              </a:lnSpc>
              <a:spcBef>
                <a:spcPts val="900"/>
              </a:spcBef>
              <a:defRPr sz="3276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Any questions? </a:t>
            </a:r>
          </a:p>
        </p:txBody>
      </p:sp>
      <p:pic>
        <p:nvPicPr>
          <p:cNvPr id="148" name="Banzai_Logo_Blue copy.png" descr="Banzai_Logo_Blue copy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Title 1"/>
          <p:cNvSpPr txBox="1"/>
          <p:nvPr/>
        </p:nvSpPr>
        <p:spPr>
          <a:xfrm>
            <a:off x="560172" y="3992033"/>
            <a:ext cx="10968681" cy="2387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Thank you!</a:t>
            </a:r>
          </a:p>
        </p:txBody>
      </p:sp>
      <p:pic>
        <p:nvPicPr>
          <p:cNvPr id="152" name="managing-debt-hero copy.jpg" descr="managing-debt-hero copy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-13144"/>
            <a:ext cx="12192001" cy="479460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00" name="Title 1"/>
          <p:cNvSpPr txBox="1"/>
          <p:nvPr>
            <p:ph type="ctrTitle"/>
          </p:nvPr>
        </p:nvSpPr>
        <p:spPr>
          <a:xfrm>
            <a:off x="560172" y="765997"/>
            <a:ext cx="10968681" cy="1140413"/>
          </a:xfrm>
          <a:prstGeom prst="rect">
            <a:avLst/>
          </a:prstGeom>
        </p:spPr>
        <p:txBody>
          <a:bodyPr/>
          <a:lstStyle>
            <a:lvl1pPr algn="l" defTabSz="822959">
              <a:defRPr sz="6119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Sponsor Intro</a:t>
            </a:r>
          </a:p>
        </p:txBody>
      </p:sp>
      <p:sp>
        <p:nvSpPr>
          <p:cNvPr id="101" name="Lorem Ipsum Subtitle"/>
          <p:cNvSpPr txBox="1"/>
          <p:nvPr>
            <p:ph type="subTitle" idx="1"/>
          </p:nvPr>
        </p:nvSpPr>
        <p:spPr>
          <a:xfrm>
            <a:off x="561547" y="2290630"/>
            <a:ext cx="10965931" cy="3086911"/>
          </a:xfrm>
          <a:prstGeom prst="rect">
            <a:avLst/>
          </a:prstGeom>
        </p:spPr>
        <p:txBody>
          <a:bodyPr/>
          <a:lstStyle/>
          <a:p>
            <a:pPr algn="l">
              <a:lnSpc>
                <a:spcPct val="15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Hi, my name is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[YOUR NAME]</a:t>
            </a:r>
            <a:r>
              <a:t>.</a:t>
            </a:r>
          </a:p>
          <a:p>
            <a:pPr algn="l">
              <a:lnSpc>
                <a:spcPct val="12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I work as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[JOB TITLE]</a:t>
            </a:r>
            <a:r>
              <a:t> at </a:t>
            </a:r>
            <a:r>
              <a:rPr>
                <a:latin typeface="Avenir Heavy"/>
                <a:ea typeface="Avenir Heavy"/>
                <a:cs typeface="Avenir Heavy"/>
                <a:sym typeface="Avenir Heavy"/>
              </a:rPr>
              <a:t>[FINANCIAL INSTITUTION]</a:t>
            </a:r>
            <a:r>
              <a:t>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ctangle"/>
          <p:cNvSpPr/>
          <p:nvPr/>
        </p:nvSpPr>
        <p:spPr>
          <a:xfrm>
            <a:off x="-13310" y="-14250"/>
            <a:ext cx="12218620" cy="4796821"/>
          </a:xfrm>
          <a:prstGeom prst="rect">
            <a:avLst/>
          </a:prstGeom>
          <a:solidFill>
            <a:srgbClr val="F4ECD4"/>
          </a:solidFill>
          <a:ln w="12700">
            <a:miter lim="400000"/>
          </a:ln>
        </p:spPr>
        <p:txBody>
          <a:bodyPr lIns="45719" rIns="45719" anchor="ctr"/>
          <a:lstStyle/>
          <a:p>
            <a:pPr/>
          </a:p>
        </p:txBody>
      </p:sp>
      <p:pic>
        <p:nvPicPr>
          <p:cNvPr id="104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05" name="Title 1"/>
          <p:cNvSpPr txBox="1"/>
          <p:nvPr/>
        </p:nvSpPr>
        <p:spPr>
          <a:xfrm>
            <a:off x="560172" y="4013200"/>
            <a:ext cx="10968681" cy="2387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60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Get Out of Debt</a:t>
            </a:r>
          </a:p>
        </p:txBody>
      </p:sp>
      <p:pic>
        <p:nvPicPr>
          <p:cNvPr id="106" name="1807-managing-debt-SPOT copy.png" descr="1807-managing-debt-SPOT copy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236127" y="-48124"/>
            <a:ext cx="6747755" cy="415361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Lorem Ipsum Subtitle"/>
          <p:cNvSpPr txBox="1"/>
          <p:nvPr>
            <p:ph type="subTitle" idx="1"/>
          </p:nvPr>
        </p:nvSpPr>
        <p:spPr>
          <a:xfrm>
            <a:off x="611659" y="1616015"/>
            <a:ext cx="10865707" cy="5082237"/>
          </a:xfrm>
          <a:prstGeom prst="rect">
            <a:avLst/>
          </a:prstGeom>
        </p:spPr>
        <p:txBody>
          <a:bodyPr/>
          <a:lstStyle/>
          <a:p>
            <a:pPr marL="360947" indent="-360947" algn="l">
              <a:lnSpc>
                <a:spcPct val="100000"/>
              </a:lnSpc>
              <a:buSzPct val="100000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First Steps</a:t>
            </a:r>
          </a:p>
          <a:p>
            <a:pPr marL="360947" indent="-360947" algn="l">
              <a:lnSpc>
                <a:spcPct val="100000"/>
              </a:lnSpc>
              <a:buSzPct val="100000"/>
              <a:buChar char="•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Debt Strategies</a:t>
            </a:r>
          </a:p>
          <a:p>
            <a:pPr lvl="2" marL="1052763" indent="-290763" algn="l">
              <a:lnSpc>
                <a:spcPct val="100000"/>
              </a:lnSpc>
              <a:buSzPct val="100000"/>
              <a:buChar char="•"/>
              <a:defRPr sz="29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 Snowball Method</a:t>
            </a:r>
          </a:p>
          <a:p>
            <a:pPr lvl="2" marL="1052763" indent="-290763" algn="l">
              <a:lnSpc>
                <a:spcPct val="100000"/>
              </a:lnSpc>
              <a:buSzPct val="100000"/>
              <a:buChar char="•"/>
              <a:defRPr sz="29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 Avalanche Method</a:t>
            </a:r>
          </a:p>
          <a:p>
            <a:pPr lvl="2" marL="1052763" indent="-290763" algn="l">
              <a:lnSpc>
                <a:spcPct val="100000"/>
              </a:lnSpc>
              <a:buSzPct val="100000"/>
              <a:buChar char="•"/>
              <a:defRPr sz="29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 Negotiate with Creditors</a:t>
            </a:r>
          </a:p>
          <a:p>
            <a:pPr lvl="2" marL="1052763" indent="-290763" algn="l">
              <a:lnSpc>
                <a:spcPct val="100000"/>
              </a:lnSpc>
              <a:buSzPct val="100000"/>
              <a:buChar char="•"/>
              <a:defRPr sz="29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 Debt Management Plan</a:t>
            </a:r>
          </a:p>
          <a:p>
            <a:pPr lvl="2" marL="1052763" indent="-290763" algn="l">
              <a:lnSpc>
                <a:spcPct val="100000"/>
              </a:lnSpc>
              <a:buSzPct val="100000"/>
              <a:buChar char="•"/>
              <a:defRPr sz="29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 Debt Consolidation </a:t>
            </a:r>
          </a:p>
        </p:txBody>
      </p:sp>
      <p:pic>
        <p:nvPicPr>
          <p:cNvPr id="109" name="Banzai_Logo_Blue copy.png" descr="Banzai_Logo_Blue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730980" y="5761761"/>
            <a:ext cx="2265568" cy="973064"/>
          </a:xfrm>
          <a:prstGeom prst="rect">
            <a:avLst/>
          </a:prstGeom>
          <a:ln w="12700">
            <a:miter lim="400000"/>
          </a:ln>
        </p:spPr>
      </p:pic>
      <p:sp>
        <p:nvSpPr>
          <p:cNvPr id="110" name="Title 1"/>
          <p:cNvSpPr txBox="1"/>
          <p:nvPr>
            <p:ph type="ctrTitle"/>
          </p:nvPr>
        </p:nvSpPr>
        <p:spPr>
          <a:xfrm>
            <a:off x="560172" y="157362"/>
            <a:ext cx="10968681" cy="1418848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We’ll talk about…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Lorem Ipsum Subtitle"/>
          <p:cNvSpPr txBox="1"/>
          <p:nvPr>
            <p:ph type="subTitle" sz="half" idx="1"/>
          </p:nvPr>
        </p:nvSpPr>
        <p:spPr>
          <a:xfrm>
            <a:off x="586946" y="1605622"/>
            <a:ext cx="7405301" cy="4185125"/>
          </a:xfrm>
          <a:prstGeom prst="rect">
            <a:avLst/>
          </a:prstGeom>
        </p:spPr>
        <p:txBody>
          <a:bodyPr/>
          <a:lstStyle/>
          <a:p>
            <a:pPr marL="441157" indent="-441157" algn="l">
              <a:lnSpc>
                <a:spcPct val="100000"/>
              </a:lnSpc>
              <a:buSzPct val="100000"/>
              <a:buAutoNum type="arabicPeriod" startAt="1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Avoid accumulating more debt</a:t>
            </a:r>
          </a:p>
          <a:p>
            <a:pPr marL="441157" indent="-441157" algn="l">
              <a:lnSpc>
                <a:spcPct val="100000"/>
              </a:lnSpc>
              <a:buSzPct val="100000"/>
              <a:buAutoNum type="arabicPeriod" startAt="1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Reduce expenses</a:t>
            </a:r>
          </a:p>
          <a:p>
            <a:pPr marL="441157" indent="-441157" algn="l">
              <a:lnSpc>
                <a:spcPct val="100000"/>
              </a:lnSpc>
              <a:buSzPct val="100000"/>
              <a:buAutoNum type="arabicPeriod" startAt="1"/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pPr>
            <a:r>
              <a:t>Pay more than the minimum</a:t>
            </a:r>
          </a:p>
        </p:txBody>
      </p:sp>
      <p:pic>
        <p:nvPicPr>
          <p:cNvPr id="113" name="Session_Illustrations 11 copy.png" descr="Session_Illustrations 11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692289" y="3202850"/>
            <a:ext cx="5212298" cy="2931918"/>
          </a:xfrm>
          <a:prstGeom prst="rect">
            <a:avLst/>
          </a:prstGeom>
          <a:ln w="12700">
            <a:miter lim="400000"/>
          </a:ln>
        </p:spPr>
      </p:pic>
      <p:sp>
        <p:nvSpPr>
          <p:cNvPr id="114" name="Title 1"/>
          <p:cNvSpPr txBox="1"/>
          <p:nvPr/>
        </p:nvSpPr>
        <p:spPr>
          <a:xfrm>
            <a:off x="560172" y="157362"/>
            <a:ext cx="5212298" cy="1418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First Steps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exels-karolina-grabowska-4386339.jpg" descr="pexels-karolina-grabowska-4386339.jpg"/>
          <p:cNvPicPr>
            <a:picLocks noChangeAspect="1"/>
          </p:cNvPicPr>
          <p:nvPr/>
        </p:nvPicPr>
        <p:blipFill>
          <a:blip r:embed="rId2">
            <a:extLst/>
          </a:blip>
          <a:srcRect l="0" t="38129" r="0" b="0"/>
          <a:stretch>
            <a:fillRect/>
          </a:stretch>
        </p:blipFill>
        <p:spPr>
          <a:xfrm>
            <a:off x="-40662" y="-30467"/>
            <a:ext cx="12273324" cy="5062416"/>
          </a:xfrm>
          <a:prstGeom prst="rect">
            <a:avLst/>
          </a:prstGeom>
          <a:ln w="12700">
            <a:miter lim="400000"/>
          </a:ln>
        </p:spPr>
      </p:pic>
      <p:sp>
        <p:nvSpPr>
          <p:cNvPr id="117" name="Title 1"/>
          <p:cNvSpPr txBox="1"/>
          <p:nvPr/>
        </p:nvSpPr>
        <p:spPr>
          <a:xfrm>
            <a:off x="944638" y="5012459"/>
            <a:ext cx="10302724" cy="1418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b">
            <a:normAutofit fontScale="100000" lnSpcReduction="0"/>
          </a:bodyPr>
          <a:lstStyle>
            <a:lvl1pPr algn="ctr">
              <a:lnSpc>
                <a:spcPct val="90000"/>
              </a:lnSpc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Make a plan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le 1"/>
          <p:cNvSpPr txBox="1"/>
          <p:nvPr>
            <p:ph type="ctrTitle"/>
          </p:nvPr>
        </p:nvSpPr>
        <p:spPr>
          <a:xfrm>
            <a:off x="611659" y="4181493"/>
            <a:ext cx="10968682" cy="1418849"/>
          </a:xfrm>
          <a:prstGeom prst="rect">
            <a:avLst/>
          </a:prstGeom>
        </p:spPr>
        <p:txBody>
          <a:bodyPr/>
          <a:lstStyle>
            <a:lvl1pPr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Debt Snowball Method:</a:t>
            </a:r>
          </a:p>
        </p:txBody>
      </p:sp>
      <p:sp>
        <p:nvSpPr>
          <p:cNvPr id="120" name="Lorem Ipsum Subtitle"/>
          <p:cNvSpPr txBox="1"/>
          <p:nvPr>
            <p:ph type="subTitle" sz="quarter" idx="1"/>
          </p:nvPr>
        </p:nvSpPr>
        <p:spPr>
          <a:xfrm>
            <a:off x="672404" y="5646687"/>
            <a:ext cx="10847192" cy="97661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Pay your smallest debt off first and work your way up.</a:t>
            </a:r>
          </a:p>
        </p:txBody>
      </p:sp>
      <p:pic>
        <p:nvPicPr>
          <p:cNvPr id="121" name="Session_Illustrations 6 copy.png" descr="Session_Illustrations 6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34792" y="440889"/>
            <a:ext cx="6522416" cy="366885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le 1"/>
          <p:cNvSpPr txBox="1"/>
          <p:nvPr>
            <p:ph type="ctrTitle"/>
          </p:nvPr>
        </p:nvSpPr>
        <p:spPr>
          <a:xfrm>
            <a:off x="611659" y="3528757"/>
            <a:ext cx="10968682" cy="1418848"/>
          </a:xfrm>
          <a:prstGeom prst="rect">
            <a:avLst/>
          </a:prstGeom>
        </p:spPr>
        <p:txBody>
          <a:bodyPr/>
          <a:lstStyle>
            <a:lvl1pPr>
              <a:defRPr sz="5400">
                <a:solidFill>
                  <a:schemeClr val="accent1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Debt Avalanche Method:</a:t>
            </a:r>
          </a:p>
        </p:txBody>
      </p:sp>
      <p:sp>
        <p:nvSpPr>
          <p:cNvPr id="124" name="Lorem Ipsum Subtitle"/>
          <p:cNvSpPr txBox="1"/>
          <p:nvPr>
            <p:ph type="subTitle" sz="quarter" idx="1"/>
          </p:nvPr>
        </p:nvSpPr>
        <p:spPr>
          <a:xfrm>
            <a:off x="1359061" y="5032050"/>
            <a:ext cx="9473878" cy="1418848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600">
                <a:solidFill>
                  <a:schemeClr val="accent2"/>
                </a:solidFill>
                <a:latin typeface="Avenir Light"/>
                <a:ea typeface="Avenir Light"/>
                <a:cs typeface="Avenir Light"/>
                <a:sym typeface="Avenir Light"/>
              </a:defRPr>
            </a:lvl1pPr>
          </a:lstStyle>
          <a:p>
            <a:pPr/>
            <a:r>
              <a:t>Pay off your debt with the highest interest rate first and work your way down.</a:t>
            </a:r>
          </a:p>
        </p:txBody>
      </p:sp>
      <p:pic>
        <p:nvPicPr>
          <p:cNvPr id="125" name="Session_Illustrations 16 copy.png" descr="Session_Illustrations 16 copy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21932" y="432146"/>
            <a:ext cx="6148136" cy="34583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le 1"/>
          <p:cNvSpPr txBox="1"/>
          <p:nvPr>
            <p:ph type="ctrTitle"/>
          </p:nvPr>
        </p:nvSpPr>
        <p:spPr>
          <a:xfrm>
            <a:off x="623101" y="2071544"/>
            <a:ext cx="5252555" cy="2714912"/>
          </a:xfrm>
          <a:prstGeom prst="rect">
            <a:avLst/>
          </a:prstGeom>
        </p:spPr>
        <p:txBody>
          <a:bodyPr/>
          <a:lstStyle>
            <a:lvl1pPr algn="l">
              <a:defRPr sz="5400">
                <a:solidFill>
                  <a:schemeClr val="accent5"/>
                </a:solidFill>
                <a:latin typeface="Avenir Black"/>
                <a:ea typeface="Avenir Black"/>
                <a:cs typeface="Avenir Black"/>
                <a:sym typeface="Avenir Black"/>
              </a:defRPr>
            </a:lvl1pPr>
          </a:lstStyle>
          <a:p>
            <a:pPr/>
            <a:r>
              <a:t>What will these strategies look like for you?</a:t>
            </a:r>
          </a:p>
        </p:txBody>
      </p:sp>
      <p:pic>
        <p:nvPicPr>
          <p:cNvPr id="128" name="pexels-julia-m-cameron-4144100.jpg" descr="pexels-julia-m-cameron-4144100.jpg"/>
          <p:cNvPicPr>
            <a:picLocks noChangeAspect="1"/>
          </p:cNvPicPr>
          <p:nvPr/>
        </p:nvPicPr>
        <p:blipFill>
          <a:blip r:embed="rId2">
            <a:extLst/>
          </a:blip>
          <a:srcRect l="0" t="9685" r="2300" b="11392"/>
          <a:stretch>
            <a:fillRect/>
          </a:stretch>
        </p:blipFill>
        <p:spPr>
          <a:xfrm>
            <a:off x="6517809" y="-6137"/>
            <a:ext cx="5676142" cy="687027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282A33"/>
      </a:dk1>
      <a:lt1>
        <a:srgbClr val="FFFFFF"/>
      </a:lt1>
      <a:dk2>
        <a:srgbClr val="A7A7A7"/>
      </a:dk2>
      <a:lt2>
        <a:srgbClr val="535353"/>
      </a:lt2>
      <a:accent1>
        <a:srgbClr val="02A1FF"/>
      </a:accent1>
      <a:accent2>
        <a:srgbClr val="282932"/>
      </a:accent2>
      <a:accent3>
        <a:srgbClr val="D4D5D3"/>
      </a:accent3>
      <a:accent4>
        <a:srgbClr val="FEFFFE"/>
      </a:accent4>
      <a:accent5>
        <a:srgbClr val="06A0FF"/>
      </a:accent5>
      <a:accent6>
        <a:srgbClr val="16171C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7200000"/>
            <a:satOff val="-100001"/>
          </a:schemeClr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282A33"/>
      </a:dk1>
      <a:lt1>
        <a:srgbClr val="332C0B"/>
      </a:lt1>
      <a:dk2>
        <a:srgbClr val="A7A7A7"/>
      </a:dk2>
      <a:lt2>
        <a:srgbClr val="535353"/>
      </a:lt2>
      <a:accent1>
        <a:srgbClr val="02A1FF"/>
      </a:accent1>
      <a:accent2>
        <a:srgbClr val="282932"/>
      </a:accent2>
      <a:accent3>
        <a:srgbClr val="D4D5D3"/>
      </a:accent3>
      <a:accent4>
        <a:srgbClr val="FEFFFE"/>
      </a:accent4>
      <a:accent5>
        <a:srgbClr val="06A0FF"/>
      </a:accent5>
      <a:accent6>
        <a:srgbClr val="16171C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7200000"/>
            <a:satOff val="-100001"/>
          </a:schemeClr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282A33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