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EFEFEF"/>
          </a:solidFill>
        </a:fill>
      </a:tcStyle>
    </a:wholeTbl>
    <a:band2H>
      <a:tcTxStyle b="def" i="def"/>
      <a:tcStyle>
        <a:tcBdr/>
        <a:fill>
          <a:solidFill>
            <a:srgbClr val="F7F7F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BCBCC"/>
          </a:solidFill>
        </a:fill>
      </a:tcStyle>
    </a:wholeTbl>
    <a:band2H>
      <a:tcTxStyle b="def" i="def"/>
      <a:tcStyle>
        <a:tcBdr/>
        <a:fill>
          <a:solidFill>
            <a:srgbClr val="E7E7E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-7200000"/>
              <a:satOff val="-100001"/>
            </a:schemeClr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4">
              <a:hueOff val="-7200000"/>
              <a:satOff val="-100001"/>
            </a:schemeClr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BCBCC"/>
          </a:solidFill>
        </a:fill>
      </a:tcStyle>
    </a:wholeTbl>
    <a:band2H>
      <a:tcTxStyle b="def" i="def"/>
      <a:tcStyle>
        <a:tcBdr/>
        <a:fill>
          <a:solidFill>
            <a:srgbClr val="E7E7E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solidFill>
            <a:srgbClr val="282A33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-7200000"/>
              <a:satOff val="-100001"/>
            </a:schemeClr>
          </a:solidFill>
        </a:fill>
      </a:tcStyle>
    </a:band2H>
    <a:firstCol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solidFill>
            <a:srgbClr val="282A33">
              <a:alpha val="20000"/>
            </a:srgbClr>
          </a:solidFill>
        </a:fill>
      </a:tcStyle>
    </a:firstCol>
    <a:la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508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1pPr>
    <a:lvl2pPr indent="2286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2pPr>
    <a:lvl3pPr indent="4572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3pPr>
    <a:lvl4pPr indent="6858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4pPr>
    <a:lvl5pPr indent="9144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5pPr>
    <a:lvl6pPr indent="11430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6pPr>
    <a:lvl7pPr indent="13716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7pPr>
    <a:lvl8pPr indent="16002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8pPr>
    <a:lvl9pPr indent="18288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B8B8D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B8B8D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B8B8D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B8B8D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B8B8D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457200">
              <a:buSzTx/>
              <a:buFontTx/>
              <a:buNone/>
              <a:defRPr b="1" sz="2400"/>
            </a:lvl2pPr>
            <a:lvl3pPr marL="0" indent="914400">
              <a:buSzTx/>
              <a:buFontTx/>
              <a:buNone/>
              <a:defRPr b="1" sz="2400"/>
            </a:lvl3pPr>
            <a:lvl4pPr marL="0" indent="1371600">
              <a:buSzTx/>
              <a:buFontTx/>
              <a:buNone/>
              <a:defRPr b="1" sz="2400"/>
            </a:lvl4pPr>
            <a:lvl5pPr marL="0" indent="1828800">
              <a:buSzTx/>
              <a:buFont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4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chemeClr val="accent4">
            <a:hueOff val="-7200000"/>
            <a:satOff val="-100001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B8B8D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teachbanzai.com/wellness/collections/buying-a-home" TargetMode="External"/><Relationship Id="rId3" Type="http://schemas.openxmlformats.org/officeDocument/2006/relationships/image" Target="../media/image12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Lorem Ipsum Subtitle"/>
          <p:cNvSpPr txBox="1"/>
          <p:nvPr>
            <p:ph type="subTitle" sz="quarter" idx="1"/>
          </p:nvPr>
        </p:nvSpPr>
        <p:spPr>
          <a:xfrm>
            <a:off x="555748" y="5871633"/>
            <a:ext cx="9144001" cy="1655762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accent1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Mortgages Basics</a:t>
            </a:r>
          </a:p>
        </p:txBody>
      </p:sp>
      <p:pic>
        <p:nvPicPr>
          <p:cNvPr id="95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96" name="Title 1"/>
          <p:cNvSpPr txBox="1"/>
          <p:nvPr/>
        </p:nvSpPr>
        <p:spPr>
          <a:xfrm>
            <a:off x="560172" y="3649133"/>
            <a:ext cx="10968681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Buying a Home</a:t>
            </a:r>
          </a:p>
        </p:txBody>
      </p:sp>
      <p:pic>
        <p:nvPicPr>
          <p:cNvPr id="97" name="coach-mortgage-affordability-hero.jpg" descr="coach-mortgage-affordability-hero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-4677"/>
            <a:ext cx="12192001" cy="47946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Rectangle"/>
          <p:cNvSpPr/>
          <p:nvPr/>
        </p:nvSpPr>
        <p:spPr>
          <a:xfrm>
            <a:off x="-30295" y="2947"/>
            <a:ext cx="12252590" cy="4826529"/>
          </a:xfrm>
          <a:prstGeom prst="rect">
            <a:avLst/>
          </a:prstGeom>
          <a:solidFill>
            <a:srgbClr val="FFE1BE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chemeClr val="accent4">
                    <a:hueOff val="-7200000"/>
                    <a:satOff val="-100001"/>
                  </a:schemeClr>
                </a:solidFill>
              </a:defRPr>
            </a:pPr>
          </a:p>
        </p:txBody>
      </p:sp>
      <p:sp>
        <p:nvSpPr>
          <p:cNvPr id="130" name="Title 1"/>
          <p:cNvSpPr txBox="1"/>
          <p:nvPr/>
        </p:nvSpPr>
        <p:spPr>
          <a:xfrm>
            <a:off x="585275" y="3976091"/>
            <a:ext cx="11021450" cy="2373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5400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The Mortgage Application</a:t>
            </a:r>
          </a:p>
        </p:txBody>
      </p:sp>
      <p:pic>
        <p:nvPicPr>
          <p:cNvPr id="131" name="coach-mortgage-affordability-thinking.png" descr="coach-mortgage-affordability-think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54745" y="190297"/>
            <a:ext cx="8082510" cy="455342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coach-mortgage-affordability-28-percent.png" descr="coach-mortgage-affordability-28-percen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28762" y="1501432"/>
            <a:ext cx="9134476" cy="5146073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Title 1"/>
          <p:cNvSpPr txBox="1"/>
          <p:nvPr/>
        </p:nvSpPr>
        <p:spPr>
          <a:xfrm>
            <a:off x="585275" y="346176"/>
            <a:ext cx="11021450" cy="11744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5400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Improve your odds of approval.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"/>
          <p:cNvSpPr/>
          <p:nvPr/>
        </p:nvSpPr>
        <p:spPr>
          <a:xfrm>
            <a:off x="-30295" y="2947"/>
            <a:ext cx="12252590" cy="4826529"/>
          </a:xfrm>
          <a:prstGeom prst="rect">
            <a:avLst/>
          </a:prstGeom>
          <a:solidFill>
            <a:srgbClr val="FFE1BE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chemeClr val="accent4">
                    <a:hueOff val="-7200000"/>
                    <a:satOff val="-100001"/>
                  </a:schemeClr>
                </a:solidFill>
              </a:defRPr>
            </a:pPr>
          </a:p>
        </p:txBody>
      </p:sp>
      <p:sp>
        <p:nvSpPr>
          <p:cNvPr id="137" name="Title 1"/>
          <p:cNvSpPr txBox="1"/>
          <p:nvPr/>
        </p:nvSpPr>
        <p:spPr>
          <a:xfrm>
            <a:off x="585275" y="5319344"/>
            <a:ext cx="11021450" cy="10348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5400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Closing</a:t>
            </a:r>
          </a:p>
        </p:txBody>
      </p:sp>
      <p:pic>
        <p:nvPicPr>
          <p:cNvPr id="138" name="coach-mortgage-affordability-mortage-papers.png" descr="coach-mortgage-affordability-mortage-paper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42907" y="-401229"/>
            <a:ext cx="9506186" cy="53554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itle 1"/>
          <p:cNvSpPr txBox="1"/>
          <p:nvPr/>
        </p:nvSpPr>
        <p:spPr>
          <a:xfrm>
            <a:off x="585275" y="346176"/>
            <a:ext cx="11021450" cy="11744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5400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Getting a mortgage through us: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1"/>
          <p:cNvSpPr txBox="1"/>
          <p:nvPr>
            <p:ph type="ctrTitle"/>
          </p:nvPr>
        </p:nvSpPr>
        <p:spPr>
          <a:xfrm>
            <a:off x="560172" y="102329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Review</a:t>
            </a:r>
          </a:p>
        </p:txBody>
      </p:sp>
      <p:sp>
        <p:nvSpPr>
          <p:cNvPr id="143" name="Lorem Ipsum Subtitle"/>
          <p:cNvSpPr txBox="1"/>
          <p:nvPr/>
        </p:nvSpPr>
        <p:spPr>
          <a:xfrm>
            <a:off x="663146" y="1651998"/>
            <a:ext cx="10762733" cy="4625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 marL="497205" indent="-497205" defTabSz="795527">
              <a:spcBef>
                <a:spcPts val="800"/>
              </a:spcBef>
              <a:buSzPct val="100000"/>
              <a:buFont typeface="Arial"/>
              <a:buChar char="•"/>
              <a:defRPr sz="3132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The Basics</a:t>
            </a:r>
          </a:p>
          <a:p>
            <a:pPr marL="497205" indent="-497205" defTabSz="795527">
              <a:spcBef>
                <a:spcPts val="800"/>
              </a:spcBef>
              <a:buSzPct val="100000"/>
              <a:buFont typeface="Arial"/>
              <a:buChar char="•"/>
              <a:defRPr sz="3132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Down Payments &amp; PMI</a:t>
            </a:r>
          </a:p>
          <a:p>
            <a:pPr marL="497205" indent="-497205" defTabSz="795527">
              <a:spcBef>
                <a:spcPts val="800"/>
              </a:spcBef>
              <a:buSzPct val="100000"/>
              <a:buFont typeface="Arial"/>
              <a:buChar char="•"/>
              <a:defRPr sz="3132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Types of Mortgages</a:t>
            </a:r>
          </a:p>
          <a:p>
            <a:pPr marL="497205" indent="-497205" defTabSz="795527">
              <a:spcBef>
                <a:spcPts val="800"/>
              </a:spcBef>
              <a:buSzPct val="100000"/>
              <a:buFont typeface="Arial"/>
              <a:buChar char="•"/>
              <a:defRPr sz="3132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The Process</a:t>
            </a:r>
          </a:p>
          <a:p>
            <a:pPr lvl="1" marL="894969" indent="-497205" defTabSz="795527">
              <a:spcBef>
                <a:spcPts val="800"/>
              </a:spcBef>
              <a:buSzPct val="100000"/>
              <a:buFont typeface="Arial"/>
              <a:buChar char="•"/>
              <a:defRPr sz="3132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Pre-approval</a:t>
            </a:r>
          </a:p>
          <a:p>
            <a:pPr lvl="1" marL="894969" indent="-497205" defTabSz="795527">
              <a:spcBef>
                <a:spcPts val="800"/>
              </a:spcBef>
              <a:buSzPct val="100000"/>
              <a:buFont typeface="Arial"/>
              <a:buChar char="•"/>
              <a:defRPr sz="3132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The Application</a:t>
            </a:r>
          </a:p>
          <a:p>
            <a:pPr lvl="1" marL="894969" indent="-497205" defTabSz="795527">
              <a:spcBef>
                <a:spcPts val="800"/>
              </a:spcBef>
              <a:buSzPct val="100000"/>
              <a:buFont typeface="Arial"/>
              <a:buChar char="•"/>
              <a:defRPr sz="3132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Closing</a:t>
            </a:r>
          </a:p>
        </p:txBody>
      </p:sp>
      <p:pic>
        <p:nvPicPr>
          <p:cNvPr id="144" name="coach-mortgage-affordability-paperwork.png" descr="coach-mortgage-affordability-paperwork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52614" y="2085708"/>
            <a:ext cx="8210586" cy="462558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itle 1">
            <a:hlinkClick r:id="rId2" invalidUrl="" action="" tgtFrame="" tooltip="" history="1" highlightClick="0" endSnd="0"/>
          </p:cNvPr>
          <p:cNvSpPr txBox="1"/>
          <p:nvPr/>
        </p:nvSpPr>
        <p:spPr>
          <a:xfrm>
            <a:off x="585275" y="346176"/>
            <a:ext cx="11021450" cy="11744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5400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Buying a Home Collection</a:t>
            </a:r>
          </a:p>
        </p:txBody>
      </p:sp>
      <p:pic>
        <p:nvPicPr>
          <p:cNvPr id="147" name="coach-mortgage-affordability-dollar-bill.png" descr="coach-mortgage-affordability-dollar-bill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01390" y="1297495"/>
            <a:ext cx="9989220" cy="56276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Title 1"/>
          <p:cNvSpPr txBox="1"/>
          <p:nvPr/>
        </p:nvSpPr>
        <p:spPr>
          <a:xfrm>
            <a:off x="560172" y="3992033"/>
            <a:ext cx="10968681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Thank you!</a:t>
            </a:r>
          </a:p>
        </p:txBody>
      </p:sp>
      <p:pic>
        <p:nvPicPr>
          <p:cNvPr id="151" name="coach-mortgage-affordability-hero.jpg" descr="coach-mortgage-affordability-hero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753"/>
            <a:ext cx="12192001" cy="479460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00" name="Title 1"/>
          <p:cNvSpPr txBox="1"/>
          <p:nvPr>
            <p:ph type="ctrTitle"/>
          </p:nvPr>
        </p:nvSpPr>
        <p:spPr>
          <a:xfrm>
            <a:off x="560172" y="765997"/>
            <a:ext cx="10968681" cy="1140413"/>
          </a:xfrm>
          <a:prstGeom prst="rect">
            <a:avLst/>
          </a:prstGeom>
        </p:spPr>
        <p:txBody>
          <a:bodyPr/>
          <a:lstStyle>
            <a:lvl1pPr algn="l" defTabSz="822959">
              <a:defRPr sz="6119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Sponsor Intro</a:t>
            </a:r>
          </a:p>
        </p:txBody>
      </p:sp>
      <p:sp>
        <p:nvSpPr>
          <p:cNvPr id="101" name="Lorem Ipsum Subtitle"/>
          <p:cNvSpPr txBox="1"/>
          <p:nvPr>
            <p:ph type="subTitle" idx="1"/>
          </p:nvPr>
        </p:nvSpPr>
        <p:spPr>
          <a:xfrm>
            <a:off x="561547" y="2290630"/>
            <a:ext cx="10965931" cy="3086911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5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Hi, my name is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[YOUR NAME]</a:t>
            </a:r>
            <a:r>
              <a:t>.</a:t>
            </a:r>
          </a:p>
          <a:p>
            <a:pPr algn="l">
              <a:lnSpc>
                <a:spcPct val="12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I work as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[JOB TITLE]</a:t>
            </a:r>
            <a:r>
              <a:t> at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[FINANCIAL INSTITUTION]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tangle"/>
          <p:cNvSpPr/>
          <p:nvPr/>
        </p:nvSpPr>
        <p:spPr>
          <a:xfrm>
            <a:off x="-30295" y="2947"/>
            <a:ext cx="12252590" cy="4826529"/>
          </a:xfrm>
          <a:prstGeom prst="rect">
            <a:avLst/>
          </a:prstGeom>
          <a:solidFill>
            <a:srgbClr val="FFE1BE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chemeClr val="accent4">
                    <a:hueOff val="-7200000"/>
                    <a:satOff val="-100001"/>
                  </a:schemeClr>
                </a:solidFill>
              </a:defRPr>
            </a:pPr>
          </a:p>
        </p:txBody>
      </p:sp>
      <p:pic>
        <p:nvPicPr>
          <p:cNvPr id="104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05" name="Title 1"/>
          <p:cNvSpPr txBox="1"/>
          <p:nvPr/>
        </p:nvSpPr>
        <p:spPr>
          <a:xfrm>
            <a:off x="560172" y="4013200"/>
            <a:ext cx="10968681" cy="2387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Buying a Home</a:t>
            </a:r>
          </a:p>
        </p:txBody>
      </p:sp>
      <p:pic>
        <p:nvPicPr>
          <p:cNvPr id="106" name="coach-mortgage-affordability-shopping.png" descr="coach-mortgage-affordability-shopping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65348" y="-88860"/>
            <a:ext cx="8661304" cy="48795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itle 1"/>
          <p:cNvSpPr txBox="1"/>
          <p:nvPr>
            <p:ph type="ctrTitle"/>
          </p:nvPr>
        </p:nvSpPr>
        <p:spPr>
          <a:xfrm>
            <a:off x="560172" y="102329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We’ll talk about…</a:t>
            </a:r>
          </a:p>
        </p:txBody>
      </p:sp>
      <p:sp>
        <p:nvSpPr>
          <p:cNvPr id="109" name="Lorem Ipsum Subtitle"/>
          <p:cNvSpPr txBox="1"/>
          <p:nvPr>
            <p:ph type="subTitle" idx="1"/>
          </p:nvPr>
        </p:nvSpPr>
        <p:spPr>
          <a:xfrm>
            <a:off x="663146" y="1651998"/>
            <a:ext cx="10762733" cy="4625583"/>
          </a:xfrm>
          <a:prstGeom prst="rect">
            <a:avLst/>
          </a:prstGeom>
        </p:spPr>
        <p:txBody>
          <a:bodyPr/>
          <a:lstStyle/>
          <a:p>
            <a:pPr marL="497205" indent="-497205" algn="l" defTabSz="795527">
              <a:lnSpc>
                <a:spcPct val="100000"/>
              </a:lnSpc>
              <a:spcBef>
                <a:spcPts val="800"/>
              </a:spcBef>
              <a:buSzPct val="100000"/>
              <a:buFont typeface="Arial"/>
              <a:buChar char="•"/>
              <a:defRPr sz="3132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The Basics</a:t>
            </a:r>
          </a:p>
          <a:p>
            <a:pPr marL="497205" indent="-497205" algn="l" defTabSz="795527">
              <a:lnSpc>
                <a:spcPct val="100000"/>
              </a:lnSpc>
              <a:spcBef>
                <a:spcPts val="800"/>
              </a:spcBef>
              <a:buSzPct val="100000"/>
              <a:buFont typeface="Arial"/>
              <a:buChar char="•"/>
              <a:defRPr sz="3132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Down Payments &amp; PMI</a:t>
            </a:r>
          </a:p>
          <a:p>
            <a:pPr marL="497205" indent="-497205" algn="l" defTabSz="795527">
              <a:lnSpc>
                <a:spcPct val="100000"/>
              </a:lnSpc>
              <a:spcBef>
                <a:spcPts val="800"/>
              </a:spcBef>
              <a:buSzPct val="100000"/>
              <a:buFont typeface="Arial"/>
              <a:buChar char="•"/>
              <a:defRPr sz="3132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Types of Mortgages</a:t>
            </a:r>
          </a:p>
          <a:p>
            <a:pPr marL="497205" indent="-497205" algn="l" defTabSz="795527">
              <a:lnSpc>
                <a:spcPct val="100000"/>
              </a:lnSpc>
              <a:spcBef>
                <a:spcPts val="800"/>
              </a:spcBef>
              <a:buSzPct val="100000"/>
              <a:buFont typeface="Arial"/>
              <a:buChar char="•"/>
              <a:defRPr sz="3132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The Process</a:t>
            </a:r>
          </a:p>
          <a:p>
            <a:pPr lvl="1" marL="894969" indent="-497205" algn="l" defTabSz="795527">
              <a:lnSpc>
                <a:spcPct val="100000"/>
              </a:lnSpc>
              <a:spcBef>
                <a:spcPts val="800"/>
              </a:spcBef>
              <a:buSzPct val="100000"/>
              <a:buFont typeface="Arial"/>
              <a:buChar char="•"/>
              <a:defRPr sz="3132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Pre-approval</a:t>
            </a:r>
          </a:p>
          <a:p>
            <a:pPr lvl="1" marL="894969" indent="-497205" algn="l" defTabSz="795527">
              <a:lnSpc>
                <a:spcPct val="100000"/>
              </a:lnSpc>
              <a:spcBef>
                <a:spcPts val="800"/>
              </a:spcBef>
              <a:buSzPct val="100000"/>
              <a:buFont typeface="Arial"/>
              <a:buChar char="•"/>
              <a:defRPr sz="3132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The Application</a:t>
            </a:r>
          </a:p>
          <a:p>
            <a:pPr lvl="1" marL="894969" indent="-497205" algn="l" defTabSz="795527">
              <a:lnSpc>
                <a:spcPct val="100000"/>
              </a:lnSpc>
              <a:spcBef>
                <a:spcPts val="800"/>
              </a:spcBef>
              <a:buSzPct val="100000"/>
              <a:buFont typeface="Arial"/>
              <a:buChar char="•"/>
              <a:defRPr sz="3132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Closing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1"/>
          <p:cNvSpPr txBox="1"/>
          <p:nvPr>
            <p:ph type="ctrTitle"/>
          </p:nvPr>
        </p:nvSpPr>
        <p:spPr>
          <a:xfrm>
            <a:off x="560172" y="102329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The Basics:</a:t>
            </a:r>
          </a:p>
        </p:txBody>
      </p:sp>
      <p:sp>
        <p:nvSpPr>
          <p:cNvPr id="112" name="Lorem Ipsum Subtitle"/>
          <p:cNvSpPr txBox="1"/>
          <p:nvPr>
            <p:ph type="subTitle" sz="half" idx="1"/>
          </p:nvPr>
        </p:nvSpPr>
        <p:spPr>
          <a:xfrm>
            <a:off x="663146" y="1651998"/>
            <a:ext cx="4604686" cy="462558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Mortgage terms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APR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Interest Rates</a:t>
            </a:r>
          </a:p>
        </p:txBody>
      </p:sp>
      <p:pic>
        <p:nvPicPr>
          <p:cNvPr id="113" name="coach-mortgage-affordability-apr-doc.png" descr="coach-mortgage-affordability-apr-doc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30156" y="1444065"/>
            <a:ext cx="10342490" cy="58266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ectangle"/>
          <p:cNvSpPr/>
          <p:nvPr/>
        </p:nvSpPr>
        <p:spPr>
          <a:xfrm>
            <a:off x="-30295" y="2947"/>
            <a:ext cx="12252590" cy="4826529"/>
          </a:xfrm>
          <a:prstGeom prst="rect">
            <a:avLst/>
          </a:prstGeom>
          <a:solidFill>
            <a:srgbClr val="FFE1BE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chemeClr val="accent4">
                    <a:hueOff val="-7200000"/>
                    <a:satOff val="-100001"/>
                  </a:schemeClr>
                </a:solidFill>
              </a:defRPr>
            </a:pPr>
          </a:p>
        </p:txBody>
      </p:sp>
      <p:sp>
        <p:nvSpPr>
          <p:cNvPr id="116" name="Title 1"/>
          <p:cNvSpPr txBox="1"/>
          <p:nvPr/>
        </p:nvSpPr>
        <p:spPr>
          <a:xfrm>
            <a:off x="585275" y="3976091"/>
            <a:ext cx="11021450" cy="2373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5400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Down Payments and PMI</a:t>
            </a:r>
          </a:p>
        </p:txBody>
      </p:sp>
      <p:pic>
        <p:nvPicPr>
          <p:cNvPr id="117" name="coach-mortgage-affordability-long-receipt.png" descr="coach-mortgage-affordability-long-receip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7017" y="-437840"/>
            <a:ext cx="10737966" cy="60494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 1"/>
          <p:cNvSpPr txBox="1"/>
          <p:nvPr/>
        </p:nvSpPr>
        <p:spPr>
          <a:xfrm>
            <a:off x="585275" y="346176"/>
            <a:ext cx="11021450" cy="11744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5400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Types of Mortgages</a:t>
            </a:r>
          </a:p>
        </p:txBody>
      </p:sp>
      <p:pic>
        <p:nvPicPr>
          <p:cNvPr id="120" name="coach-mortgage-affordability-house.png" descr="coach-mortgage-affordability-hous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95012" y="1447171"/>
            <a:ext cx="9201976" cy="51840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chemeClr val="accent4">
            <a:hueOff val="-7200000"/>
            <a:satOff val="-100001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ctangle"/>
          <p:cNvSpPr/>
          <p:nvPr/>
        </p:nvSpPr>
        <p:spPr>
          <a:xfrm>
            <a:off x="-30295" y="2947"/>
            <a:ext cx="12252590" cy="4826529"/>
          </a:xfrm>
          <a:prstGeom prst="rect">
            <a:avLst/>
          </a:prstGeom>
          <a:solidFill>
            <a:srgbClr val="FFE1BE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chemeClr val="accent4">
                    <a:hueOff val="-7200000"/>
                    <a:satOff val="-100001"/>
                  </a:schemeClr>
                </a:solidFill>
              </a:defRPr>
            </a:pPr>
          </a:p>
        </p:txBody>
      </p:sp>
      <p:sp>
        <p:nvSpPr>
          <p:cNvPr id="123" name="Title 1"/>
          <p:cNvSpPr txBox="1"/>
          <p:nvPr/>
        </p:nvSpPr>
        <p:spPr>
          <a:xfrm>
            <a:off x="272826" y="5027357"/>
            <a:ext cx="11646348" cy="1344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5400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Get an idea of what you can afford.</a:t>
            </a:r>
          </a:p>
        </p:txBody>
      </p:sp>
      <p:pic>
        <p:nvPicPr>
          <p:cNvPr id="124" name="coach-mortgage-affordability-machine.png" descr="coach-mortgage-affordability-machin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86209" y="-68124"/>
            <a:ext cx="8819582" cy="49686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coach-mortgage-affordability-watching-you.png" descr="coach-mortgage-affordability-watching-yo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91913" y="1567230"/>
            <a:ext cx="8808174" cy="4962246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Title 1"/>
          <p:cNvSpPr txBox="1"/>
          <p:nvPr/>
        </p:nvSpPr>
        <p:spPr>
          <a:xfrm>
            <a:off x="585275" y="346176"/>
            <a:ext cx="11021450" cy="11744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5400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Pre-Approval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282A33"/>
      </a:dk1>
      <a:lt1>
        <a:srgbClr val="FFFFFF"/>
      </a:lt1>
      <a:dk2>
        <a:srgbClr val="A7A7A7"/>
      </a:dk2>
      <a:lt2>
        <a:srgbClr val="535353"/>
      </a:lt2>
      <a:accent1>
        <a:srgbClr val="02A1FF"/>
      </a:accent1>
      <a:accent2>
        <a:srgbClr val="282932"/>
      </a:accent2>
      <a:accent3>
        <a:srgbClr val="D4D5D3"/>
      </a:accent3>
      <a:accent4>
        <a:srgbClr val="FEFFFE"/>
      </a:accent4>
      <a:accent5>
        <a:srgbClr val="06A0FF"/>
      </a:accent5>
      <a:accent6>
        <a:srgbClr val="16171C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7200000"/>
            <a:satOff val="-100001"/>
          </a:schemeClr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282A33"/>
      </a:dk1>
      <a:lt1>
        <a:srgbClr val="332C0B"/>
      </a:lt1>
      <a:dk2>
        <a:srgbClr val="A7A7A7"/>
      </a:dk2>
      <a:lt2>
        <a:srgbClr val="535353"/>
      </a:lt2>
      <a:accent1>
        <a:srgbClr val="02A1FF"/>
      </a:accent1>
      <a:accent2>
        <a:srgbClr val="282932"/>
      </a:accent2>
      <a:accent3>
        <a:srgbClr val="D4D5D3"/>
      </a:accent3>
      <a:accent4>
        <a:srgbClr val="FEFFFE"/>
      </a:accent4>
      <a:accent5>
        <a:srgbClr val="06A0FF"/>
      </a:accent5>
      <a:accent6>
        <a:srgbClr val="16171C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7200000"/>
            <a:satOff val="-100001"/>
          </a:schemeClr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