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EFEFEF"/>
          </a:solidFill>
        </a:fill>
      </a:tcStyle>
    </a:wholeTbl>
    <a:band2H>
      <a:tcTxStyle b="def" i="def"/>
      <a:tcStyle>
        <a:tcBdr/>
        <a:fill>
          <a:solidFill>
            <a:srgbClr val="F7F7F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 b="def" i="def"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hueOff val="-7200000"/>
              <a:satOff val="-100001"/>
            </a:schemeClr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 b="def" i="def"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1pPr>
    <a:lvl2pPr indent="228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2pPr>
    <a:lvl3pPr indent="457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3pPr>
    <a:lvl4pPr indent="685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4pPr>
    <a:lvl5pPr indent="9144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5pPr>
    <a:lvl6pPr indent="11430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6pPr>
    <a:lvl7pPr indent="1371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7pPr>
    <a:lvl8pPr indent="1600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8pPr>
    <a:lvl9pPr indent="1828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B8B8D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B8B8D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B8B8D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B8B8D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B8B8D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chemeClr val="accent4">
            <a:hueOff val="-7200000"/>
            <a:satOff val="-100001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B8B8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Lorem Ipsum Subtitle"/>
          <p:cNvSpPr txBox="1"/>
          <p:nvPr>
            <p:ph type="subTitle" sz="quarter" idx="1"/>
          </p:nvPr>
        </p:nvSpPr>
        <p:spPr>
          <a:xfrm>
            <a:off x="555748" y="5897033"/>
            <a:ext cx="9144001" cy="1655762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accent1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/>
            <a:r>
              <a:t>Give every dollar a purpose.</a:t>
            </a:r>
          </a:p>
        </p:txBody>
      </p:sp>
      <p:pic>
        <p:nvPicPr>
          <p:cNvPr id="95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Title 1"/>
          <p:cNvSpPr txBox="1"/>
          <p:nvPr/>
        </p:nvSpPr>
        <p:spPr>
          <a:xfrm>
            <a:off x="560172" y="3687233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Budgeting Basics</a:t>
            </a:r>
          </a:p>
        </p:txBody>
      </p:sp>
      <p:pic>
        <p:nvPicPr>
          <p:cNvPr id="97" name="coach-create-a-budget-hero copy.png" descr="coach-create-a-budget-hero cop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-13143"/>
            <a:ext cx="12192001" cy="47946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le 1"/>
          <p:cNvSpPr txBox="1"/>
          <p:nvPr>
            <p:ph type="ctrTitle"/>
          </p:nvPr>
        </p:nvSpPr>
        <p:spPr>
          <a:xfrm>
            <a:off x="560172" y="505624"/>
            <a:ext cx="10968681" cy="1400786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Budgeting Tips</a:t>
            </a:r>
          </a:p>
        </p:txBody>
      </p:sp>
      <p:sp>
        <p:nvSpPr>
          <p:cNvPr id="130" name="Lorem Ipsum Subtitle"/>
          <p:cNvSpPr txBox="1"/>
          <p:nvPr>
            <p:ph type="subTitle" sz="half" idx="1"/>
          </p:nvPr>
        </p:nvSpPr>
        <p:spPr>
          <a:xfrm>
            <a:off x="663146" y="2092456"/>
            <a:ext cx="10968682" cy="2806260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3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Be honest about what is a need and what isn’t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3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Give your goals a specific number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3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Be realistic with your limits</a:t>
            </a:r>
          </a:p>
        </p:txBody>
      </p:sp>
      <p:pic>
        <p:nvPicPr>
          <p:cNvPr id="131" name="coach-create-a-budget-purse copy.png" descr="coach-create-a-budget-purs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86297" y="3064684"/>
            <a:ext cx="6045916" cy="34008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itle 1"/>
          <p:cNvSpPr txBox="1"/>
          <p:nvPr/>
        </p:nvSpPr>
        <p:spPr>
          <a:xfrm>
            <a:off x="560172" y="4867929"/>
            <a:ext cx="10968681" cy="14007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>
            <a:lvl1pPr algn="ctr">
              <a:lnSpc>
                <a:spcPct val="90000"/>
              </a:lnSpc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Create your budget</a:t>
            </a:r>
          </a:p>
        </p:txBody>
      </p:sp>
      <p:pic>
        <p:nvPicPr>
          <p:cNvPr id="134" name="pexels-karolina-grabowska-4475525.jpg" descr="pexels-karolina-grabowska-4475525.jpg"/>
          <p:cNvPicPr>
            <a:picLocks noChangeAspect="1"/>
          </p:cNvPicPr>
          <p:nvPr/>
        </p:nvPicPr>
        <p:blipFill>
          <a:blip r:embed="rId2">
            <a:extLst/>
          </a:blip>
          <a:srcRect l="0" t="18892" r="0" b="21524"/>
          <a:stretch>
            <a:fillRect/>
          </a:stretch>
        </p:blipFill>
        <p:spPr>
          <a:xfrm>
            <a:off x="-15079" y="-7649"/>
            <a:ext cx="12222158" cy="48548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itle 1"/>
          <p:cNvSpPr txBox="1"/>
          <p:nvPr>
            <p:ph type="ctrTitle"/>
          </p:nvPr>
        </p:nvSpPr>
        <p:spPr>
          <a:xfrm>
            <a:off x="1412665" y="740222"/>
            <a:ext cx="9366670" cy="1723675"/>
          </a:xfrm>
          <a:prstGeom prst="rect">
            <a:avLst/>
          </a:prstGeom>
        </p:spPr>
        <p:txBody>
          <a:bodyPr/>
          <a:lstStyle>
            <a:lvl1pPr defTabSz="749808">
              <a:defRPr sz="4920">
                <a:solidFill>
                  <a:schemeClr val="accent5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Congratulations, you now have a budget! Any questions?</a:t>
            </a:r>
          </a:p>
        </p:txBody>
      </p:sp>
      <p:pic>
        <p:nvPicPr>
          <p:cNvPr id="137" name="coach-create-a-budget-sunshine copy.png" descr="coach-create-a-budget-sunshin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2619" y="2588704"/>
            <a:ext cx="7006762" cy="39413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Lorem Ipsum Subtitle"/>
          <p:cNvSpPr txBox="1"/>
          <p:nvPr>
            <p:ph type="subTitle" idx="1"/>
          </p:nvPr>
        </p:nvSpPr>
        <p:spPr>
          <a:xfrm>
            <a:off x="611659" y="884327"/>
            <a:ext cx="10968682" cy="5089346"/>
          </a:xfrm>
          <a:prstGeom prst="rect">
            <a:avLst/>
          </a:prstGeom>
        </p:spPr>
        <p:txBody>
          <a:bodyPr/>
          <a:lstStyle/>
          <a:p>
            <a:pPr marL="560070" indent="-560070" algn="l" defTabSz="896111">
              <a:lnSpc>
                <a:spcPct val="100000"/>
              </a:lnSpc>
              <a:spcBef>
                <a:spcPts val="900"/>
              </a:spcBef>
              <a:buSzPct val="100000"/>
              <a:buFont typeface="Arial"/>
              <a:buChar char="•"/>
              <a:defRPr sz="3234">
                <a:solidFill>
                  <a:schemeClr val="accent2">
                    <a:lumOff val="-3529"/>
                  </a:schemeClr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A budget is a plan for your money.</a:t>
            </a:r>
          </a:p>
          <a:p>
            <a:pPr marL="560070" indent="-560070" algn="l" defTabSz="896111">
              <a:lnSpc>
                <a:spcPct val="100000"/>
              </a:lnSpc>
              <a:spcBef>
                <a:spcPts val="900"/>
              </a:spcBef>
              <a:buSzPct val="100000"/>
              <a:buFont typeface="Arial"/>
              <a:buChar char="•"/>
              <a:defRPr sz="3234">
                <a:solidFill>
                  <a:schemeClr val="accent2">
                    <a:lumOff val="-3529"/>
                  </a:schemeClr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A budget allows you to save for what you want and maintain control over your spending.</a:t>
            </a:r>
          </a:p>
          <a:p>
            <a:pPr marL="560070" indent="-560070" algn="l" defTabSz="896111">
              <a:lnSpc>
                <a:spcPct val="100000"/>
              </a:lnSpc>
              <a:spcBef>
                <a:spcPts val="900"/>
              </a:spcBef>
              <a:buSzPct val="100000"/>
              <a:buFont typeface="Arial"/>
              <a:buChar char="•"/>
              <a:defRPr sz="3234">
                <a:solidFill>
                  <a:schemeClr val="accent2">
                    <a:lumOff val="-3529"/>
                  </a:schemeClr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Zero-based budgeting means you track all of your income, expenses, and savings.</a:t>
            </a:r>
          </a:p>
          <a:p>
            <a:pPr marL="560070" indent="-560070" algn="l" defTabSz="896111">
              <a:lnSpc>
                <a:spcPct val="100000"/>
              </a:lnSpc>
              <a:spcBef>
                <a:spcPts val="900"/>
              </a:spcBef>
              <a:buSzPct val="100000"/>
              <a:buFont typeface="Arial"/>
              <a:buChar char="•"/>
              <a:defRPr sz="3234">
                <a:solidFill>
                  <a:schemeClr val="accent2">
                    <a:lumOff val="-3529"/>
                  </a:schemeClr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The 50/30/20 rule can be a good place to start when making a budget.</a:t>
            </a:r>
          </a:p>
          <a:p>
            <a:pPr marL="560070" indent="-560070" algn="l" defTabSz="896111">
              <a:lnSpc>
                <a:spcPct val="100000"/>
              </a:lnSpc>
              <a:spcBef>
                <a:spcPts val="900"/>
              </a:spcBef>
              <a:buSzPct val="100000"/>
              <a:buFont typeface="Arial"/>
              <a:buChar char="•"/>
              <a:defRPr sz="3234">
                <a:solidFill>
                  <a:schemeClr val="accent2">
                    <a:lumOff val="-3529"/>
                  </a:schemeClr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Your budget should be flexible and beneficial.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Title 1"/>
          <p:cNvSpPr txBox="1"/>
          <p:nvPr/>
        </p:nvSpPr>
        <p:spPr>
          <a:xfrm>
            <a:off x="560172" y="3992033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Thank you!</a:t>
            </a:r>
          </a:p>
        </p:txBody>
      </p:sp>
      <p:pic>
        <p:nvPicPr>
          <p:cNvPr id="144" name="coach-create-a-budget-hero copy.png" descr="coach-create-a-budget-hero cop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-13144"/>
            <a:ext cx="12192001" cy="47946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1"/>
          <p:cNvSpPr txBox="1"/>
          <p:nvPr>
            <p:ph type="ctrTitle"/>
          </p:nvPr>
        </p:nvSpPr>
        <p:spPr>
          <a:xfrm>
            <a:off x="560172" y="765997"/>
            <a:ext cx="10968681" cy="1140413"/>
          </a:xfrm>
          <a:prstGeom prst="rect">
            <a:avLst/>
          </a:prstGeom>
        </p:spPr>
        <p:txBody>
          <a:bodyPr/>
          <a:lstStyle>
            <a:lvl1pPr algn="l" defTabSz="822959">
              <a:defRPr sz="6119">
                <a:solidFill>
                  <a:schemeClr val="accent5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Sponsor Intro</a:t>
            </a:r>
          </a:p>
        </p:txBody>
      </p:sp>
      <p:sp>
        <p:nvSpPr>
          <p:cNvPr id="101" name="Lorem Ipsum Subtitle"/>
          <p:cNvSpPr txBox="1"/>
          <p:nvPr>
            <p:ph type="subTitle" idx="1"/>
          </p:nvPr>
        </p:nvSpPr>
        <p:spPr>
          <a:xfrm>
            <a:off x="561547" y="2290630"/>
            <a:ext cx="10965931" cy="3086911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Hi, my name is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[YOUR NAME]</a:t>
            </a:r>
            <a:r>
              <a:t>.</a:t>
            </a:r>
          </a:p>
          <a:p>
            <a:pPr algn="l">
              <a:lnSpc>
                <a:spcPct val="12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I work as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[JOB TITLE]</a:t>
            </a:r>
            <a:r>
              <a:t> at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[FINANCIAL INSTITUTION]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Banzai_Logo_Blue copy.png" descr="Banzai_Logo_Blue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0980" y="5761761"/>
            <a:ext cx="2265568" cy="973064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Title 1"/>
          <p:cNvSpPr txBox="1"/>
          <p:nvPr/>
        </p:nvSpPr>
        <p:spPr>
          <a:xfrm>
            <a:off x="560172" y="4013200"/>
            <a:ext cx="10968681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Budgeting</a:t>
            </a:r>
          </a:p>
        </p:txBody>
      </p:sp>
      <p:pic>
        <p:nvPicPr>
          <p:cNvPr id="105" name="article-teaching-finanicial-lit-hero copy.jpg" descr="article-teaching-finanicial-lit-hero copy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51488" y="-19426"/>
            <a:ext cx="12294976" cy="48422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article-teaching-finanicial-lit-spot2 copy.jpg" descr="article-teaching-finanicial-lit-spot2 copy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14480" y="1043981"/>
            <a:ext cx="8974940" cy="6733281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Title 1"/>
          <p:cNvSpPr txBox="1"/>
          <p:nvPr>
            <p:ph type="ctrTitle"/>
          </p:nvPr>
        </p:nvSpPr>
        <p:spPr>
          <a:xfrm>
            <a:off x="560172" y="305181"/>
            <a:ext cx="7248253" cy="1601229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We’ll talk about…</a:t>
            </a:r>
          </a:p>
        </p:txBody>
      </p:sp>
      <p:sp>
        <p:nvSpPr>
          <p:cNvPr id="109" name="Lorem Ipsum Subtitle"/>
          <p:cNvSpPr txBox="1"/>
          <p:nvPr>
            <p:ph type="subTitle" sz="half" idx="1"/>
          </p:nvPr>
        </p:nvSpPr>
        <p:spPr>
          <a:xfrm>
            <a:off x="663146" y="2092456"/>
            <a:ext cx="6609883" cy="418262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3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What a budget is</a:t>
            </a:r>
            <a:endParaRPr sz="6100"/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3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Why you need a budget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3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Zero-based budgeting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3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Creating a budget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le 1"/>
          <p:cNvSpPr txBox="1"/>
          <p:nvPr>
            <p:ph type="ctrTitle"/>
          </p:nvPr>
        </p:nvSpPr>
        <p:spPr>
          <a:xfrm>
            <a:off x="535341" y="5442616"/>
            <a:ext cx="11410324" cy="935152"/>
          </a:xfrm>
          <a:prstGeom prst="rect">
            <a:avLst/>
          </a:prstGeom>
        </p:spPr>
        <p:txBody>
          <a:bodyPr/>
          <a:lstStyle>
            <a:lvl1pPr defTabSz="749808">
              <a:defRPr sz="4920">
                <a:solidFill>
                  <a:schemeClr val="accent5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A budget is a plan for your money.</a:t>
            </a:r>
          </a:p>
        </p:txBody>
      </p:sp>
      <p:pic>
        <p:nvPicPr>
          <p:cNvPr id="112" name="pexels-vlada-karpovich-4050284.jpg" descr="pexels-vlada-karpovich-4050284.jpg"/>
          <p:cNvPicPr>
            <a:picLocks noChangeAspect="1"/>
          </p:cNvPicPr>
          <p:nvPr/>
        </p:nvPicPr>
        <p:blipFill>
          <a:blip r:embed="rId2">
            <a:extLst/>
          </a:blip>
          <a:srcRect l="8933" t="49688" r="10770" b="0"/>
          <a:stretch>
            <a:fillRect/>
          </a:stretch>
        </p:blipFill>
        <p:spPr>
          <a:xfrm>
            <a:off x="-10563" y="-13883"/>
            <a:ext cx="12213126" cy="51020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itle 1"/>
          <p:cNvSpPr txBox="1"/>
          <p:nvPr>
            <p:ph type="ctrTitle"/>
          </p:nvPr>
        </p:nvSpPr>
        <p:spPr>
          <a:xfrm>
            <a:off x="560172" y="487562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Why do you need a budget?</a:t>
            </a:r>
          </a:p>
        </p:txBody>
      </p:sp>
      <p:sp>
        <p:nvSpPr>
          <p:cNvPr id="115" name="Lorem Ipsum Subtitle"/>
          <p:cNvSpPr txBox="1"/>
          <p:nvPr>
            <p:ph type="subTitle" sz="half" idx="1"/>
          </p:nvPr>
        </p:nvSpPr>
        <p:spPr>
          <a:xfrm>
            <a:off x="663146" y="2092456"/>
            <a:ext cx="7405301" cy="4185125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3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Prevent overspending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3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Reach savings goals</a:t>
            </a:r>
          </a:p>
        </p:txBody>
      </p:sp>
      <p:pic>
        <p:nvPicPr>
          <p:cNvPr id="116" name="coach-create-a-budget-refrigerator copy.png" descr="coach-create-a-budget-refrigerator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21570" y="2791871"/>
            <a:ext cx="6732825" cy="37872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itle 1"/>
          <p:cNvSpPr txBox="1"/>
          <p:nvPr>
            <p:ph type="ctrTitle"/>
          </p:nvPr>
        </p:nvSpPr>
        <p:spPr>
          <a:xfrm>
            <a:off x="611659" y="4774520"/>
            <a:ext cx="10968682" cy="1592646"/>
          </a:xfrm>
          <a:prstGeom prst="rect">
            <a:avLst/>
          </a:prstGeom>
        </p:spPr>
        <p:txBody>
          <a:bodyPr/>
          <a:lstStyle/>
          <a:p>
            <a:pPr defTabSz="685800">
              <a:defRPr sz="4500">
                <a:solidFill>
                  <a:schemeClr val="accent5"/>
                </a:solidFill>
                <a:latin typeface="Avenir Black"/>
                <a:ea typeface="Avenir Black"/>
                <a:cs typeface="Avenir Black"/>
                <a:sym typeface="Avenir Black"/>
              </a:defRPr>
            </a:pPr>
            <a:r>
              <a:t>Zero-Based Budgeting: </a:t>
            </a:r>
          </a:p>
          <a:p>
            <a:pPr defTabSz="685800">
              <a:defRPr sz="4500">
                <a:solidFill>
                  <a:schemeClr val="accent5"/>
                </a:solidFill>
                <a:latin typeface="Avenir Black"/>
                <a:ea typeface="Avenir Black"/>
                <a:cs typeface="Avenir Black"/>
                <a:sym typeface="Avenir Black"/>
              </a:defRPr>
            </a:pPr>
            <a:r>
              <a:t>Income - Expenses - Savings = $0</a:t>
            </a:r>
          </a:p>
        </p:txBody>
      </p:sp>
      <p:pic>
        <p:nvPicPr>
          <p:cNvPr id="119" name="coach-create-a-budget-notepad copy.png" descr="coach-create-a-budget-notepad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03148" y="437226"/>
            <a:ext cx="7385704" cy="41544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1"/>
          <p:cNvSpPr txBox="1"/>
          <p:nvPr>
            <p:ph type="ctrTitle"/>
          </p:nvPr>
        </p:nvSpPr>
        <p:spPr>
          <a:xfrm>
            <a:off x="560172" y="-314359"/>
            <a:ext cx="4572022" cy="382771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Your budget should be two things:</a:t>
            </a:r>
          </a:p>
        </p:txBody>
      </p:sp>
      <p:sp>
        <p:nvSpPr>
          <p:cNvPr id="122" name="Lorem Ipsum Subtitle"/>
          <p:cNvSpPr txBox="1"/>
          <p:nvPr>
            <p:ph type="subTitle" sz="half" idx="1"/>
          </p:nvPr>
        </p:nvSpPr>
        <p:spPr>
          <a:xfrm>
            <a:off x="663146" y="3863617"/>
            <a:ext cx="10968682" cy="2806261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3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Flexible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3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Beneficial</a:t>
            </a:r>
          </a:p>
        </p:txBody>
      </p:sp>
      <p:pic>
        <p:nvPicPr>
          <p:cNvPr id="123" name="coach-create-a-budget-assets copy.png" descr="coach-create-a-budget-assets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33810" y="864736"/>
            <a:ext cx="9117381" cy="51285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itle 1"/>
          <p:cNvSpPr txBox="1"/>
          <p:nvPr/>
        </p:nvSpPr>
        <p:spPr>
          <a:xfrm>
            <a:off x="560172" y="752924"/>
            <a:ext cx="10968681" cy="1153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>
            <a:lvl1pPr>
              <a:lnSpc>
                <a:spcPct val="90000"/>
              </a:lnSpc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/>
            <a:r>
              <a:t>The 50/30/20 Rule</a:t>
            </a:r>
          </a:p>
        </p:txBody>
      </p:sp>
      <p:sp>
        <p:nvSpPr>
          <p:cNvPr id="126" name="Lorem Ipsum Subtitle"/>
          <p:cNvSpPr txBox="1"/>
          <p:nvPr/>
        </p:nvSpPr>
        <p:spPr>
          <a:xfrm>
            <a:off x="663146" y="2092456"/>
            <a:ext cx="10968682" cy="3339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571500" indent="-571500">
              <a:spcBef>
                <a:spcPts val="1000"/>
              </a:spcBef>
              <a:buSzPct val="100000"/>
              <a:buFont typeface="Arial"/>
              <a:buChar char="•"/>
              <a:defRPr sz="33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Needs:</a:t>
            </a:r>
            <a:r>
              <a:t> 50%</a:t>
            </a:r>
          </a:p>
          <a:p>
            <a:pPr marL="571500" indent="-571500">
              <a:spcBef>
                <a:spcPts val="1000"/>
              </a:spcBef>
              <a:buSzPct val="100000"/>
              <a:buFont typeface="Arial"/>
              <a:buChar char="•"/>
              <a:defRPr sz="33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Wants:</a:t>
            </a:r>
            <a:r>
              <a:t> 30%</a:t>
            </a:r>
          </a:p>
          <a:p>
            <a:pPr marL="571500" indent="-571500">
              <a:spcBef>
                <a:spcPts val="1000"/>
              </a:spcBef>
              <a:buSzPct val="100000"/>
              <a:buFont typeface="Arial"/>
              <a:buChar char="•"/>
              <a:defRPr sz="33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Savings:</a:t>
            </a:r>
            <a:r>
              <a:t> 20%</a:t>
            </a:r>
          </a:p>
        </p:txBody>
      </p:sp>
      <p:pic>
        <p:nvPicPr>
          <p:cNvPr id="127" name="coach-create-a-budget-cooking copy.png" descr="coach-create-a-budget-cooking cop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40364" y="1976483"/>
            <a:ext cx="7716740" cy="43406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282A33"/>
      </a:dk1>
      <a:lt1>
        <a:srgbClr val="FFFFFF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282A33"/>
      </a:dk1>
      <a:lt1>
        <a:srgbClr val="332C0B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