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4" r:id="rId4"/>
    <p:sldId id="273" r:id="rId5"/>
    <p:sldId id="258" r:id="rId6"/>
    <p:sldId id="259" r:id="rId7"/>
    <p:sldId id="277" r:id="rId8"/>
    <p:sldId id="261" r:id="rId9"/>
    <p:sldId id="275" r:id="rId10"/>
    <p:sldId id="271" r:id="rId11"/>
    <p:sldId id="278" r:id="rId12"/>
    <p:sldId id="276" r:id="rId13"/>
    <p:sldId id="269" r:id="rId14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282A33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57416"/>
    <a:srgbClr val="5E19CE"/>
    <a:srgbClr val="F1E5F3"/>
    <a:srgbClr val="E2C9E6"/>
    <a:srgbClr val="BFE9E8"/>
    <a:srgbClr val="CFF2CA"/>
    <a:srgbClr val="E7F8E5"/>
    <a:srgbClr val="FCD3CD"/>
    <a:srgbClr val="FFEA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EFEFEF"/>
          </a:solidFill>
        </a:fill>
      </a:tcStyle>
    </a:wholeTbl>
    <a:band2H>
      <a:tcTxStyle/>
      <a:tcStyle>
        <a:tcBdr/>
        <a:fill>
          <a:solidFill>
            <a:srgbClr val="F7F7F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BCBCC"/>
          </a:solidFill>
        </a:fill>
      </a:tcStyle>
    </a:wholeTbl>
    <a:band2H>
      <a:tcTxStyle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chemeClr val="accent2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7E7"/>
          </a:solidFill>
        </a:fill>
      </a:tcStyle>
    </a:wholeTbl>
    <a:band2H>
      <a:tcTxStyle/>
      <a:tcStyle>
        <a:tcBdr/>
        <a:fill>
          <a:solidFill>
            <a:schemeClr val="accent4">
              <a:hueOff val="-7200000"/>
              <a:satOff val="-100001"/>
            </a:schemeClr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4">
              <a:hueOff val="-7200000"/>
              <a:satOff val="-100001"/>
            </a:schemeClr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CBCBCC"/>
          </a:solidFill>
        </a:fill>
      </a:tcStyle>
    </a:wholeTbl>
    <a:band2H>
      <a:tcTxStyle/>
      <a:tcStyle>
        <a:tcBdr/>
        <a:fill>
          <a:solidFill>
            <a:srgbClr val="E7E7E7"/>
          </a:solidFill>
        </a:fill>
      </a:tcStyle>
    </a:band2H>
    <a:firstCol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firstCol>
    <a:la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lastRow>
    <a:firstRow>
      <a:tcTxStyle b="on" i="off">
        <a:fontRef idx="major">
          <a:schemeClr val="accent4">
            <a:hueOff val="-7200000"/>
            <a:satOff val="-100001"/>
          </a:schemeClr>
        </a:fontRef>
        <a:schemeClr val="accent4">
          <a:hueOff val="-7200000"/>
          <a:satOff val="-100001"/>
        </a:schemeClr>
      </a:tcTxStyle>
      <a:tcStyle>
        <a:tcBdr>
          <a:lef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4">
                  <a:hueOff val="-7200000"/>
                  <a:satOff val="-100001"/>
                </a:schemeClr>
              </a:solidFill>
              <a:prstDash val="solid"/>
              <a:round/>
            </a:ln>
          </a:insideV>
        </a:tcBdr>
        <a:fill>
          <a:solidFill>
            <a:srgbClr val="282A33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solidFill>
            <a:srgbClr val="282A33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4">
              <a:hueOff val="-7200000"/>
              <a:satOff val="-100001"/>
            </a:schemeClr>
          </a:solidFill>
        </a:fill>
      </a:tcStyle>
    </a:band2H>
    <a:firstCol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solidFill>
            <a:srgbClr val="282A33">
              <a:alpha val="20000"/>
            </a:srgbClr>
          </a:solidFill>
        </a:fill>
      </a:tcStyle>
    </a:firstCol>
    <a:la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50800" cap="flat">
              <a:solidFill>
                <a:srgbClr val="282A33"/>
              </a:solidFill>
              <a:prstDash val="solid"/>
              <a:round/>
            </a:ln>
          </a:top>
          <a:bottom>
            <a:ln w="127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282A33"/>
        </a:fontRef>
        <a:srgbClr val="282A33"/>
      </a:tcTxStyle>
      <a:tcStyle>
        <a:tcBdr>
          <a:left>
            <a:ln w="12700" cap="flat">
              <a:solidFill>
                <a:srgbClr val="282A33"/>
              </a:solidFill>
              <a:prstDash val="solid"/>
              <a:round/>
            </a:ln>
          </a:left>
          <a:right>
            <a:ln w="12700" cap="flat">
              <a:solidFill>
                <a:srgbClr val="282A33"/>
              </a:solidFill>
              <a:prstDash val="solid"/>
              <a:round/>
            </a:ln>
          </a:right>
          <a:top>
            <a:ln w="12700" cap="flat">
              <a:solidFill>
                <a:srgbClr val="282A33"/>
              </a:solidFill>
              <a:prstDash val="solid"/>
              <a:round/>
            </a:ln>
          </a:top>
          <a:bottom>
            <a:ln w="25400" cap="flat">
              <a:solidFill>
                <a:srgbClr val="282A33"/>
              </a:solidFill>
              <a:prstDash val="solid"/>
              <a:round/>
            </a:ln>
          </a:bottom>
          <a:insideH>
            <a:ln w="12700" cap="flat">
              <a:solidFill>
                <a:srgbClr val="282A33"/>
              </a:solidFill>
              <a:prstDash val="solid"/>
              <a:round/>
            </a:ln>
          </a:insideH>
          <a:insideV>
            <a:ln w="12700" cap="flat">
              <a:solidFill>
                <a:srgbClr val="282A33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352"/>
    <p:restoredTop sz="96327"/>
  </p:normalViewPr>
  <p:slideViewPr>
    <p:cSldViewPr snapToGrid="0" snapToObjects="1">
      <p:cViewPr>
        <p:scale>
          <a:sx n="94" d="100"/>
          <a:sy n="94" d="100"/>
        </p:scale>
        <p:origin x="456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1pPr>
    <a:lvl2pPr indent="2286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2pPr>
    <a:lvl3pPr indent="4572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3pPr>
    <a:lvl4pPr indent="6858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4pPr>
    <a:lvl5pPr indent="9144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5pPr>
    <a:lvl6pPr indent="11430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6pPr>
    <a:lvl7pPr indent="13716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7pPr>
    <a:lvl8pPr indent="16002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8pPr>
    <a:lvl9pPr indent="1828800" latinLnBrk="0">
      <a:defRPr sz="1200">
        <a:solidFill>
          <a:srgbClr val="282A33"/>
        </a:solidFill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667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773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89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4123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6658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522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B8B8D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B8B8D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B8B8D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B8B8D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B8B8D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lvl="0" indent="0">
              <a:buSzTx/>
              <a:buFontTx/>
              <a:buNone/>
              <a:defRPr sz="2400" b="1"/>
            </a:pPr>
            <a:r>
              <a:rPr lang="en-US"/>
              <a:t>Click to edit Master text styles</a:t>
            </a:r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lvl="0" indent="0">
              <a:buSzTx/>
              <a:buFontTx/>
              <a:buNone/>
              <a:defRPr sz="1600"/>
            </a:pPr>
            <a:r>
              <a:rPr lang="en-US"/>
              <a:t>Click to edit Master text styles</a:t>
            </a:r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en-US" dirty="0"/>
              <a:t>Click icon to add picture</a:t>
            </a:r>
            <a:endParaRPr dirty="0"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hueOff val="-7200000"/>
            <a:satOff val="-100001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B8B8D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282A33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282A33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Lorem Ipsum Subtitle"/>
          <p:cNvSpPr txBox="1">
            <a:spLocks noGrp="1"/>
          </p:cNvSpPr>
          <p:nvPr>
            <p:ph type="subTitle" sz="quarter" idx="1"/>
          </p:nvPr>
        </p:nvSpPr>
        <p:spPr>
          <a:xfrm>
            <a:off x="555748" y="5980651"/>
            <a:ext cx="9144001" cy="1655762"/>
          </a:xfrm>
          <a:prstGeom prst="rect">
            <a:avLst/>
          </a:prstGeom>
        </p:spPr>
        <p:txBody>
          <a:bodyPr/>
          <a:lstStyle>
            <a:lvl1pPr algn="l">
              <a:defRPr sz="3600">
                <a:solidFill>
                  <a:schemeClr val="accent1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Grades</a:t>
            </a:r>
            <a:r>
              <a:rPr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6-12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96" name="Title 1"/>
          <p:cNvSpPr txBox="1"/>
          <p:nvPr/>
        </p:nvSpPr>
        <p:spPr>
          <a:xfrm>
            <a:off x="560172" y="5307493"/>
            <a:ext cx="8211111" cy="742730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b">
            <a:normAutofit/>
          </a:bodyPr>
          <a:lstStyle>
            <a:lvl1pPr>
              <a:lnSpc>
                <a:spcPct val="90000"/>
              </a:lnSpc>
              <a:defRPr sz="60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sz="4000" dirty="0">
                <a:solidFill>
                  <a:srgbClr val="000000"/>
                </a:solidFill>
              </a:rPr>
              <a:t>Financial Institutions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709B576-79E7-F52E-C26B-3582B2D479BD}"/>
              </a:ext>
            </a:extLst>
          </p:cNvPr>
          <p:cNvSpPr/>
          <p:nvPr/>
        </p:nvSpPr>
        <p:spPr>
          <a:xfrm>
            <a:off x="0" y="0"/>
            <a:ext cx="12192000" cy="5113477"/>
          </a:xfrm>
          <a:prstGeom prst="rect">
            <a:avLst/>
          </a:prstGeom>
          <a:solidFill>
            <a:srgbClr val="FFEAD9"/>
          </a:solidFill>
          <a:ln w="12700" cap="flat">
            <a:solidFill>
              <a:srgbClr val="FFEAD9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282A33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7" name="Picture 6" descr="A cartoon of hands holding coins&#10;&#10;Description automatically generated">
            <a:extLst>
              <a:ext uri="{FF2B5EF4-FFF2-40B4-BE49-F238E27FC236}">
                <a16:creationId xmlns:a16="http://schemas.microsoft.com/office/drawing/2014/main" id="{B7AA35ED-F773-CEC8-B464-9AF5DEAE1B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385"/>
          <a:stretch/>
        </p:blipFill>
        <p:spPr>
          <a:xfrm>
            <a:off x="-244520" y="-249765"/>
            <a:ext cx="12681039" cy="5402861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0C10044A-52D7-878C-89F3-2D2C2CCADE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994225" y="5881922"/>
            <a:ext cx="1736456" cy="51276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Federal Protections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45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663146" y="1817098"/>
            <a:ext cx="10762733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NCUA Insurance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1A25564-63EC-2265-D27F-09930102DA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94225" y="5881922"/>
            <a:ext cx="1736456" cy="51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732650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Resources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45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663146" y="1817098"/>
            <a:ext cx="10762733" cy="4625583"/>
          </a:xfrm>
          <a:prstGeom prst="rect">
            <a:avLst/>
          </a:prstGeom>
        </p:spPr>
        <p:txBody>
          <a:bodyPr/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Simple vs. Compound Interest Calculator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dirty="0"/>
              <a:t>Opening an Account Article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C11A0CEC-C9DC-1C5D-A6EA-1EAAF23A39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94225" y="5881922"/>
            <a:ext cx="1736456" cy="51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573912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204716" y="-177421"/>
            <a:ext cx="12840453" cy="5332339"/>
          </a:xfrm>
          <a:prstGeom prst="rect">
            <a:avLst/>
          </a:prstGeom>
          <a:solidFill>
            <a:srgbClr val="5E19CE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algn="l"/>
            <a:r>
              <a:rPr lang="en-US" dirty="0">
                <a:solidFill>
                  <a:srgbClr val="000000"/>
                </a:solidFill>
              </a:rPr>
              <a:t>Conclusion</a:t>
            </a:r>
            <a:r>
              <a:rPr lang="en-US" dirty="0">
                <a:solidFill>
                  <a:srgbClr val="2F8ABE"/>
                </a:solidFill>
              </a:rPr>
              <a:t> </a:t>
            </a:r>
          </a:p>
        </p:txBody>
      </p:sp>
      <p:pic>
        <p:nvPicPr>
          <p:cNvPr id="3" name="Picture 2" descr="A credit card and credit card with a certificate&#10;&#10;Description automatically generated">
            <a:extLst>
              <a:ext uri="{FF2B5EF4-FFF2-40B4-BE49-F238E27FC236}">
                <a16:creationId xmlns:a16="http://schemas.microsoft.com/office/drawing/2014/main" id="{9085D779-6B60-7498-A8F5-586687091E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53938"/>
            <a:ext cx="7772400" cy="43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9372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itle 1"/>
          <p:cNvSpPr txBox="1"/>
          <p:nvPr/>
        </p:nvSpPr>
        <p:spPr>
          <a:xfrm>
            <a:off x="560172" y="4008362"/>
            <a:ext cx="10968681" cy="238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b">
            <a:normAutofit/>
          </a:bodyPr>
          <a:lstStyle>
            <a:lvl1pPr>
              <a:lnSpc>
                <a:spcPct val="90000"/>
              </a:lnSpc>
              <a:defRPr sz="60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dirty="0">
                <a:solidFill>
                  <a:srgbClr val="000000"/>
                </a:solidFill>
              </a:rPr>
              <a:t>Thank you!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47DCC6-662B-6D59-5D1C-84138E33FA8D}"/>
              </a:ext>
            </a:extLst>
          </p:cNvPr>
          <p:cNvSpPr/>
          <p:nvPr/>
        </p:nvSpPr>
        <p:spPr>
          <a:xfrm>
            <a:off x="-393084" y="-156078"/>
            <a:ext cx="12978168" cy="5153096"/>
          </a:xfrm>
          <a:prstGeom prst="rect">
            <a:avLst/>
          </a:prstGeom>
          <a:solidFill>
            <a:srgbClr val="A5741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282A33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3" name="Picture 2" descr="A cartoon of a person in a blue and yellow building&#10;&#10;Description automatically generated">
            <a:extLst>
              <a:ext uri="{FF2B5EF4-FFF2-40B4-BE49-F238E27FC236}">
                <a16:creationId xmlns:a16="http://schemas.microsoft.com/office/drawing/2014/main" id="{5415BA97-805E-3092-FD66-3A4DE3616A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409" y="236030"/>
            <a:ext cx="7772400" cy="436888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 noGrp="1"/>
          </p:cNvSpPr>
          <p:nvPr>
            <p:ph type="ctrTitle"/>
          </p:nvPr>
        </p:nvSpPr>
        <p:spPr>
          <a:xfrm>
            <a:off x="560172" y="765997"/>
            <a:ext cx="10968681" cy="1140413"/>
          </a:xfrm>
          <a:prstGeom prst="rect">
            <a:avLst/>
          </a:prstGeom>
        </p:spPr>
        <p:txBody>
          <a:bodyPr/>
          <a:lstStyle>
            <a:lvl1pPr algn="l" defTabSz="822959">
              <a:defRPr sz="6119">
                <a:solidFill>
                  <a:schemeClr val="accent5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dirty="0">
                <a:solidFill>
                  <a:srgbClr val="000000"/>
                </a:solidFill>
              </a:rPr>
              <a:t>Sponsor Intro</a:t>
            </a:r>
          </a:p>
        </p:txBody>
      </p:sp>
      <p:sp>
        <p:nvSpPr>
          <p:cNvPr id="101" name="Lorem Ipsum Subtitle"/>
          <p:cNvSpPr txBox="1">
            <a:spLocks noGrp="1"/>
          </p:cNvSpPr>
          <p:nvPr>
            <p:ph type="subTitle" idx="1"/>
          </p:nvPr>
        </p:nvSpPr>
        <p:spPr>
          <a:xfrm>
            <a:off x="561547" y="2290630"/>
            <a:ext cx="10965931" cy="3086911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150000"/>
              </a:lnSpc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dirty="0"/>
              <a:t>Hi, my name is </a:t>
            </a:r>
            <a:r>
              <a:rPr dirty="0">
                <a:latin typeface="Avenir Heavy"/>
                <a:ea typeface="Avenir Heavy"/>
                <a:cs typeface="Avenir Heavy"/>
                <a:sym typeface="Avenir Heavy"/>
              </a:rPr>
              <a:t>[YOUR NAME]</a:t>
            </a:r>
            <a:r>
              <a:rPr dirty="0"/>
              <a:t>.</a:t>
            </a:r>
          </a:p>
          <a:p>
            <a:pPr algn="l">
              <a:lnSpc>
                <a:spcPct val="120000"/>
              </a:lnSpc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dirty="0"/>
              <a:t>I work as </a:t>
            </a:r>
            <a:r>
              <a:rPr dirty="0">
                <a:latin typeface="Avenir Heavy"/>
                <a:ea typeface="Avenir Heavy"/>
                <a:cs typeface="Avenir Heavy"/>
                <a:sym typeface="Avenir Heavy"/>
              </a:rPr>
              <a:t>[JOB TITLE]</a:t>
            </a:r>
            <a:r>
              <a:rPr dirty="0"/>
              <a:t> at </a:t>
            </a:r>
            <a:r>
              <a:rPr dirty="0">
                <a:latin typeface="Avenir Heavy"/>
                <a:ea typeface="Avenir Heavy"/>
                <a:cs typeface="Avenir Heavy"/>
                <a:sym typeface="Avenir Heavy"/>
              </a:rPr>
              <a:t>[FINANCIAL INSTITUTION]</a:t>
            </a:r>
            <a:r>
              <a:rPr dirty="0"/>
              <a:t>.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6CE8601-58E1-8976-3A2A-EF238C2036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94225" y="5881922"/>
            <a:ext cx="1736456" cy="51276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0"/>
            <a:ext cx="12214542" cy="5072413"/>
          </a:xfrm>
          <a:prstGeom prst="rect">
            <a:avLst/>
          </a:prstGeom>
          <a:solidFill>
            <a:srgbClr val="E2C9E6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algn="l"/>
            <a:r>
              <a:rPr lang="en-US" dirty="0">
                <a:solidFill>
                  <a:srgbClr val="000000"/>
                </a:solidFill>
              </a:rPr>
              <a:t>Financial Institutions</a:t>
            </a:r>
          </a:p>
        </p:txBody>
      </p:sp>
      <p:pic>
        <p:nvPicPr>
          <p:cNvPr id="2" name="Picture 1" descr="A cartoon of a building&#10;&#10;Description automatically generated">
            <a:extLst>
              <a:ext uri="{FF2B5EF4-FFF2-40B4-BE49-F238E27FC236}">
                <a16:creationId xmlns:a16="http://schemas.microsoft.com/office/drawing/2014/main" id="{EBB0818A-D3E7-BC75-F725-EC1398F918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1181"/>
          <a:stretch/>
        </p:blipFill>
        <p:spPr>
          <a:xfrm>
            <a:off x="-232702" y="-537883"/>
            <a:ext cx="12657403" cy="575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29178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What we’re going to discuss…</a:t>
            </a:r>
          </a:p>
        </p:txBody>
      </p:sp>
      <p:sp>
        <p:nvSpPr>
          <p:cNvPr id="118" name="Lorem Ipsum Subtitle"/>
          <p:cNvSpPr txBox="1">
            <a:spLocks noGrp="1"/>
          </p:cNvSpPr>
          <p:nvPr>
            <p:ph type="subTitle" sz="quarter" idx="1"/>
          </p:nvPr>
        </p:nvSpPr>
        <p:spPr>
          <a:xfrm>
            <a:off x="663146" y="1817098"/>
            <a:ext cx="10762733" cy="438988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pPr fontAlgn="base"/>
            <a:r>
              <a:rPr lang="en-US" dirty="0"/>
              <a:t>Interest</a:t>
            </a:r>
          </a:p>
          <a:p>
            <a:pPr fontAlgn="base"/>
            <a:r>
              <a:rPr lang="en-US" dirty="0"/>
              <a:t>Checking Accounts</a:t>
            </a:r>
          </a:p>
          <a:p>
            <a:pPr fontAlgn="base"/>
            <a:r>
              <a:rPr lang="en-US" dirty="0"/>
              <a:t>Saving Accounts</a:t>
            </a:r>
          </a:p>
          <a:p>
            <a:pPr fontAlgn="base"/>
            <a:r>
              <a:rPr lang="en-US" dirty="0"/>
              <a:t>Share Certificates</a:t>
            </a:r>
          </a:p>
          <a:p>
            <a:pPr fontAlgn="base"/>
            <a:r>
              <a:rPr lang="en-US" dirty="0"/>
              <a:t>Loans</a:t>
            </a:r>
          </a:p>
          <a:p>
            <a:pPr fontAlgn="base"/>
            <a:r>
              <a:rPr lang="en-US" dirty="0"/>
              <a:t>Federal Protections</a:t>
            </a:r>
            <a:br>
              <a:rPr lang="en-US" dirty="0"/>
            </a:br>
            <a:endParaRPr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610156E9-7BD1-486D-8D3E-E2CC9DA5F2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94225" y="5881922"/>
            <a:ext cx="1736456" cy="51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428547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FCD3CD"/>
          </a:solidFill>
          <a:ln w="12700">
            <a:solidFill>
              <a:srgbClr val="FFEAD9"/>
            </a:solidFill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algn="l"/>
            <a:r>
              <a:rPr lang="en-US" dirty="0">
                <a:solidFill>
                  <a:srgbClr val="000000"/>
                </a:solidFill>
              </a:rPr>
              <a:t>Interest</a:t>
            </a:r>
          </a:p>
        </p:txBody>
      </p:sp>
      <p:pic>
        <p:nvPicPr>
          <p:cNvPr id="2" name="Picture 1" descr="A cartoon of a signpost with different signs&#10;&#10;Description automatically generated">
            <a:extLst>
              <a:ext uri="{FF2B5EF4-FFF2-40B4-BE49-F238E27FC236}">
                <a16:creationId xmlns:a16="http://schemas.microsoft.com/office/drawing/2014/main" id="{307EC0B0-A565-7212-933D-1389185387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146" y="-296866"/>
            <a:ext cx="12542292" cy="544996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/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Checking Accounts</a:t>
            </a:r>
          </a:p>
        </p:txBody>
      </p:sp>
      <p:sp>
        <p:nvSpPr>
          <p:cNvPr id="108" name="Lorem Ipsum Subtitle"/>
          <p:cNvSpPr txBox="1">
            <a:spLocks noGrp="1"/>
          </p:cNvSpPr>
          <p:nvPr>
            <p:ph type="subTitle" sz="half" idx="1"/>
          </p:nvPr>
        </p:nvSpPr>
        <p:spPr>
          <a:xfrm>
            <a:off x="663146" y="1817098"/>
            <a:ext cx="9067834" cy="462558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sz="3600" dirty="0">
                <a:solidFill>
                  <a:schemeClr val="accent2"/>
                </a:solidFill>
                <a:latin typeface="Avenir Light"/>
              </a:rPr>
              <a:t>Transaction Accounts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sz="3600" dirty="0">
                <a:solidFill>
                  <a:schemeClr val="accent2"/>
                </a:solidFill>
                <a:latin typeface="Avenir Light"/>
              </a:rPr>
              <a:t>Debit Cards &amp; Checks</a:t>
            </a:r>
          </a:p>
          <a:p>
            <a: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pPr>
            <a:r>
              <a:rPr lang="en-US" sz="3600" dirty="0">
                <a:solidFill>
                  <a:schemeClr val="accent2"/>
                </a:solidFill>
                <a:latin typeface="Avenir Light"/>
              </a:rPr>
              <a:t>Don’t Earn Interest</a:t>
            </a:r>
            <a:br>
              <a:rPr lang="en-US" dirty="0"/>
            </a:b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CA8DFA19-0026-726D-FE3E-1483A9BAA0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94225" y="5881922"/>
            <a:ext cx="1736456" cy="512763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DD7CB6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algn="l"/>
            <a:r>
              <a:rPr lang="en-US" dirty="0">
                <a:solidFill>
                  <a:srgbClr val="000000"/>
                </a:solidFill>
              </a:rPr>
              <a:t>Savings Accounts</a:t>
            </a:r>
          </a:p>
        </p:txBody>
      </p:sp>
      <p:sp>
        <p:nvSpPr>
          <p:cNvPr id="2" name="Rectangle">
            <a:extLst>
              <a:ext uri="{FF2B5EF4-FFF2-40B4-BE49-F238E27FC236}">
                <a16:creationId xmlns:a16="http://schemas.microsoft.com/office/drawing/2014/main" id="{970958A3-8675-D1B8-C024-81ADD962A582}"/>
              </a:ext>
            </a:extLst>
          </p:cNvPr>
          <p:cNvSpPr/>
          <p:nvPr/>
        </p:nvSpPr>
        <p:spPr>
          <a:xfrm>
            <a:off x="-11271" y="2170"/>
            <a:ext cx="12214542" cy="5072413"/>
          </a:xfrm>
          <a:prstGeom prst="rect">
            <a:avLst/>
          </a:prstGeom>
          <a:solidFill>
            <a:srgbClr val="E7F8E5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pic>
        <p:nvPicPr>
          <p:cNvPr id="4" name="Picture 3" descr="A jar of savings&#10;&#10;Description automatically generated">
            <a:extLst>
              <a:ext uri="{FF2B5EF4-FFF2-40B4-BE49-F238E27FC236}">
                <a16:creationId xmlns:a16="http://schemas.microsoft.com/office/drawing/2014/main" id="{FD0EC6F3-D66A-B7A3-C8F8-9A99F08FAD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035" y="240708"/>
            <a:ext cx="7772400" cy="4368880"/>
          </a:xfrm>
          <a:prstGeom prst="rect">
            <a:avLst/>
          </a:prstGeom>
        </p:spPr>
      </p:pic>
      <p:sp>
        <p:nvSpPr>
          <p:cNvPr id="5" name="Rectangle">
            <a:extLst>
              <a:ext uri="{FF2B5EF4-FFF2-40B4-BE49-F238E27FC236}">
                <a16:creationId xmlns:a16="http://schemas.microsoft.com/office/drawing/2014/main" id="{965DA8F8-C34A-C498-490F-EEFF773967BF}"/>
              </a:ext>
            </a:extLst>
          </p:cNvPr>
          <p:cNvSpPr/>
          <p:nvPr/>
        </p:nvSpPr>
        <p:spPr>
          <a:xfrm>
            <a:off x="-104036" y="-111058"/>
            <a:ext cx="12296036" cy="5185641"/>
          </a:xfrm>
          <a:prstGeom prst="rect">
            <a:avLst/>
          </a:prstGeom>
          <a:solidFill>
            <a:srgbClr val="ECB127"/>
          </a:solidFill>
          <a:ln w="12700"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lIns="45719" rIns="45719" anchor="ctr"/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endParaRPr dirty="0"/>
          </a:p>
        </p:txBody>
      </p:sp>
      <p:pic>
        <p:nvPicPr>
          <p:cNvPr id="8" name="Picture 7" descr="A jar of savings&#10;&#10;Description automatically generated">
            <a:extLst>
              <a:ext uri="{FF2B5EF4-FFF2-40B4-BE49-F238E27FC236}">
                <a16:creationId xmlns:a16="http://schemas.microsoft.com/office/drawing/2014/main" id="{2D7020A3-6523-9896-2508-BE4F943C50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53936"/>
            <a:ext cx="7772400" cy="43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99003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1"/>
          <p:cNvSpPr txBox="1">
            <a:spLocks noGrp="1"/>
          </p:cNvSpPr>
          <p:nvPr>
            <p:ph type="ctrTitle"/>
          </p:nvPr>
        </p:nvSpPr>
        <p:spPr>
          <a:xfrm>
            <a:off x="560172" y="102329"/>
            <a:ext cx="10968681" cy="1418848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5400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Share Certificates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118" name="Lorem Ipsum Subtitle"/>
          <p:cNvSpPr txBox="1">
            <a:spLocks noGrp="1"/>
          </p:cNvSpPr>
          <p:nvPr>
            <p:ph type="subTitle" sz="quarter" idx="1"/>
          </p:nvPr>
        </p:nvSpPr>
        <p:spPr>
          <a:xfrm>
            <a:off x="663146" y="1817098"/>
            <a:ext cx="10762733" cy="4389889"/>
          </a:xfrm>
          <a:prstGeom prst="rect">
            <a:avLst/>
          </a:prstGeom>
        </p:spPr>
        <p:txBody>
          <a:bodyPr/>
          <a:lstStyle>
            <a:lvl1pPr marL="571500" indent="-571500" algn="l">
              <a:lnSpc>
                <a:spcPct val="100000"/>
              </a:lnSpc>
              <a:buSzPct val="100000"/>
              <a:buFont typeface="Arial"/>
              <a:buChar char="•"/>
              <a:defRPr sz="3600">
                <a:solidFill>
                  <a:schemeClr val="accent2"/>
                </a:solidFill>
                <a:latin typeface="Avenir Light"/>
                <a:ea typeface="Avenir Light"/>
                <a:cs typeface="Avenir Light"/>
                <a:sym typeface="Avenir Light"/>
              </a:defRPr>
            </a:lvl1pPr>
          </a:lstStyle>
          <a:p>
            <a:r>
              <a:rPr lang="en-US" dirty="0"/>
              <a:t>Terms</a:t>
            </a:r>
          </a:p>
          <a:p>
            <a:r>
              <a:rPr lang="en-US" dirty="0"/>
              <a:t>Maturity Date</a:t>
            </a:r>
          </a:p>
          <a:p>
            <a:r>
              <a:rPr lang="en-US" dirty="0"/>
              <a:t>Guaranteed Returns</a:t>
            </a:r>
          </a:p>
          <a:p>
            <a:pPr marL="0" indent="0">
              <a:buNone/>
            </a:pPr>
            <a:br>
              <a:rPr lang="en-US" dirty="0"/>
            </a:br>
            <a:endParaRPr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F8B87A3C-ACF6-7CCC-434D-1F9BB33B78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94225" y="5881922"/>
            <a:ext cx="1736456" cy="51276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1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Rectangle"/>
          <p:cNvSpPr/>
          <p:nvPr/>
        </p:nvSpPr>
        <p:spPr>
          <a:xfrm>
            <a:off x="-11271" y="2172"/>
            <a:ext cx="12214542" cy="5072413"/>
          </a:xfrm>
          <a:prstGeom prst="rect">
            <a:avLst/>
          </a:prstGeom>
          <a:solidFill>
            <a:srgbClr val="DD7CB6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sp>
        <p:nvSpPr>
          <p:cNvPr id="104" name="Title 1"/>
          <p:cNvSpPr txBox="1"/>
          <p:nvPr/>
        </p:nvSpPr>
        <p:spPr>
          <a:xfrm>
            <a:off x="611659" y="5459061"/>
            <a:ext cx="10968682" cy="1140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algn="ctr" defTabSz="822959">
              <a:lnSpc>
                <a:spcPct val="90000"/>
              </a:lnSpc>
              <a:defRPr sz="6119">
                <a:solidFill>
                  <a:schemeClr val="accent1"/>
                </a:solidFill>
                <a:latin typeface="Avenir Black"/>
                <a:ea typeface="Avenir Black"/>
                <a:cs typeface="Avenir Black"/>
                <a:sym typeface="Avenir Black"/>
              </a:defRPr>
            </a:lvl1pPr>
          </a:lstStyle>
          <a:p>
            <a:pPr algn="l"/>
            <a:r>
              <a:rPr lang="en-US" dirty="0">
                <a:solidFill>
                  <a:srgbClr val="000000"/>
                </a:solidFill>
              </a:rPr>
              <a:t>Loans</a:t>
            </a:r>
          </a:p>
        </p:txBody>
      </p:sp>
      <p:sp>
        <p:nvSpPr>
          <p:cNvPr id="2" name="Rectangle">
            <a:extLst>
              <a:ext uri="{FF2B5EF4-FFF2-40B4-BE49-F238E27FC236}">
                <a16:creationId xmlns:a16="http://schemas.microsoft.com/office/drawing/2014/main" id="{970958A3-8675-D1B8-C024-81ADD962A582}"/>
              </a:ext>
            </a:extLst>
          </p:cNvPr>
          <p:cNvSpPr/>
          <p:nvPr/>
        </p:nvSpPr>
        <p:spPr>
          <a:xfrm>
            <a:off x="-11271" y="2170"/>
            <a:ext cx="12214542" cy="5072413"/>
          </a:xfrm>
          <a:prstGeom prst="rect">
            <a:avLst/>
          </a:prstGeom>
          <a:solidFill>
            <a:srgbClr val="E7F8E5"/>
          </a:solidFill>
          <a:ln w="12700">
            <a:miter lim="400000"/>
          </a:ln>
        </p:spPr>
        <p:txBody>
          <a:bodyPr lIns="45719" rIns="45719" anchor="ctr"/>
          <a:lstStyle/>
          <a:p>
            <a:endParaRPr dirty="0"/>
          </a:p>
        </p:txBody>
      </p:sp>
      <p:pic>
        <p:nvPicPr>
          <p:cNvPr id="4" name="Picture 3" descr="A close-up of a loan document&#10;&#10;Description automatically generated">
            <a:extLst>
              <a:ext uri="{FF2B5EF4-FFF2-40B4-BE49-F238E27FC236}">
                <a16:creationId xmlns:a16="http://schemas.microsoft.com/office/drawing/2014/main" id="{BDC51116-A2EF-0D08-F9EA-E740A840E6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984"/>
          <a:stretch/>
        </p:blipFill>
        <p:spPr>
          <a:xfrm>
            <a:off x="-245660" y="-61862"/>
            <a:ext cx="12534625" cy="521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73765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282A33"/>
      </a:dk1>
      <a:lt1>
        <a:srgbClr val="FFFFFF"/>
      </a:lt1>
      <a:dk2>
        <a:srgbClr val="A7A7A7"/>
      </a:dk2>
      <a:lt2>
        <a:srgbClr val="535353"/>
      </a:lt2>
      <a:accent1>
        <a:srgbClr val="02A1FF"/>
      </a:accent1>
      <a:accent2>
        <a:srgbClr val="282932"/>
      </a:accent2>
      <a:accent3>
        <a:srgbClr val="D4D5D3"/>
      </a:accent3>
      <a:accent4>
        <a:srgbClr val="FEFFFE"/>
      </a:accent4>
      <a:accent5>
        <a:srgbClr val="06A0FF"/>
      </a:accent5>
      <a:accent6>
        <a:srgbClr val="16171C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hueOff val="-7200000"/>
            <a:satOff val="-100001"/>
          </a:schemeClr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Be Mindful of Your Digital Money Presentation" id="{AC1ABAEF-82EF-EF4D-89F4-6343A1931847}" vid="{DC0DAC32-BA4E-0A4C-997C-254B49B70EC5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282A33"/>
      </a:dk1>
      <a:lt1>
        <a:srgbClr val="332C0B"/>
      </a:lt1>
      <a:dk2>
        <a:srgbClr val="A7A7A7"/>
      </a:dk2>
      <a:lt2>
        <a:srgbClr val="535353"/>
      </a:lt2>
      <a:accent1>
        <a:srgbClr val="02A1FF"/>
      </a:accent1>
      <a:accent2>
        <a:srgbClr val="282932"/>
      </a:accent2>
      <a:accent3>
        <a:srgbClr val="D4D5D3"/>
      </a:accent3>
      <a:accent4>
        <a:srgbClr val="FEFFFE"/>
      </a:accent4>
      <a:accent5>
        <a:srgbClr val="06A0FF"/>
      </a:accent5>
      <a:accent6>
        <a:srgbClr val="16171C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hueOff val="-7200000"/>
            <a:satOff val="-100001"/>
          </a:schemeClr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282A33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4985</TotalTime>
  <Words>89</Words>
  <Application>Microsoft Macintosh PowerPoint</Application>
  <PresentationFormat>Widescreen</PresentationFormat>
  <Paragraphs>32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Avenir Heavy</vt:lpstr>
      <vt:lpstr>Avenir Light</vt:lpstr>
      <vt:lpstr>Calibri</vt:lpstr>
      <vt:lpstr>Calibri Light</vt:lpstr>
      <vt:lpstr>Office Theme</vt:lpstr>
      <vt:lpstr>PowerPoint Presentation</vt:lpstr>
      <vt:lpstr>Sponsor Intro</vt:lpstr>
      <vt:lpstr>PowerPoint Presentation</vt:lpstr>
      <vt:lpstr>What we’re going to discuss…</vt:lpstr>
      <vt:lpstr>PowerPoint Presentation</vt:lpstr>
      <vt:lpstr>Checking Accounts</vt:lpstr>
      <vt:lpstr>PowerPoint Presentation</vt:lpstr>
      <vt:lpstr>Share Certificates</vt:lpstr>
      <vt:lpstr>PowerPoint Presentation</vt:lpstr>
      <vt:lpstr>Federal Protections</vt:lpstr>
      <vt:lpstr>Resources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Moffat</dc:creator>
  <cp:lastModifiedBy>Sophia Duffin</cp:lastModifiedBy>
  <cp:revision>7</cp:revision>
  <dcterms:created xsi:type="dcterms:W3CDTF">2023-03-09T02:12:42Z</dcterms:created>
  <dcterms:modified xsi:type="dcterms:W3CDTF">2024-12-30T18:01:58Z</dcterms:modified>
</cp:coreProperties>
</file>