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4" r:id="rId4"/>
    <p:sldId id="273" r:id="rId5"/>
    <p:sldId id="258" r:id="rId6"/>
    <p:sldId id="259" r:id="rId7"/>
    <p:sldId id="277" r:id="rId8"/>
    <p:sldId id="261" r:id="rId9"/>
    <p:sldId id="275" r:id="rId10"/>
    <p:sldId id="271" r:id="rId11"/>
    <p:sldId id="278" r:id="rId12"/>
    <p:sldId id="276" r:id="rId13"/>
    <p:sldId id="269" r:id="rId14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19CE"/>
    <a:srgbClr val="ECB127"/>
    <a:srgbClr val="A57416"/>
    <a:srgbClr val="F1E5F3"/>
    <a:srgbClr val="E2C9E6"/>
    <a:srgbClr val="BFE9E8"/>
    <a:srgbClr val="CFF2CA"/>
    <a:srgbClr val="E7F8E5"/>
    <a:srgbClr val="FCD3CD"/>
    <a:srgbClr val="FFEA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EFEFEF"/>
          </a:solidFill>
        </a:fill>
      </a:tcStyle>
    </a:wholeTbl>
    <a:band2H>
      <a:tcTxStyle/>
      <a:tcStyle>
        <a:tcBdr/>
        <a:fill>
          <a:solidFill>
            <a:srgbClr val="F7F7F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BCBCC"/>
          </a:solidFill>
        </a:fill>
      </a:tcStyle>
    </a:wholeTbl>
    <a:band2H>
      <a:tcTxStyle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7E7"/>
          </a:solidFill>
        </a:fill>
      </a:tcStyle>
    </a:wholeTbl>
    <a:band2H>
      <a:tcTxStyle/>
      <a:tcStyle>
        <a:tcBdr/>
        <a:fill>
          <a:solidFill>
            <a:schemeClr val="accent4">
              <a:hueOff val="-7200000"/>
              <a:satOff val="-100001"/>
            </a:schemeClr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hueOff val="-7200000"/>
              <a:satOff val="-100001"/>
            </a:schemeClr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BCBCC"/>
          </a:solidFill>
        </a:fill>
      </a:tcStyle>
    </a:wholeTbl>
    <a:band2H>
      <a:tcTxStyle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solidFill>
            <a:srgbClr val="282A33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4">
              <a:hueOff val="-7200000"/>
              <a:satOff val="-100001"/>
            </a:schemeClr>
          </a:solidFill>
        </a:fill>
      </a:tcStyle>
    </a:band2H>
    <a:firstCol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solidFill>
            <a:srgbClr val="282A33">
              <a:alpha val="20000"/>
            </a:srgbClr>
          </a:solidFill>
        </a:fill>
      </a:tcStyle>
    </a:firstCol>
    <a:la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508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6603"/>
    <p:restoredTop sz="96327"/>
  </p:normalViewPr>
  <p:slideViewPr>
    <p:cSldViewPr snapToGrid="0" snapToObjects="1">
      <p:cViewPr varScale="1">
        <p:scale>
          <a:sx n="50" d="100"/>
          <a:sy n="50" d="100"/>
        </p:scale>
        <p:origin x="10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1pPr>
    <a:lvl2pPr indent="2286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2pPr>
    <a:lvl3pPr indent="4572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3pPr>
    <a:lvl4pPr indent="6858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4pPr>
    <a:lvl5pPr indent="9144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5pPr>
    <a:lvl6pPr indent="11430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6pPr>
    <a:lvl7pPr indent="13716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7pPr>
    <a:lvl8pPr indent="16002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8pPr>
    <a:lvl9pPr indent="18288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667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773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89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4123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6658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522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B8B8D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B8B8D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B8B8D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B8B8D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B8B8D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lvl="0" indent="0">
              <a:buSzTx/>
              <a:buFontTx/>
              <a:buNone/>
              <a:defRPr sz="2400" b="1"/>
            </a:pPr>
            <a:r>
              <a:rPr lang="en-US"/>
              <a:t>Click to edit Master text styles</a:t>
            </a:r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lvl="0" indent="0">
              <a:buSzTx/>
              <a:buFontTx/>
              <a:buNone/>
              <a:defRPr sz="1600"/>
            </a:pPr>
            <a:r>
              <a:rPr lang="en-US"/>
              <a:t>Click to edit Master text styles</a:t>
            </a:r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hueOff val="-7200000"/>
            <a:satOff val="-100001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B8B8D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Lorem Ipsum Subtitle"/>
          <p:cNvSpPr txBox="1">
            <a:spLocks noGrp="1"/>
          </p:cNvSpPr>
          <p:nvPr>
            <p:ph type="subTitle" sz="quarter" idx="1"/>
          </p:nvPr>
        </p:nvSpPr>
        <p:spPr>
          <a:xfrm>
            <a:off x="555748" y="5980651"/>
            <a:ext cx="9144001" cy="1655762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accent1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Grades</a:t>
            </a:r>
            <a:r>
              <a:rPr dirty="0">
                <a:solidFill>
                  <a:srgbClr val="2F8ABE"/>
                </a:solidFill>
              </a:rPr>
              <a:t> </a:t>
            </a:r>
            <a:r>
              <a:rPr lang="en-US" dirty="0">
                <a:solidFill>
                  <a:srgbClr val="2F8ABE"/>
                </a:solidFill>
              </a:rPr>
              <a:t>6-12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96" name="Title 1"/>
          <p:cNvSpPr txBox="1"/>
          <p:nvPr/>
        </p:nvSpPr>
        <p:spPr>
          <a:xfrm>
            <a:off x="560172" y="5307493"/>
            <a:ext cx="8211111" cy="742730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b">
            <a:normAutofit/>
          </a:bodyPr>
          <a:lstStyle>
            <a:lvl1pPr>
              <a:lnSpc>
                <a:spcPct val="90000"/>
              </a:lnSpc>
              <a:defRPr sz="60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sz="4000" dirty="0">
                <a:solidFill>
                  <a:srgbClr val="2F8ABE"/>
                </a:solidFill>
              </a:rPr>
              <a:t>Financial Institutions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5E6823-D9FD-6152-2DDB-F4D659338C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709B576-79E7-F52E-C26B-3582B2D479BD}"/>
              </a:ext>
            </a:extLst>
          </p:cNvPr>
          <p:cNvSpPr/>
          <p:nvPr/>
        </p:nvSpPr>
        <p:spPr>
          <a:xfrm>
            <a:off x="0" y="0"/>
            <a:ext cx="12192000" cy="5113477"/>
          </a:xfrm>
          <a:prstGeom prst="rect">
            <a:avLst/>
          </a:prstGeom>
          <a:solidFill>
            <a:srgbClr val="FFEAD9"/>
          </a:solidFill>
          <a:ln w="12700" cap="flat">
            <a:solidFill>
              <a:srgbClr val="FFEAD9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282A33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3" name="Picture 2" descr="A cartoon of a building&#10;&#10;Description automatically generated">
            <a:extLst>
              <a:ext uri="{FF2B5EF4-FFF2-40B4-BE49-F238E27FC236}">
                <a16:creationId xmlns:a16="http://schemas.microsoft.com/office/drawing/2014/main" id="{DA3DF80C-792D-02FA-D9DF-C11ADB4159B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1181"/>
          <a:stretch/>
        </p:blipFill>
        <p:spPr>
          <a:xfrm>
            <a:off x="-232702" y="-537883"/>
            <a:ext cx="12657403" cy="575893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Federal Protections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145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663146" y="1817098"/>
            <a:ext cx="10762733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FDIC Insurance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6B46E-A2A8-8734-D66C-B73389E18D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732650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Resources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145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663146" y="1817098"/>
            <a:ext cx="10762733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Simple vs. Compound Interest Calculator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Opening an Account Article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6B46E-A2A8-8734-D66C-B73389E18D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57391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5E19CE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algn="l"/>
            <a:r>
              <a:rPr lang="en-US" dirty="0">
                <a:solidFill>
                  <a:srgbClr val="2F8ABE"/>
                </a:solidFill>
              </a:rPr>
              <a:t>Conclusion </a:t>
            </a:r>
          </a:p>
        </p:txBody>
      </p:sp>
      <p:pic>
        <p:nvPicPr>
          <p:cNvPr id="3" name="Picture 2" descr="A credit card and credit card with a certificate&#10;&#10;Description automatically generated">
            <a:extLst>
              <a:ext uri="{FF2B5EF4-FFF2-40B4-BE49-F238E27FC236}">
                <a16:creationId xmlns:a16="http://schemas.microsoft.com/office/drawing/2014/main" id="{840DD342-E382-F9E0-4322-C82D625B3D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53938"/>
            <a:ext cx="7772400" cy="43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9372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itle 1"/>
          <p:cNvSpPr txBox="1"/>
          <p:nvPr/>
        </p:nvSpPr>
        <p:spPr>
          <a:xfrm>
            <a:off x="560172" y="4008362"/>
            <a:ext cx="10968681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b">
            <a:normAutofit/>
          </a:bodyPr>
          <a:lstStyle>
            <a:lvl1pPr>
              <a:lnSpc>
                <a:spcPct val="90000"/>
              </a:lnSpc>
              <a:defRPr sz="60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dirty="0">
                <a:solidFill>
                  <a:srgbClr val="2F8ABE"/>
                </a:solidFill>
              </a:rPr>
              <a:t>Thank you!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47DCC6-662B-6D59-5D1C-84138E33FA8D}"/>
              </a:ext>
            </a:extLst>
          </p:cNvPr>
          <p:cNvSpPr/>
          <p:nvPr/>
        </p:nvSpPr>
        <p:spPr>
          <a:xfrm>
            <a:off x="0" y="0"/>
            <a:ext cx="12192000" cy="4840941"/>
          </a:xfrm>
          <a:prstGeom prst="rect">
            <a:avLst/>
          </a:prstGeom>
          <a:solidFill>
            <a:srgbClr val="BFE9E8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282A33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112340-CD14-7E1E-F92C-2BF39D0725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  <p:pic>
        <p:nvPicPr>
          <p:cNvPr id="3" name="Picture 2" descr="Cartoon of people carrying a large check&#10;&#10;Description automatically generated">
            <a:extLst>
              <a:ext uri="{FF2B5EF4-FFF2-40B4-BE49-F238E27FC236}">
                <a16:creationId xmlns:a16="http://schemas.microsoft.com/office/drawing/2014/main" id="{A29F5714-7DEB-D3D8-C330-E34221A174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7" t="1" r="167" b="24984"/>
          <a:stretch/>
        </p:blipFill>
        <p:spPr>
          <a:xfrm>
            <a:off x="-20320" y="0"/>
            <a:ext cx="12192000" cy="514096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 noGrp="1"/>
          </p:cNvSpPr>
          <p:nvPr>
            <p:ph type="ctrTitle"/>
          </p:nvPr>
        </p:nvSpPr>
        <p:spPr>
          <a:xfrm>
            <a:off x="560172" y="765997"/>
            <a:ext cx="10968681" cy="1140413"/>
          </a:xfrm>
          <a:prstGeom prst="rect">
            <a:avLst/>
          </a:prstGeom>
        </p:spPr>
        <p:txBody>
          <a:bodyPr/>
          <a:lstStyle>
            <a:lvl1pPr algn="l" defTabSz="822959">
              <a:defRPr sz="6119">
                <a:solidFill>
                  <a:schemeClr val="accent5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dirty="0">
                <a:solidFill>
                  <a:srgbClr val="2F8ABE"/>
                </a:solidFill>
              </a:rPr>
              <a:t>Sponsor Intro</a:t>
            </a:r>
          </a:p>
        </p:txBody>
      </p:sp>
      <p:sp>
        <p:nvSpPr>
          <p:cNvPr id="101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561547" y="2290630"/>
            <a:ext cx="10965931" cy="3086911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50000"/>
              </a:lnSpc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dirty="0"/>
              <a:t>Hi, my name is </a:t>
            </a:r>
            <a:r>
              <a:rPr dirty="0">
                <a:latin typeface="Avenir Heavy"/>
                <a:ea typeface="Avenir Heavy"/>
                <a:cs typeface="Avenir Heavy"/>
                <a:sym typeface="Avenir Heavy"/>
              </a:rPr>
              <a:t>[YOUR NAME]</a:t>
            </a:r>
            <a:r>
              <a:rPr dirty="0"/>
              <a:t>.</a:t>
            </a:r>
          </a:p>
          <a:p>
            <a:pPr algn="l">
              <a:lnSpc>
                <a:spcPct val="120000"/>
              </a:lnSpc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dirty="0"/>
              <a:t>I work as </a:t>
            </a:r>
            <a:r>
              <a:rPr dirty="0">
                <a:latin typeface="Avenir Heavy"/>
                <a:ea typeface="Avenir Heavy"/>
                <a:cs typeface="Avenir Heavy"/>
                <a:sym typeface="Avenir Heavy"/>
              </a:rPr>
              <a:t>[JOB TITLE]</a:t>
            </a:r>
            <a:r>
              <a:rPr dirty="0"/>
              <a:t> at </a:t>
            </a:r>
            <a:r>
              <a:rPr dirty="0">
                <a:latin typeface="Avenir Heavy"/>
                <a:ea typeface="Avenir Heavy"/>
                <a:cs typeface="Avenir Heavy"/>
                <a:sym typeface="Avenir Heavy"/>
              </a:rPr>
              <a:t>[FINANCIAL INSTITUTION]</a:t>
            </a:r>
            <a:r>
              <a:rPr dirty="0"/>
              <a:t>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5A621C-E0B1-A4EC-93EF-4A806FF81F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0"/>
            <a:ext cx="12214542" cy="5072413"/>
          </a:xfrm>
          <a:prstGeom prst="rect">
            <a:avLst/>
          </a:prstGeom>
          <a:solidFill>
            <a:srgbClr val="A57416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algn="l"/>
            <a:r>
              <a:rPr lang="en-US" dirty="0">
                <a:solidFill>
                  <a:srgbClr val="2F8ABE"/>
                </a:solidFill>
              </a:rPr>
              <a:t>Financial Institutions</a:t>
            </a:r>
          </a:p>
        </p:txBody>
      </p:sp>
      <p:pic>
        <p:nvPicPr>
          <p:cNvPr id="3" name="Picture 2" descr="A cartoon of a person in a blue and yellow building&#10;&#10;Description automatically generated">
            <a:extLst>
              <a:ext uri="{FF2B5EF4-FFF2-40B4-BE49-F238E27FC236}">
                <a16:creationId xmlns:a16="http://schemas.microsoft.com/office/drawing/2014/main" id="{03DC57D7-7B38-6A2B-B873-5E9B3E9538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51766"/>
            <a:ext cx="7772400" cy="43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29178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What we’re going to discuss…</a:t>
            </a:r>
          </a:p>
        </p:txBody>
      </p:sp>
      <p:sp>
        <p:nvSpPr>
          <p:cNvPr id="118" name="Lorem Ipsum Subtitle"/>
          <p:cNvSpPr txBox="1">
            <a:spLocks noGrp="1"/>
          </p:cNvSpPr>
          <p:nvPr>
            <p:ph type="subTitle" sz="quarter" idx="1"/>
          </p:nvPr>
        </p:nvSpPr>
        <p:spPr>
          <a:xfrm>
            <a:off x="663146" y="1817098"/>
            <a:ext cx="10762733" cy="438988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pPr fontAlgn="base"/>
            <a:r>
              <a:rPr lang="en-US" dirty="0"/>
              <a:t>Interest</a:t>
            </a:r>
          </a:p>
          <a:p>
            <a:pPr fontAlgn="base"/>
            <a:r>
              <a:rPr lang="en-US" dirty="0"/>
              <a:t>Checking Accounts</a:t>
            </a:r>
          </a:p>
          <a:p>
            <a:pPr fontAlgn="base"/>
            <a:r>
              <a:rPr lang="en-US" dirty="0"/>
              <a:t>Saving Accounts</a:t>
            </a:r>
          </a:p>
          <a:p>
            <a:pPr fontAlgn="base"/>
            <a:r>
              <a:rPr lang="en-US" dirty="0"/>
              <a:t>Certificates of Deposit</a:t>
            </a:r>
          </a:p>
          <a:p>
            <a:pPr fontAlgn="base"/>
            <a:r>
              <a:rPr lang="en-US" dirty="0"/>
              <a:t>Loans</a:t>
            </a:r>
          </a:p>
          <a:p>
            <a:pPr fontAlgn="base"/>
            <a:r>
              <a:rPr lang="en-US" dirty="0"/>
              <a:t>Federal Protections</a:t>
            </a:r>
            <a:br>
              <a:rPr lang="en-US" dirty="0"/>
            </a:b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953F3C-1E91-3ED2-37C4-1A183F5AA6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428547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ECB127"/>
          </a:solidFill>
          <a:ln w="12700">
            <a:solidFill>
              <a:srgbClr val="FFEAD9"/>
            </a:solidFill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algn="l"/>
            <a:r>
              <a:rPr lang="en-US" dirty="0">
                <a:solidFill>
                  <a:srgbClr val="2F8ABE"/>
                </a:solidFill>
              </a:rPr>
              <a:t>Interest</a:t>
            </a:r>
          </a:p>
        </p:txBody>
      </p:sp>
      <p:pic>
        <p:nvPicPr>
          <p:cNvPr id="5" name="Picture 4" descr="A cartoon of a signpost with different signs&#10;&#10;Description automatically generated">
            <a:extLst>
              <a:ext uri="{FF2B5EF4-FFF2-40B4-BE49-F238E27FC236}">
                <a16:creationId xmlns:a16="http://schemas.microsoft.com/office/drawing/2014/main" id="{AE1E1D94-71FA-180C-1A03-77F2C6848B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7575"/>
            <a:ext cx="12203270" cy="530264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Checking Accounts</a:t>
            </a:r>
          </a:p>
        </p:txBody>
      </p:sp>
      <p:sp>
        <p:nvSpPr>
          <p:cNvPr id="108" name="Lorem Ipsum Subtitle"/>
          <p:cNvSpPr txBox="1">
            <a:spLocks noGrp="1"/>
          </p:cNvSpPr>
          <p:nvPr>
            <p:ph type="subTitle" sz="half" idx="1"/>
          </p:nvPr>
        </p:nvSpPr>
        <p:spPr>
          <a:xfrm>
            <a:off x="663146" y="1817098"/>
            <a:ext cx="9067834" cy="462558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sz="3600" dirty="0">
                <a:solidFill>
                  <a:schemeClr val="accent2"/>
                </a:solidFill>
                <a:latin typeface="Avenir Light"/>
              </a:rPr>
              <a:t>Transaction Accounts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sz="3600" dirty="0">
                <a:solidFill>
                  <a:schemeClr val="accent2"/>
                </a:solidFill>
                <a:latin typeface="Avenir Light"/>
              </a:rPr>
              <a:t>Debit Cards &amp; Checks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sz="3600" dirty="0">
                <a:solidFill>
                  <a:schemeClr val="accent2"/>
                </a:solidFill>
                <a:latin typeface="Avenir Light"/>
              </a:rPr>
              <a:t>Don’t Earn Interest</a:t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8359C3-E41D-7D77-5C6B-80070A546C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DD7CB6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algn="l"/>
            <a:r>
              <a:rPr lang="en-US" dirty="0">
                <a:solidFill>
                  <a:srgbClr val="2F8ABE"/>
                </a:solidFill>
              </a:rPr>
              <a:t>Savings Accounts</a:t>
            </a:r>
          </a:p>
        </p:txBody>
      </p:sp>
      <p:sp>
        <p:nvSpPr>
          <p:cNvPr id="2" name="Rectangle">
            <a:extLst>
              <a:ext uri="{FF2B5EF4-FFF2-40B4-BE49-F238E27FC236}">
                <a16:creationId xmlns:a16="http://schemas.microsoft.com/office/drawing/2014/main" id="{970958A3-8675-D1B8-C024-81ADD962A582}"/>
              </a:ext>
            </a:extLst>
          </p:cNvPr>
          <p:cNvSpPr/>
          <p:nvPr/>
        </p:nvSpPr>
        <p:spPr>
          <a:xfrm>
            <a:off x="-11271" y="2170"/>
            <a:ext cx="12214542" cy="5072413"/>
          </a:xfrm>
          <a:prstGeom prst="rect">
            <a:avLst/>
          </a:prstGeom>
          <a:solidFill>
            <a:srgbClr val="ECB127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pic>
        <p:nvPicPr>
          <p:cNvPr id="4" name="Picture 3" descr="A jar of savings&#10;&#10;Description automatically generated">
            <a:extLst>
              <a:ext uri="{FF2B5EF4-FFF2-40B4-BE49-F238E27FC236}">
                <a16:creationId xmlns:a16="http://schemas.microsoft.com/office/drawing/2014/main" id="{29B33753-8D93-D2F7-83D6-F0DD942F72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53936"/>
            <a:ext cx="7772400" cy="43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99003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Certificates of Deposit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118" name="Lorem Ipsum Subtitle"/>
          <p:cNvSpPr txBox="1">
            <a:spLocks noGrp="1"/>
          </p:cNvSpPr>
          <p:nvPr>
            <p:ph type="subTitle" sz="quarter" idx="1"/>
          </p:nvPr>
        </p:nvSpPr>
        <p:spPr>
          <a:xfrm>
            <a:off x="663146" y="1817098"/>
            <a:ext cx="10762733" cy="4389889"/>
          </a:xfrm>
          <a:prstGeom prst="rect">
            <a:avLst/>
          </a:prstGeom>
        </p:spPr>
        <p:txBody>
          <a:bodyPr/>
          <a:lstStyle>
            <a:lvl1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rPr lang="en-US" dirty="0"/>
              <a:t>Terms</a:t>
            </a:r>
          </a:p>
          <a:p>
            <a:r>
              <a:rPr lang="en-US" dirty="0"/>
              <a:t>Maturity Date</a:t>
            </a:r>
          </a:p>
          <a:p>
            <a:r>
              <a:rPr lang="en-US" dirty="0"/>
              <a:t>Guaranteed Returns</a:t>
            </a:r>
          </a:p>
          <a:p>
            <a:pPr marL="0" indent="0">
              <a:buNone/>
            </a:pPr>
            <a:br>
              <a:rPr lang="en-US" dirty="0"/>
            </a:b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953F3C-1E91-3ED2-37C4-1A183F5AA6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1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DD7CB6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algn="l"/>
            <a:r>
              <a:rPr lang="en-US" dirty="0">
                <a:solidFill>
                  <a:srgbClr val="2F8ABE"/>
                </a:solidFill>
              </a:rPr>
              <a:t>Loans</a:t>
            </a:r>
          </a:p>
        </p:txBody>
      </p:sp>
      <p:sp>
        <p:nvSpPr>
          <p:cNvPr id="2" name="Rectangle">
            <a:extLst>
              <a:ext uri="{FF2B5EF4-FFF2-40B4-BE49-F238E27FC236}">
                <a16:creationId xmlns:a16="http://schemas.microsoft.com/office/drawing/2014/main" id="{970958A3-8675-D1B8-C024-81ADD962A582}"/>
              </a:ext>
            </a:extLst>
          </p:cNvPr>
          <p:cNvSpPr/>
          <p:nvPr/>
        </p:nvSpPr>
        <p:spPr>
          <a:xfrm>
            <a:off x="-11271" y="2170"/>
            <a:ext cx="12214542" cy="5072413"/>
          </a:xfrm>
          <a:prstGeom prst="rect">
            <a:avLst/>
          </a:prstGeom>
          <a:solidFill>
            <a:srgbClr val="E7F8E5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pic>
        <p:nvPicPr>
          <p:cNvPr id="7" name="Picture 6" descr="A close-up of a loan document&#10;&#10;Description automatically generated">
            <a:extLst>
              <a:ext uri="{FF2B5EF4-FFF2-40B4-BE49-F238E27FC236}">
                <a16:creationId xmlns:a16="http://schemas.microsoft.com/office/drawing/2014/main" id="{E93F5534-387E-A9E7-3499-C3C703A645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984"/>
          <a:stretch/>
        </p:blipFill>
        <p:spPr>
          <a:xfrm>
            <a:off x="0" y="-1"/>
            <a:ext cx="12192000" cy="507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73765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282A33"/>
      </a:dk1>
      <a:lt1>
        <a:srgbClr val="FFFFFF"/>
      </a:lt1>
      <a:dk2>
        <a:srgbClr val="A7A7A7"/>
      </a:dk2>
      <a:lt2>
        <a:srgbClr val="535353"/>
      </a:lt2>
      <a:accent1>
        <a:srgbClr val="02A1FF"/>
      </a:accent1>
      <a:accent2>
        <a:srgbClr val="282932"/>
      </a:accent2>
      <a:accent3>
        <a:srgbClr val="D4D5D3"/>
      </a:accent3>
      <a:accent4>
        <a:srgbClr val="FEFFFE"/>
      </a:accent4>
      <a:accent5>
        <a:srgbClr val="06A0FF"/>
      </a:accent5>
      <a:accent6>
        <a:srgbClr val="16171C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hueOff val="-7200000"/>
            <a:satOff val="-100001"/>
          </a:schemeClr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Be Mindful of Your Digital Money Presentation" id="{AC1ABAEF-82EF-EF4D-89F4-6343A1931847}" vid="{DC0DAC32-BA4E-0A4C-997C-254B49B70EC5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282A33"/>
      </a:dk1>
      <a:lt1>
        <a:srgbClr val="332C0B"/>
      </a:lt1>
      <a:dk2>
        <a:srgbClr val="A7A7A7"/>
      </a:dk2>
      <a:lt2>
        <a:srgbClr val="535353"/>
      </a:lt2>
      <a:accent1>
        <a:srgbClr val="02A1FF"/>
      </a:accent1>
      <a:accent2>
        <a:srgbClr val="282932"/>
      </a:accent2>
      <a:accent3>
        <a:srgbClr val="D4D5D3"/>
      </a:accent3>
      <a:accent4>
        <a:srgbClr val="FEFFFE"/>
      </a:accent4>
      <a:accent5>
        <a:srgbClr val="06A0FF"/>
      </a:accent5>
      <a:accent6>
        <a:srgbClr val="16171C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hueOff val="-7200000"/>
            <a:satOff val="-100001"/>
          </a:schemeClr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4798</TotalTime>
  <Words>91</Words>
  <Application>Microsoft Macintosh PowerPoint</Application>
  <PresentationFormat>Widescreen</PresentationFormat>
  <Paragraphs>32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Avenir Black</vt:lpstr>
      <vt:lpstr>Avenir Heavy</vt:lpstr>
      <vt:lpstr>Avenir Light</vt:lpstr>
      <vt:lpstr>Calibri</vt:lpstr>
      <vt:lpstr>Calibri Light</vt:lpstr>
      <vt:lpstr>Office Theme</vt:lpstr>
      <vt:lpstr>PowerPoint Presentation</vt:lpstr>
      <vt:lpstr>Sponsor Intro</vt:lpstr>
      <vt:lpstr>PowerPoint Presentation</vt:lpstr>
      <vt:lpstr>What we’re going to discuss…</vt:lpstr>
      <vt:lpstr>PowerPoint Presentation</vt:lpstr>
      <vt:lpstr>Checking Accounts</vt:lpstr>
      <vt:lpstr>PowerPoint Presentation</vt:lpstr>
      <vt:lpstr>Certificates of Deposit</vt:lpstr>
      <vt:lpstr>PowerPoint Presentation</vt:lpstr>
      <vt:lpstr>Federal Protections</vt:lpstr>
      <vt:lpstr>Resources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Moffat</dc:creator>
  <cp:lastModifiedBy>Sarah Moffat</cp:lastModifiedBy>
  <cp:revision>7</cp:revision>
  <dcterms:created xsi:type="dcterms:W3CDTF">2023-03-09T02:12:42Z</dcterms:created>
  <dcterms:modified xsi:type="dcterms:W3CDTF">2023-08-28T17:49:42Z</dcterms:modified>
</cp:coreProperties>
</file>