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4" r:id="rId4"/>
    <p:sldId id="273" r:id="rId5"/>
    <p:sldId id="258" r:id="rId6"/>
    <p:sldId id="259" r:id="rId7"/>
    <p:sldId id="277" r:id="rId8"/>
    <p:sldId id="261" r:id="rId9"/>
    <p:sldId id="278" r:id="rId10"/>
    <p:sldId id="276" r:id="rId11"/>
    <p:sldId id="269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F5FC"/>
    <a:srgbClr val="9DE4FF"/>
    <a:srgbClr val="FFC7BA"/>
    <a:srgbClr val="99F8FE"/>
    <a:srgbClr val="FFF4F0"/>
    <a:srgbClr val="FFC8BB"/>
    <a:srgbClr val="F1E5F3"/>
    <a:srgbClr val="E2C9E6"/>
    <a:srgbClr val="BFE9E8"/>
    <a:srgbClr val="CFF2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31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216" y="3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7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12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2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lvl="0" indent="0">
              <a:buSzTx/>
              <a:buFontTx/>
              <a:buNone/>
              <a:defRPr sz="2400" b="1"/>
            </a:pPr>
            <a:r>
              <a:rPr lang="en-US"/>
              <a:t>Click to edit Master text styles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en-US"/>
              <a:t>Click to edit Master text styles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Grades</a:t>
            </a:r>
            <a:r>
              <a:rPr dirty="0">
                <a:solidFill>
                  <a:srgbClr val="2F8ABE"/>
                </a:solidFill>
              </a:rPr>
              <a:t> </a:t>
            </a:r>
            <a:r>
              <a:rPr lang="en-US" dirty="0">
                <a:solidFill>
                  <a:srgbClr val="2F8ABE"/>
                </a:solidFill>
              </a:rPr>
              <a:t>10-12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96" name="Title 1"/>
          <p:cNvSpPr txBox="1"/>
          <p:nvPr/>
        </p:nvSpPr>
        <p:spPr>
          <a:xfrm>
            <a:off x="560172" y="5307493"/>
            <a:ext cx="8211111" cy="74273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2F8ABE"/>
                </a:solidFill>
              </a:rPr>
              <a:t>Advanced Budgeting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E6823-D9FD-6152-2DDB-F4D659338C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09B576-79E7-F52E-C26B-3582B2D479BD}"/>
              </a:ext>
            </a:extLst>
          </p:cNvPr>
          <p:cNvSpPr/>
          <p:nvPr/>
        </p:nvSpPr>
        <p:spPr>
          <a:xfrm>
            <a:off x="0" y="0"/>
            <a:ext cx="12192000" cy="5113477"/>
          </a:xfrm>
          <a:prstGeom prst="rect">
            <a:avLst/>
          </a:prstGeom>
          <a:solidFill>
            <a:srgbClr val="FFC8BB"/>
          </a:solidFill>
          <a:ln w="12700" cap="flat">
            <a:solidFill>
              <a:srgbClr val="FFEAD9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close-up of a check and keys&#10;&#10;Description automatically generated">
            <a:extLst>
              <a:ext uri="{FF2B5EF4-FFF2-40B4-BE49-F238E27FC236}">
                <a16:creationId xmlns:a16="http://schemas.microsoft.com/office/drawing/2014/main" id="{2D04CE20-0887-F3F2-B22A-FC8E0FC006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5" t="10097" r="14917" b="10046"/>
          <a:stretch/>
        </p:blipFill>
        <p:spPr>
          <a:xfrm>
            <a:off x="2410690" y="353865"/>
            <a:ext cx="7075303" cy="440574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FC7BA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Conclusion </a:t>
            </a:r>
          </a:p>
        </p:txBody>
      </p:sp>
      <p:pic>
        <p:nvPicPr>
          <p:cNvPr id="3" name="Picture 2" descr="Several envelopes with a red stamp&#10;&#10;Description automatically generated">
            <a:extLst>
              <a:ext uri="{FF2B5EF4-FFF2-40B4-BE49-F238E27FC236}">
                <a16:creationId xmlns:a16="http://schemas.microsoft.com/office/drawing/2014/main" id="{FBBEF03D-1287-B8B6-4DD2-A85EED4CD8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6" t="8127" r="16133" b="10321"/>
          <a:stretch/>
        </p:blipFill>
        <p:spPr>
          <a:xfrm>
            <a:off x="2716480" y="351837"/>
            <a:ext cx="6759040" cy="438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37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0" y="0"/>
            <a:ext cx="12192000" cy="4840941"/>
          </a:xfrm>
          <a:prstGeom prst="rect">
            <a:avLst/>
          </a:prstGeom>
          <a:solidFill>
            <a:srgbClr val="9DE4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112340-CD14-7E1E-F92C-2BF39D0725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  <p:pic>
        <p:nvPicPr>
          <p:cNvPr id="3" name="Picture 2" descr="A house with a flag&#10;&#10;Description automatically generated">
            <a:extLst>
              <a:ext uri="{FF2B5EF4-FFF2-40B4-BE49-F238E27FC236}">
                <a16:creationId xmlns:a16="http://schemas.microsoft.com/office/drawing/2014/main" id="{5F91B68E-B103-628F-E6D0-A9643BC4A8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8" t="5204" r="26013" b="7307"/>
          <a:stretch/>
        </p:blipFill>
        <p:spPr>
          <a:xfrm>
            <a:off x="3744685" y="140922"/>
            <a:ext cx="4346430" cy="448703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2F8ABE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5A621C-E0B1-A4EC-93EF-4A806FF81F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0"/>
            <a:ext cx="12214542" cy="5072413"/>
          </a:xfrm>
          <a:prstGeom prst="rect">
            <a:avLst/>
          </a:prstGeom>
          <a:solidFill>
            <a:srgbClr val="AFF5FC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Advanced Budgeting</a:t>
            </a:r>
          </a:p>
        </p:txBody>
      </p:sp>
      <p:pic>
        <p:nvPicPr>
          <p:cNvPr id="5" name="Picture 4" descr="A balance scale with a jar and a plant on it&#10;&#10;Description automatically generated">
            <a:extLst>
              <a:ext uri="{FF2B5EF4-FFF2-40B4-BE49-F238E27FC236}">
                <a16:creationId xmlns:a16="http://schemas.microsoft.com/office/drawing/2014/main" id="{0FC8CED6-946D-89E4-3619-900CB7EBD8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8" t="7552" r="24487" b="10519"/>
          <a:stretch/>
        </p:blipFill>
        <p:spPr>
          <a:xfrm>
            <a:off x="3762498" y="380832"/>
            <a:ext cx="4667003" cy="424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917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What we’re going to discuss…</a:t>
            </a: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>
            <a:normAutofit/>
          </a:bodyPr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fontAlgn="base"/>
            <a:r>
              <a:rPr lang="en-US" dirty="0"/>
              <a:t>Qualifying for a mortgage</a:t>
            </a:r>
          </a:p>
          <a:p>
            <a:pPr fontAlgn="base"/>
            <a:r>
              <a:rPr lang="en-US" dirty="0"/>
              <a:t>Building healthy credit</a:t>
            </a:r>
          </a:p>
          <a:p>
            <a:pPr fontAlgn="base"/>
            <a:r>
              <a:rPr lang="en-US" dirty="0"/>
              <a:t>Buying auto insurance</a:t>
            </a:r>
          </a:p>
          <a:p>
            <a:pPr fontAlgn="base"/>
            <a:r>
              <a:rPr lang="en-US" dirty="0"/>
              <a:t>Avoiding identity theft</a:t>
            </a:r>
          </a:p>
          <a:p>
            <a:pPr marL="0" indent="0" fontAlgn="base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5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FF4F0"/>
          </a:solidFill>
          <a:ln w="12700">
            <a:solidFill>
              <a:srgbClr val="FFEAD9"/>
            </a:solidFill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Qualifying for a Mortgage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BFE697-4287-EA54-1719-C8F7D8BE8466}"/>
              </a:ext>
            </a:extLst>
          </p:cNvPr>
          <p:cNvSpPr/>
          <p:nvPr/>
        </p:nvSpPr>
        <p:spPr>
          <a:xfrm>
            <a:off x="-11272" y="3661419"/>
            <a:ext cx="12203271" cy="1413164"/>
          </a:xfrm>
          <a:prstGeom prst="rect">
            <a:avLst/>
          </a:prstGeom>
          <a:solidFill>
            <a:srgbClr val="FFC7BA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house with garage doors&#10;&#10;Description automatically generated">
            <a:extLst>
              <a:ext uri="{FF2B5EF4-FFF2-40B4-BE49-F238E27FC236}">
                <a16:creationId xmlns:a16="http://schemas.microsoft.com/office/drawing/2014/main" id="{21E550F0-F982-7B59-F7DF-5E5DE0225D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76140"/>
            <a:ext cx="7772400" cy="43719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Building Healthy Credit</a:t>
            </a: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Credit Report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Credit Score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Hard Inquiry vs. Soft Inquiry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8359C3-E41D-7D77-5C6B-80070A546C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2F8ABE"/>
                </a:solidFill>
              </a:rPr>
              <a:t>Buying Auto Insurance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FFC8BB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pic>
        <p:nvPicPr>
          <p:cNvPr id="5" name="Picture 4" descr="A close-up of a insurance claim form&#10;&#10;Description automatically generated">
            <a:extLst>
              <a:ext uri="{FF2B5EF4-FFF2-40B4-BE49-F238E27FC236}">
                <a16:creationId xmlns:a16="http://schemas.microsoft.com/office/drawing/2014/main" id="{7F0EA5F9-C6A1-AFCA-2F73-DCF72911C4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0" t="9026" r="22549" b="8672"/>
          <a:stretch/>
        </p:blipFill>
        <p:spPr>
          <a:xfrm>
            <a:off x="3424051" y="485961"/>
            <a:ext cx="5343897" cy="421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9003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Avoiding Identity Theft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What is Identity Theft?</a:t>
            </a:r>
          </a:p>
          <a:p>
            <a:r>
              <a:rPr lang="en-US" dirty="0"/>
              <a:t>What to do?</a:t>
            </a:r>
          </a:p>
          <a:p>
            <a:pPr marL="0" indent="0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953F3C-1E91-3ED2-37C4-1A183F5AA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2F8ABE"/>
                </a:solidFill>
              </a:rPr>
              <a:t>Resources</a:t>
            </a:r>
            <a:endParaRPr dirty="0">
              <a:solidFill>
                <a:srgbClr val="2F8ABE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Managing Debt Article and Debt Payoff Calculator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Making and Spending </a:t>
            </a:r>
            <a:r>
              <a:rPr lang="en-US"/>
              <a:t>Money Article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6B46E-A2A8-8734-D66C-B73389E18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34"/>
          <a:stretch/>
        </p:blipFill>
        <p:spPr>
          <a:xfrm>
            <a:off x="9994225" y="5922433"/>
            <a:ext cx="1736456" cy="5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7391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e Mindful of Your Digital Money Presentation" id="{AC1ABAEF-82EF-EF4D-89F4-6343A1931847}" vid="{DC0DAC32-BA4E-0A4C-997C-254B49B70EC5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</TotalTime>
  <Words>100</Words>
  <Application>Microsoft Macintosh PowerPoint</Application>
  <PresentationFormat>Widescreen</PresentationFormat>
  <Paragraphs>27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Avenir Black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What we’re going to discuss…</vt:lpstr>
      <vt:lpstr>PowerPoint Presentation</vt:lpstr>
      <vt:lpstr>Building Healthy Credit</vt:lpstr>
      <vt:lpstr>PowerPoint Presentation</vt:lpstr>
      <vt:lpstr>Avoiding Identity Theft</vt:lpstr>
      <vt:lpstr>Resources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Moffat</dc:creator>
  <cp:lastModifiedBy>Sarah Moffat</cp:lastModifiedBy>
  <cp:revision>7</cp:revision>
  <dcterms:created xsi:type="dcterms:W3CDTF">2023-03-09T02:12:42Z</dcterms:created>
  <dcterms:modified xsi:type="dcterms:W3CDTF">2023-08-22T20:02:39Z</dcterms:modified>
</cp:coreProperties>
</file>